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7.xml" ContentType="application/vnd.openxmlformats-officedocument.presentationml.tags+xml"/>
  <Override PartName="/ppt/notesSlides/notesSlide25.xml" ContentType="application/vnd.openxmlformats-officedocument.presentationml.notesSlide+xml"/>
  <Override PartName="/ppt/tags/tag8.xml" ContentType="application/vnd.openxmlformats-officedocument.presentationml.tags+xml"/>
  <Override PartName="/ppt/notesSlides/notesSlide26.xml" ContentType="application/vnd.openxmlformats-officedocument.presentationml.notesSlide+xml"/>
  <Override PartName="/ppt/tags/tag9.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32"/>
  </p:notesMasterIdLst>
  <p:handoutMasterIdLst>
    <p:handoutMasterId r:id="rId33"/>
  </p:handoutMasterIdLst>
  <p:sldIdLst>
    <p:sldId id="319" r:id="rId2"/>
    <p:sldId id="320" r:id="rId3"/>
    <p:sldId id="376" r:id="rId4"/>
    <p:sldId id="355" r:id="rId5"/>
    <p:sldId id="322" r:id="rId6"/>
    <p:sldId id="383" r:id="rId7"/>
    <p:sldId id="356" r:id="rId8"/>
    <p:sldId id="363" r:id="rId9"/>
    <p:sldId id="371" r:id="rId10"/>
    <p:sldId id="323" r:id="rId11"/>
    <p:sldId id="317" r:id="rId12"/>
    <p:sldId id="370" r:id="rId13"/>
    <p:sldId id="349" r:id="rId14"/>
    <p:sldId id="350" r:id="rId15"/>
    <p:sldId id="368" r:id="rId16"/>
    <p:sldId id="374" r:id="rId17"/>
    <p:sldId id="369" r:id="rId18"/>
    <p:sldId id="327" r:id="rId19"/>
    <p:sldId id="328" r:id="rId20"/>
    <p:sldId id="377" r:id="rId21"/>
    <p:sldId id="331" r:id="rId22"/>
    <p:sldId id="375" r:id="rId23"/>
    <p:sldId id="337" r:id="rId24"/>
    <p:sldId id="382" r:id="rId25"/>
    <p:sldId id="338" r:id="rId26"/>
    <p:sldId id="339" r:id="rId27"/>
    <p:sldId id="341" r:id="rId28"/>
    <p:sldId id="378" r:id="rId29"/>
    <p:sldId id="380" r:id="rId30"/>
    <p:sldId id="381" r:id="rId3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and, Lauren" initials="GL" lastIdx="3" clrIdx="0">
    <p:extLst>
      <p:ext uri="{19B8F6BF-5375-455C-9EA6-DF929625EA0E}">
        <p15:presenceInfo xmlns:p15="http://schemas.microsoft.com/office/powerpoint/2012/main" userId="S-1-5-21-828376571-1197701538-1844936127-3144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4405"/>
    <a:srgbClr val="4991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940" autoAdjust="0"/>
    <p:restoredTop sz="65797" autoAdjust="0"/>
  </p:normalViewPr>
  <p:slideViewPr>
    <p:cSldViewPr snapToGrid="0">
      <p:cViewPr varScale="1">
        <p:scale>
          <a:sx n="70" d="100"/>
          <a:sy n="70" d="100"/>
        </p:scale>
        <p:origin x="192" y="416"/>
      </p:cViewPr>
      <p:guideLst/>
    </p:cSldViewPr>
  </p:slideViewPr>
  <p:notesTextViewPr>
    <p:cViewPr>
      <p:scale>
        <a:sx n="3" d="2"/>
        <a:sy n="3" d="2"/>
      </p:scale>
      <p:origin x="0" y="0"/>
    </p:cViewPr>
  </p:notesTextViewPr>
  <p:sorterViewPr>
    <p:cViewPr>
      <p:scale>
        <a:sx n="120" d="100"/>
        <a:sy n="120" d="100"/>
      </p:scale>
      <p:origin x="0" y="0"/>
    </p:cViewPr>
  </p:sorterViewPr>
  <p:notesViewPr>
    <p:cSldViewPr snapToGrid="0">
      <p:cViewPr varScale="1">
        <p:scale>
          <a:sx n="91" d="100"/>
          <a:sy n="91" d="100"/>
        </p:scale>
        <p:origin x="368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grandl\AppData\Local\Microsoft\Windows\INetCache\Content.Outlook\34DHJB4Y\log%20values%20by%20qtr.%201977%20to%20date.xls"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cn-home\Outreach_Home\grandl\Documents\Newsletter\log%20prices\Chart%20in%20Microsoft%20PowerPoint.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08120078740157"/>
          <c:y val="7.4964618030695096E-2"/>
          <c:w val="0.88446456692913389"/>
          <c:h val="0.73587060681437499"/>
        </c:manualLayout>
      </c:layout>
      <c:lineChart>
        <c:grouping val="standard"/>
        <c:varyColors val="0"/>
        <c:ser>
          <c:idx val="0"/>
          <c:order val="0"/>
          <c:tx>
            <c:strRef>
              <c:f>'all species'!$C$2</c:f>
              <c:strCache>
                <c:ptCount val="1"/>
                <c:pt idx="0">
                  <c:v>Douglas-fir</c:v>
                </c:pt>
              </c:strCache>
            </c:strRef>
          </c:tx>
          <c:spPr>
            <a:ln w="76200">
              <a:solidFill>
                <a:srgbClr val="DC4405"/>
              </a:solidFill>
              <a:prstDash val="solid"/>
            </a:ln>
          </c:spPr>
          <c:marker>
            <c:symbol val="diamond"/>
            <c:size val="5"/>
            <c:spPr>
              <a:solidFill>
                <a:srgbClr val="000080"/>
              </a:solidFill>
              <a:ln w="76200">
                <a:solidFill>
                  <a:srgbClr val="DC4405"/>
                </a:solidFill>
                <a:prstDash val="solid"/>
              </a:ln>
            </c:spPr>
          </c:marker>
          <c:cat>
            <c:numRef>
              <c:f>'all species'!$B$3:$B$44</c:f>
              <c:numCache>
                <c:formatCode>General</c:formatCode>
                <c:ptCount val="42"/>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numCache>
            </c:numRef>
          </c:cat>
          <c:val>
            <c:numRef>
              <c:f>'all species'!$C$3:$C$44</c:f>
              <c:numCache>
                <c:formatCode>General</c:formatCode>
                <c:ptCount val="42"/>
                <c:pt idx="0">
                  <c:v>215</c:v>
                </c:pt>
                <c:pt idx="1">
                  <c:v>260</c:v>
                </c:pt>
                <c:pt idx="2">
                  <c:v>330</c:v>
                </c:pt>
                <c:pt idx="3">
                  <c:v>345</c:v>
                </c:pt>
                <c:pt idx="4">
                  <c:v>340</c:v>
                </c:pt>
                <c:pt idx="5">
                  <c:v>270</c:v>
                </c:pt>
                <c:pt idx="6">
                  <c:v>255</c:v>
                </c:pt>
                <c:pt idx="7">
                  <c:v>240</c:v>
                </c:pt>
                <c:pt idx="8">
                  <c:v>240</c:v>
                </c:pt>
                <c:pt idx="9">
                  <c:v>245</c:v>
                </c:pt>
                <c:pt idx="10">
                  <c:v>260</c:v>
                </c:pt>
                <c:pt idx="11">
                  <c:v>315</c:v>
                </c:pt>
                <c:pt idx="12">
                  <c:v>410</c:v>
                </c:pt>
                <c:pt idx="13">
                  <c:v>430</c:v>
                </c:pt>
                <c:pt idx="14">
                  <c:v>420</c:v>
                </c:pt>
                <c:pt idx="15">
                  <c:v>540</c:v>
                </c:pt>
                <c:pt idx="16">
                  <c:v>775</c:v>
                </c:pt>
                <c:pt idx="17">
                  <c:v>710</c:v>
                </c:pt>
                <c:pt idx="18">
                  <c:v>705</c:v>
                </c:pt>
                <c:pt idx="19">
                  <c:v>680</c:v>
                </c:pt>
                <c:pt idx="20">
                  <c:v>680</c:v>
                </c:pt>
                <c:pt idx="21">
                  <c:v>550</c:v>
                </c:pt>
                <c:pt idx="22">
                  <c:v>625</c:v>
                </c:pt>
                <c:pt idx="23">
                  <c:v>580</c:v>
                </c:pt>
                <c:pt idx="24">
                  <c:v>555</c:v>
                </c:pt>
                <c:pt idx="25">
                  <c:v>540</c:v>
                </c:pt>
                <c:pt idx="26">
                  <c:v>540</c:v>
                </c:pt>
                <c:pt idx="27">
                  <c:v>675</c:v>
                </c:pt>
                <c:pt idx="28">
                  <c:v>650</c:v>
                </c:pt>
                <c:pt idx="29">
                  <c:v>675</c:v>
                </c:pt>
                <c:pt idx="30">
                  <c:v>625</c:v>
                </c:pt>
                <c:pt idx="31">
                  <c:v>525</c:v>
                </c:pt>
                <c:pt idx="32">
                  <c:v>400</c:v>
                </c:pt>
                <c:pt idx="33">
                  <c:v>465</c:v>
                </c:pt>
                <c:pt idx="34">
                  <c:v>575</c:v>
                </c:pt>
                <c:pt idx="35">
                  <c:v>550</c:v>
                </c:pt>
                <c:pt idx="36">
                  <c:v>650</c:v>
                </c:pt>
                <c:pt idx="37">
                  <c:v>671</c:v>
                </c:pt>
                <c:pt idx="38">
                  <c:v>600</c:v>
                </c:pt>
                <c:pt idx="39">
                  <c:v>629</c:v>
                </c:pt>
                <c:pt idx="40">
                  <c:v>680</c:v>
                </c:pt>
                <c:pt idx="41">
                  <c:v>825</c:v>
                </c:pt>
              </c:numCache>
            </c:numRef>
          </c:val>
          <c:smooth val="0"/>
          <c:extLst>
            <c:ext xmlns:c16="http://schemas.microsoft.com/office/drawing/2014/chart" uri="{C3380CC4-5D6E-409C-BE32-E72D297353CC}">
              <c16:uniqueId val="{00000000-FEA8-49F6-B50C-0DFB037ED13C}"/>
            </c:ext>
          </c:extLst>
        </c:ser>
        <c:ser>
          <c:idx val="1"/>
          <c:order val="1"/>
          <c:tx>
            <c:strRef>
              <c:f>'all species'!$D$2</c:f>
              <c:strCache>
                <c:ptCount val="1"/>
                <c:pt idx="0">
                  <c:v>hemlock</c:v>
                </c:pt>
              </c:strCache>
            </c:strRef>
          </c:tx>
          <c:spPr>
            <a:ln w="76200">
              <a:solidFill>
                <a:schemeClr val="accent6">
                  <a:lumMod val="50000"/>
                </a:schemeClr>
              </a:solidFill>
              <a:prstDash val="solid"/>
            </a:ln>
          </c:spPr>
          <c:marker>
            <c:symbol val="square"/>
            <c:size val="5"/>
            <c:spPr>
              <a:solidFill>
                <a:schemeClr val="accent6">
                  <a:lumMod val="75000"/>
                </a:schemeClr>
              </a:solidFill>
              <a:ln w="76200">
                <a:solidFill>
                  <a:schemeClr val="accent6">
                    <a:lumMod val="50000"/>
                  </a:schemeClr>
                </a:solidFill>
                <a:prstDash val="solid"/>
              </a:ln>
            </c:spPr>
          </c:marker>
          <c:cat>
            <c:numRef>
              <c:f>'all species'!$B$3:$B$44</c:f>
              <c:numCache>
                <c:formatCode>General</c:formatCode>
                <c:ptCount val="42"/>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numCache>
            </c:numRef>
          </c:cat>
          <c:val>
            <c:numRef>
              <c:f>'all species'!$D$3:$D$44</c:f>
              <c:numCache>
                <c:formatCode>General</c:formatCode>
                <c:ptCount val="42"/>
                <c:pt idx="0">
                  <c:v>180</c:v>
                </c:pt>
                <c:pt idx="1">
                  <c:v>230</c:v>
                </c:pt>
                <c:pt idx="2">
                  <c:v>260</c:v>
                </c:pt>
                <c:pt idx="3">
                  <c:v>270</c:v>
                </c:pt>
                <c:pt idx="4">
                  <c:v>270</c:v>
                </c:pt>
                <c:pt idx="5">
                  <c:v>215</c:v>
                </c:pt>
                <c:pt idx="6">
                  <c:v>215</c:v>
                </c:pt>
                <c:pt idx="7">
                  <c:v>200</c:v>
                </c:pt>
                <c:pt idx="8">
                  <c:v>185</c:v>
                </c:pt>
                <c:pt idx="9">
                  <c:v>195</c:v>
                </c:pt>
                <c:pt idx="10">
                  <c:v>210</c:v>
                </c:pt>
                <c:pt idx="11">
                  <c:v>260</c:v>
                </c:pt>
                <c:pt idx="12">
                  <c:v>310</c:v>
                </c:pt>
                <c:pt idx="13">
                  <c:v>335</c:v>
                </c:pt>
                <c:pt idx="14">
                  <c:v>315</c:v>
                </c:pt>
                <c:pt idx="15">
                  <c:v>380</c:v>
                </c:pt>
                <c:pt idx="16">
                  <c:v>590</c:v>
                </c:pt>
                <c:pt idx="17">
                  <c:v>505</c:v>
                </c:pt>
                <c:pt idx="18">
                  <c:v>530</c:v>
                </c:pt>
                <c:pt idx="19">
                  <c:v>495</c:v>
                </c:pt>
                <c:pt idx="20">
                  <c:v>505</c:v>
                </c:pt>
                <c:pt idx="21">
                  <c:v>455</c:v>
                </c:pt>
                <c:pt idx="22">
                  <c:v>485</c:v>
                </c:pt>
                <c:pt idx="23">
                  <c:v>440</c:v>
                </c:pt>
                <c:pt idx="24">
                  <c:v>375</c:v>
                </c:pt>
                <c:pt idx="25">
                  <c:v>365</c:v>
                </c:pt>
                <c:pt idx="26">
                  <c:v>350</c:v>
                </c:pt>
                <c:pt idx="27">
                  <c:v>475</c:v>
                </c:pt>
                <c:pt idx="28">
                  <c:v>450</c:v>
                </c:pt>
                <c:pt idx="29">
                  <c:v>450</c:v>
                </c:pt>
                <c:pt idx="30">
                  <c:v>425</c:v>
                </c:pt>
                <c:pt idx="31">
                  <c:v>400</c:v>
                </c:pt>
                <c:pt idx="32">
                  <c:v>300</c:v>
                </c:pt>
                <c:pt idx="33">
                  <c:v>450</c:v>
                </c:pt>
                <c:pt idx="34">
                  <c:v>550</c:v>
                </c:pt>
                <c:pt idx="35">
                  <c:v>450</c:v>
                </c:pt>
                <c:pt idx="36">
                  <c:v>550</c:v>
                </c:pt>
                <c:pt idx="37">
                  <c:v>543</c:v>
                </c:pt>
                <c:pt idx="38">
                  <c:v>475</c:v>
                </c:pt>
                <c:pt idx="39">
                  <c:v>483</c:v>
                </c:pt>
                <c:pt idx="40">
                  <c:v>520</c:v>
                </c:pt>
                <c:pt idx="41">
                  <c:v>580</c:v>
                </c:pt>
              </c:numCache>
            </c:numRef>
          </c:val>
          <c:smooth val="0"/>
          <c:extLst>
            <c:ext xmlns:c16="http://schemas.microsoft.com/office/drawing/2014/chart" uri="{C3380CC4-5D6E-409C-BE32-E72D297353CC}">
              <c16:uniqueId val="{00000001-FEA8-49F6-B50C-0DFB037ED13C}"/>
            </c:ext>
          </c:extLst>
        </c:ser>
        <c:ser>
          <c:idx val="2"/>
          <c:order val="2"/>
          <c:tx>
            <c:strRef>
              <c:f>'all species'!$E$2</c:f>
              <c:strCache>
                <c:ptCount val="1"/>
                <c:pt idx="0">
                  <c:v>redcedar </c:v>
                </c:pt>
              </c:strCache>
            </c:strRef>
          </c:tx>
          <c:spPr>
            <a:ln w="76200">
              <a:solidFill>
                <a:schemeClr val="tx1">
                  <a:lumMod val="65000"/>
                  <a:lumOff val="35000"/>
                </a:schemeClr>
              </a:solidFill>
              <a:prstDash val="solid"/>
            </a:ln>
          </c:spPr>
          <c:marker>
            <c:symbol val="triangle"/>
            <c:size val="5"/>
            <c:spPr>
              <a:solidFill>
                <a:srgbClr val="FFFF00"/>
              </a:solidFill>
              <a:ln w="76200">
                <a:solidFill>
                  <a:schemeClr val="tx1">
                    <a:lumMod val="65000"/>
                    <a:lumOff val="35000"/>
                  </a:schemeClr>
                </a:solidFill>
                <a:prstDash val="solid"/>
              </a:ln>
            </c:spPr>
          </c:marker>
          <c:cat>
            <c:numRef>
              <c:f>'all species'!$B$3:$B$44</c:f>
              <c:numCache>
                <c:formatCode>General</c:formatCode>
                <c:ptCount val="42"/>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numCache>
            </c:numRef>
          </c:cat>
          <c:val>
            <c:numRef>
              <c:f>'all species'!$E$3:$E$44</c:f>
              <c:numCache>
                <c:formatCode>General</c:formatCode>
                <c:ptCount val="42"/>
                <c:pt idx="0">
                  <c:v>170</c:v>
                </c:pt>
                <c:pt idx="1">
                  <c:v>225</c:v>
                </c:pt>
                <c:pt idx="2">
                  <c:v>370</c:v>
                </c:pt>
                <c:pt idx="3">
                  <c:v>380</c:v>
                </c:pt>
                <c:pt idx="4">
                  <c:v>325</c:v>
                </c:pt>
                <c:pt idx="5">
                  <c:v>265</c:v>
                </c:pt>
                <c:pt idx="6">
                  <c:v>300</c:v>
                </c:pt>
                <c:pt idx="7">
                  <c:v>270</c:v>
                </c:pt>
                <c:pt idx="8">
                  <c:v>250</c:v>
                </c:pt>
                <c:pt idx="9">
                  <c:v>235</c:v>
                </c:pt>
                <c:pt idx="10">
                  <c:v>270</c:v>
                </c:pt>
                <c:pt idx="11">
                  <c:v>380</c:v>
                </c:pt>
                <c:pt idx="12">
                  <c:v>490</c:v>
                </c:pt>
                <c:pt idx="13">
                  <c:v>515</c:v>
                </c:pt>
                <c:pt idx="14">
                  <c:v>580</c:v>
                </c:pt>
                <c:pt idx="15">
                  <c:v>720</c:v>
                </c:pt>
                <c:pt idx="16">
                  <c:v>765</c:v>
                </c:pt>
                <c:pt idx="17">
                  <c:v>720</c:v>
                </c:pt>
                <c:pt idx="18">
                  <c:v>750</c:v>
                </c:pt>
                <c:pt idx="19">
                  <c:v>815</c:v>
                </c:pt>
                <c:pt idx="20">
                  <c:v>840</c:v>
                </c:pt>
                <c:pt idx="21">
                  <c:v>950</c:v>
                </c:pt>
                <c:pt idx="22">
                  <c:v>995</c:v>
                </c:pt>
                <c:pt idx="23">
                  <c:v>1000</c:v>
                </c:pt>
                <c:pt idx="24">
                  <c:v>860</c:v>
                </c:pt>
                <c:pt idx="25">
                  <c:v>1000</c:v>
                </c:pt>
                <c:pt idx="26">
                  <c:v>1050</c:v>
                </c:pt>
                <c:pt idx="27">
                  <c:v>1050</c:v>
                </c:pt>
                <c:pt idx="28">
                  <c:v>1050</c:v>
                </c:pt>
                <c:pt idx="29">
                  <c:v>1100</c:v>
                </c:pt>
                <c:pt idx="30">
                  <c:v>1100</c:v>
                </c:pt>
                <c:pt idx="31">
                  <c:v>1300</c:v>
                </c:pt>
                <c:pt idx="32">
                  <c:v>800</c:v>
                </c:pt>
                <c:pt idx="33">
                  <c:v>900</c:v>
                </c:pt>
                <c:pt idx="34">
                  <c:v>850</c:v>
                </c:pt>
                <c:pt idx="35">
                  <c:v>800</c:v>
                </c:pt>
                <c:pt idx="36">
                  <c:v>1666</c:v>
                </c:pt>
                <c:pt idx="37">
                  <c:v>1135</c:v>
                </c:pt>
                <c:pt idx="38">
                  <c:v>1256</c:v>
                </c:pt>
                <c:pt idx="39">
                  <c:v>1155</c:v>
                </c:pt>
                <c:pt idx="40">
                  <c:v>1175</c:v>
                </c:pt>
                <c:pt idx="41">
                  <c:v>1225</c:v>
                </c:pt>
              </c:numCache>
            </c:numRef>
          </c:val>
          <c:smooth val="0"/>
          <c:extLst>
            <c:ext xmlns:c16="http://schemas.microsoft.com/office/drawing/2014/chart" uri="{C3380CC4-5D6E-409C-BE32-E72D297353CC}">
              <c16:uniqueId val="{00000002-FEA8-49F6-B50C-0DFB037ED13C}"/>
            </c:ext>
          </c:extLst>
        </c:ser>
        <c:ser>
          <c:idx val="3"/>
          <c:order val="3"/>
          <c:tx>
            <c:strRef>
              <c:f>'all species'!$F$2</c:f>
              <c:strCache>
                <c:ptCount val="1"/>
                <c:pt idx="0">
                  <c:v>alder</c:v>
                </c:pt>
              </c:strCache>
            </c:strRef>
          </c:tx>
          <c:spPr>
            <a:ln w="76200">
              <a:solidFill>
                <a:schemeClr val="accent4">
                  <a:lumMod val="75000"/>
                </a:schemeClr>
              </a:solidFill>
              <a:prstDash val="solid"/>
            </a:ln>
          </c:spPr>
          <c:marker>
            <c:symbol val="x"/>
            <c:size val="5"/>
            <c:spPr>
              <a:noFill/>
              <a:ln w="76200">
                <a:solidFill>
                  <a:schemeClr val="accent4">
                    <a:lumMod val="75000"/>
                  </a:schemeClr>
                </a:solidFill>
                <a:prstDash val="solid"/>
              </a:ln>
            </c:spPr>
          </c:marker>
          <c:cat>
            <c:numRef>
              <c:f>'all species'!$B$3:$B$44</c:f>
              <c:numCache>
                <c:formatCode>General</c:formatCode>
                <c:ptCount val="42"/>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numCache>
            </c:numRef>
          </c:cat>
          <c:val>
            <c:numRef>
              <c:f>'all species'!$F$3:$F$44</c:f>
              <c:numCache>
                <c:formatCode>General</c:formatCode>
                <c:ptCount val="42"/>
                <c:pt idx="0">
                  <c:v>115</c:v>
                </c:pt>
                <c:pt idx="1">
                  <c:v>130</c:v>
                </c:pt>
                <c:pt idx="2">
                  <c:v>155</c:v>
                </c:pt>
                <c:pt idx="3">
                  <c:v>160</c:v>
                </c:pt>
                <c:pt idx="4">
                  <c:v>160</c:v>
                </c:pt>
                <c:pt idx="5">
                  <c:v>165</c:v>
                </c:pt>
                <c:pt idx="6">
                  <c:v>175</c:v>
                </c:pt>
                <c:pt idx="7">
                  <c:v>195</c:v>
                </c:pt>
                <c:pt idx="8">
                  <c:v>195</c:v>
                </c:pt>
                <c:pt idx="9">
                  <c:v>195</c:v>
                </c:pt>
                <c:pt idx="10">
                  <c:v>220</c:v>
                </c:pt>
                <c:pt idx="11">
                  <c:v>230</c:v>
                </c:pt>
                <c:pt idx="12">
                  <c:v>250</c:v>
                </c:pt>
                <c:pt idx="13">
                  <c:v>255</c:v>
                </c:pt>
                <c:pt idx="14">
                  <c:v>265</c:v>
                </c:pt>
                <c:pt idx="15">
                  <c:v>280</c:v>
                </c:pt>
                <c:pt idx="16">
                  <c:v>355</c:v>
                </c:pt>
                <c:pt idx="17">
                  <c:v>395</c:v>
                </c:pt>
                <c:pt idx="18">
                  <c:v>450</c:v>
                </c:pt>
                <c:pt idx="19">
                  <c:v>450</c:v>
                </c:pt>
                <c:pt idx="20">
                  <c:v>455</c:v>
                </c:pt>
                <c:pt idx="21">
                  <c:v>435</c:v>
                </c:pt>
                <c:pt idx="22">
                  <c:v>465</c:v>
                </c:pt>
                <c:pt idx="23">
                  <c:v>490</c:v>
                </c:pt>
                <c:pt idx="24">
                  <c:v>460</c:v>
                </c:pt>
                <c:pt idx="25">
                  <c:v>485</c:v>
                </c:pt>
                <c:pt idx="26">
                  <c:v>525</c:v>
                </c:pt>
                <c:pt idx="27">
                  <c:v>590</c:v>
                </c:pt>
                <c:pt idx="28">
                  <c:v>600</c:v>
                </c:pt>
                <c:pt idx="29">
                  <c:v>750</c:v>
                </c:pt>
                <c:pt idx="30">
                  <c:v>900</c:v>
                </c:pt>
                <c:pt idx="31">
                  <c:v>700</c:v>
                </c:pt>
                <c:pt idx="32">
                  <c:v>500</c:v>
                </c:pt>
                <c:pt idx="33">
                  <c:v>500</c:v>
                </c:pt>
                <c:pt idx="34">
                  <c:v>450</c:v>
                </c:pt>
                <c:pt idx="35">
                  <c:v>460</c:v>
                </c:pt>
                <c:pt idx="36">
                  <c:v>579</c:v>
                </c:pt>
                <c:pt idx="37">
                  <c:v>618</c:v>
                </c:pt>
                <c:pt idx="38">
                  <c:v>613</c:v>
                </c:pt>
                <c:pt idx="39">
                  <c:v>621</c:v>
                </c:pt>
                <c:pt idx="40">
                  <c:v>645</c:v>
                </c:pt>
                <c:pt idx="41">
                  <c:v>725</c:v>
                </c:pt>
              </c:numCache>
            </c:numRef>
          </c:val>
          <c:smooth val="0"/>
          <c:extLst>
            <c:ext xmlns:c16="http://schemas.microsoft.com/office/drawing/2014/chart" uri="{C3380CC4-5D6E-409C-BE32-E72D297353CC}">
              <c16:uniqueId val="{00000003-FEA8-49F6-B50C-0DFB037ED13C}"/>
            </c:ext>
          </c:extLst>
        </c:ser>
        <c:dLbls>
          <c:showLegendKey val="0"/>
          <c:showVal val="0"/>
          <c:showCatName val="0"/>
          <c:showSerName val="0"/>
          <c:showPercent val="0"/>
          <c:showBubbleSize val="0"/>
        </c:dLbls>
        <c:marker val="1"/>
        <c:smooth val="0"/>
        <c:axId val="657813928"/>
        <c:axId val="1"/>
      </c:lineChart>
      <c:catAx>
        <c:axId val="657813928"/>
        <c:scaling>
          <c:orientation val="minMax"/>
        </c:scaling>
        <c:delete val="0"/>
        <c:axPos val="b"/>
        <c:title>
          <c:tx>
            <c:rich>
              <a:bodyPr/>
              <a:lstStyle/>
              <a:p>
                <a:pPr>
                  <a:defRPr sz="1500" b="1" i="0" u="none" strike="noStrike" baseline="0">
                    <a:solidFill>
                      <a:srgbClr val="000000"/>
                    </a:solidFill>
                    <a:latin typeface="Verdana" panose="020B0604030504040204" pitchFamily="34" charset="0"/>
                    <a:ea typeface="Verdana" panose="020B0604030504040204" pitchFamily="34" charset="0"/>
                    <a:cs typeface="Arial"/>
                  </a:defRPr>
                </a:pPr>
                <a:r>
                  <a:rPr lang="en-US" sz="4000" dirty="0">
                    <a:latin typeface="Verdana" panose="020B0604030504040204" pitchFamily="34" charset="0"/>
                    <a:ea typeface="Verdana" panose="020B0604030504040204" pitchFamily="34" charset="0"/>
                  </a:rPr>
                  <a:t>year</a:t>
                </a:r>
              </a:p>
            </c:rich>
          </c:tx>
          <c:layout>
            <c:manualLayout>
              <c:xMode val="edge"/>
              <c:yMode val="edge"/>
              <c:x val="0.43424689811500838"/>
              <c:y val="0.89102766973405434"/>
            </c:manualLayout>
          </c:layout>
          <c:overlay val="0"/>
          <c:spPr>
            <a:noFill/>
            <a:ln w="25400">
              <a:noFill/>
            </a:ln>
          </c:spPr>
        </c:title>
        <c:numFmt formatCode="General" sourceLinked="0"/>
        <c:majorTickMark val="out"/>
        <c:minorTickMark val="none"/>
        <c:tickLblPos val="nextTo"/>
        <c:spPr>
          <a:ln w="3175">
            <a:solidFill>
              <a:srgbClr val="000000"/>
            </a:solidFill>
            <a:prstDash val="solid"/>
          </a:ln>
        </c:spPr>
        <c:txPr>
          <a:bodyPr rot="-4500000" vert="horz"/>
          <a:lstStyle/>
          <a:p>
            <a:pPr>
              <a:defRPr sz="1200" b="0" i="0" u="none" strike="noStrike" baseline="0">
                <a:solidFill>
                  <a:srgbClr val="000000"/>
                </a:solidFill>
                <a:latin typeface="Verdana" panose="020B0604030504040204" pitchFamily="34" charset="0"/>
                <a:ea typeface="Verdana" panose="020B0604030504040204" pitchFamily="34" charset="0"/>
                <a:cs typeface="Arial"/>
              </a:defRPr>
            </a:pPr>
            <a:endParaRPr lang="en-US"/>
          </a:p>
        </c:txPr>
        <c:crossAx val="1"/>
        <c:crosses val="autoZero"/>
        <c:auto val="0"/>
        <c:lblAlgn val="ctr"/>
        <c:lblOffset val="100"/>
        <c:noMultiLvlLbl val="0"/>
      </c:catAx>
      <c:valAx>
        <c:axId val="1"/>
        <c:scaling>
          <c:orientation val="minMax"/>
          <c:min val="200"/>
        </c:scaling>
        <c:delete val="0"/>
        <c:axPos val="l"/>
        <c:majorGridlines>
          <c:spPr>
            <a:ln w="3175">
              <a:solidFill>
                <a:srgbClr val="000000"/>
              </a:solidFill>
              <a:prstDash val="solid"/>
            </a:ln>
          </c:spPr>
        </c:majorGridlines>
        <c:title>
          <c:tx>
            <c:rich>
              <a:bodyPr/>
              <a:lstStyle/>
              <a:p>
                <a:pPr>
                  <a:defRPr sz="1500" b="1" i="0" u="none" strike="noStrike" baseline="0">
                    <a:solidFill>
                      <a:srgbClr val="000000"/>
                    </a:solidFill>
                    <a:latin typeface="Verdana" panose="020B0604030504040204" pitchFamily="34" charset="0"/>
                    <a:ea typeface="Verdana" panose="020B0604030504040204" pitchFamily="34" charset="0"/>
                    <a:cs typeface="Arial"/>
                  </a:defRPr>
                </a:pPr>
                <a:r>
                  <a:rPr lang="en-US" sz="4000" dirty="0">
                    <a:latin typeface="Verdana" panose="020B0604030504040204" pitchFamily="34" charset="0"/>
                    <a:ea typeface="Verdana" panose="020B0604030504040204" pitchFamily="34" charset="0"/>
                  </a:rPr>
                  <a:t>$/MBF</a:t>
                </a:r>
              </a:p>
            </c:rich>
          </c:tx>
          <c:layout>
            <c:manualLayout>
              <c:xMode val="edge"/>
              <c:yMode val="edge"/>
              <c:x val="9.4178149606299229E-3"/>
              <c:y val="0.39957378419138689"/>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effectLst/>
                <a:latin typeface="Verdana" panose="020B0604030504040204" pitchFamily="34" charset="0"/>
                <a:ea typeface="Verdana" panose="020B0604030504040204" pitchFamily="34" charset="0"/>
                <a:cs typeface="Arial"/>
              </a:defRPr>
            </a:pPr>
            <a:endParaRPr lang="en-US"/>
          </a:p>
        </c:txPr>
        <c:crossAx val="657813928"/>
        <c:crosses val="autoZero"/>
        <c:crossBetween val="midCat"/>
        <c:majorUnit val="100"/>
        <c:minorUnit val="100"/>
      </c:valAx>
      <c:spPr>
        <a:solidFill>
          <a:schemeClr val="bg1">
            <a:lumMod val="95000"/>
          </a:schemeClr>
        </a:solidFill>
        <a:ln w="12700">
          <a:solidFill>
            <a:srgbClr val="808080"/>
          </a:solidFill>
          <a:prstDash val="solid"/>
        </a:ln>
      </c:spPr>
    </c:plotArea>
    <c:legend>
      <c:legendPos val="r"/>
      <c:legendEntry>
        <c:idx val="0"/>
        <c:txPr>
          <a:bodyPr/>
          <a:lstStyle/>
          <a:p>
            <a:pPr>
              <a:defRPr sz="2800" b="0" i="0" u="none" strike="noStrike" baseline="0">
                <a:solidFill>
                  <a:srgbClr val="000000"/>
                </a:solidFill>
                <a:latin typeface="Arial"/>
                <a:ea typeface="Arial"/>
                <a:cs typeface="Arial"/>
              </a:defRPr>
            </a:pPr>
            <a:endParaRPr lang="en-US"/>
          </a:p>
        </c:txPr>
      </c:legendEntry>
      <c:legendEntry>
        <c:idx val="1"/>
        <c:txPr>
          <a:bodyPr/>
          <a:lstStyle/>
          <a:p>
            <a:pPr>
              <a:defRPr sz="2800" b="0" i="0" u="none" strike="noStrike" baseline="0">
                <a:solidFill>
                  <a:srgbClr val="000000"/>
                </a:solidFill>
                <a:latin typeface="Arial"/>
                <a:ea typeface="Arial"/>
                <a:cs typeface="Arial"/>
              </a:defRPr>
            </a:pPr>
            <a:endParaRPr lang="en-US"/>
          </a:p>
        </c:txPr>
      </c:legendEntry>
      <c:legendEntry>
        <c:idx val="2"/>
        <c:txPr>
          <a:bodyPr/>
          <a:lstStyle/>
          <a:p>
            <a:pPr>
              <a:defRPr sz="2800" b="0" i="0" u="none" strike="noStrike" baseline="0">
                <a:solidFill>
                  <a:srgbClr val="000000"/>
                </a:solidFill>
                <a:latin typeface="Arial"/>
                <a:ea typeface="Arial"/>
                <a:cs typeface="Arial"/>
              </a:defRPr>
            </a:pPr>
            <a:endParaRPr lang="en-US"/>
          </a:p>
        </c:txPr>
      </c:legendEntry>
      <c:legendEntry>
        <c:idx val="3"/>
        <c:txPr>
          <a:bodyPr/>
          <a:lstStyle/>
          <a:p>
            <a:pPr>
              <a:defRPr sz="2800" b="0" i="0" u="none" strike="noStrike" baseline="0">
                <a:solidFill>
                  <a:srgbClr val="000000"/>
                </a:solidFill>
                <a:latin typeface="Arial"/>
                <a:ea typeface="Arial"/>
                <a:cs typeface="Arial"/>
              </a:defRPr>
            </a:pPr>
            <a:endParaRPr lang="en-US"/>
          </a:p>
        </c:txPr>
      </c:legendEntry>
      <c:layout>
        <c:manualLayout>
          <c:xMode val="edge"/>
          <c:yMode val="edge"/>
          <c:x val="0.12907193241469817"/>
          <c:y val="2.4862226129774751E-2"/>
          <c:w val="0.65643938648293954"/>
          <c:h val="0.10486337953482232"/>
        </c:manualLayout>
      </c:layout>
      <c:overlay val="0"/>
      <c:spPr>
        <a:solidFill>
          <a:srgbClr val="FFFFFF"/>
        </a:solidFill>
        <a:ln w="3175">
          <a:solidFill>
            <a:srgbClr val="000000"/>
          </a:solidFill>
          <a:prstDash val="solid"/>
        </a:ln>
      </c:spPr>
      <c:txPr>
        <a:bodyPr/>
        <a:lstStyle/>
        <a:p>
          <a:pPr>
            <a:defRPr sz="28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noFill/>
      <a:prstDash val="solid"/>
    </a:ln>
  </c:spPr>
  <c:txPr>
    <a:bodyPr/>
    <a:lstStyle/>
    <a:p>
      <a:pPr>
        <a:defRPr sz="1500"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76200" cap="rnd">
              <a:solidFill>
                <a:schemeClr val="accent1"/>
              </a:solidFill>
              <a:round/>
            </a:ln>
            <a:effectLst/>
          </c:spPr>
          <c:marker>
            <c:symbol val="circle"/>
            <c:size val="5"/>
            <c:spPr>
              <a:solidFill>
                <a:schemeClr val="accent1"/>
              </a:solidFill>
              <a:ln w="76200">
                <a:solidFill>
                  <a:schemeClr val="accent1"/>
                </a:solidFill>
              </a:ln>
              <a:effectLst/>
            </c:spPr>
          </c:marke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"$"#,##0_);\("$"#,##0\)</c:formatCode>
                <c:ptCount val="12"/>
                <c:pt idx="0">
                  <c:v>631.76</c:v>
                </c:pt>
                <c:pt idx="1">
                  <c:v>648.84</c:v>
                </c:pt>
                <c:pt idx="2">
                  <c:v>653.48</c:v>
                </c:pt>
                <c:pt idx="3">
                  <c:v>652.08000000000004</c:v>
                </c:pt>
                <c:pt idx="4">
                  <c:v>646.29166666666663</c:v>
                </c:pt>
                <c:pt idx="5">
                  <c:v>624.6521739130435</c:v>
                </c:pt>
                <c:pt idx="6">
                  <c:v>609.27272727272725</c:v>
                </c:pt>
                <c:pt idx="7">
                  <c:v>621.39130434782612</c:v>
                </c:pt>
                <c:pt idx="8">
                  <c:v>620.86956521739125</c:v>
                </c:pt>
                <c:pt idx="9">
                  <c:v>617.91666666666663</c:v>
                </c:pt>
                <c:pt idx="10">
                  <c:v>614.625</c:v>
                </c:pt>
                <c:pt idx="11">
                  <c:v>622</c:v>
                </c:pt>
              </c:numCache>
            </c:numRef>
          </c:val>
          <c:smooth val="0"/>
          <c:extLst>
            <c:ext xmlns:c16="http://schemas.microsoft.com/office/drawing/2014/chart" uri="{C3380CC4-5D6E-409C-BE32-E72D297353CC}">
              <c16:uniqueId val="{00000000-40BF-4536-A92A-F0BF574DF754}"/>
            </c:ext>
          </c:extLst>
        </c:ser>
        <c:dLbls>
          <c:showLegendKey val="0"/>
          <c:showVal val="0"/>
          <c:showCatName val="0"/>
          <c:showSerName val="0"/>
          <c:showPercent val="0"/>
          <c:showBubbleSize val="0"/>
        </c:dLbls>
        <c:marker val="1"/>
        <c:smooth val="0"/>
        <c:axId val="510884568"/>
        <c:axId val="510891784"/>
      </c:lineChart>
      <c:catAx>
        <c:axId val="510884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2"/>
                </a:solidFill>
                <a:latin typeface="Verdana" panose="020B0604030504040204" pitchFamily="34" charset="0"/>
                <a:ea typeface="Verdana" panose="020B0604030504040204" pitchFamily="34" charset="0"/>
                <a:cs typeface="+mn-cs"/>
              </a:defRPr>
            </a:pPr>
            <a:endParaRPr lang="en-US"/>
          </a:p>
        </c:txPr>
        <c:crossAx val="510891784"/>
        <c:crosses val="autoZero"/>
        <c:auto val="1"/>
        <c:lblAlgn val="ctr"/>
        <c:lblOffset val="100"/>
        <c:noMultiLvlLbl val="0"/>
      </c:catAx>
      <c:valAx>
        <c:axId val="51089178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quot;$&quot;#,##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2"/>
                </a:solidFill>
                <a:latin typeface="Verdana" panose="020B0604030504040204" pitchFamily="34" charset="0"/>
                <a:ea typeface="Verdana" panose="020B0604030504040204" pitchFamily="34" charset="0"/>
                <a:cs typeface="+mn-cs"/>
              </a:defRPr>
            </a:pPr>
            <a:endParaRPr lang="en-US"/>
          </a:p>
        </c:txPr>
        <c:crossAx val="510884568"/>
        <c:crosses val="autoZero"/>
        <c:crossBetween val="between"/>
      </c:valAx>
      <c:spPr>
        <a:noFill/>
        <a:ln w="381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976788057742778E-2"/>
          <c:y val="0"/>
          <c:w val="0.88998449803149604"/>
          <c:h val="0.84098295859125194"/>
        </c:manualLayout>
      </c:layout>
      <c:barChart>
        <c:barDir val="col"/>
        <c:grouping val="clustered"/>
        <c:varyColors val="0"/>
        <c:ser>
          <c:idx val="0"/>
          <c:order val="0"/>
          <c:tx>
            <c:strRef>
              <c:f>Sheet4!$AO$23</c:f>
              <c:strCache>
                <c:ptCount val="1"/>
                <c:pt idx="0">
                  <c:v>Highs</c:v>
                </c:pt>
              </c:strCache>
            </c:strRef>
          </c:tx>
          <c:spPr>
            <a:solidFill>
              <a:schemeClr val="accent4">
                <a:lumMod val="60000"/>
                <a:lumOff val="4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Sheet4!$AN$24:$AN$35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Sheet4!$AO$24:$AO$35</c:f>
              <c:numCache>
                <c:formatCode>General</c:formatCode>
                <c:ptCount val="12"/>
                <c:pt idx="0">
                  <c:v>3</c:v>
                </c:pt>
                <c:pt idx="1">
                  <c:v>4</c:v>
                </c:pt>
                <c:pt idx="2">
                  <c:v>5</c:v>
                </c:pt>
                <c:pt idx="3">
                  <c:v>7</c:v>
                </c:pt>
                <c:pt idx="4">
                  <c:v>5</c:v>
                </c:pt>
                <c:pt idx="5">
                  <c:v>2</c:v>
                </c:pt>
                <c:pt idx="6">
                  <c:v>0</c:v>
                </c:pt>
                <c:pt idx="7">
                  <c:v>0</c:v>
                </c:pt>
                <c:pt idx="8">
                  <c:v>0</c:v>
                </c:pt>
                <c:pt idx="9">
                  <c:v>2</c:v>
                </c:pt>
                <c:pt idx="10">
                  <c:v>0</c:v>
                </c:pt>
                <c:pt idx="11">
                  <c:v>4</c:v>
                </c:pt>
              </c:numCache>
            </c:numRef>
          </c:val>
          <c:extLst>
            <c:ext xmlns:c16="http://schemas.microsoft.com/office/drawing/2014/chart" uri="{C3380CC4-5D6E-409C-BE32-E72D297353CC}">
              <c16:uniqueId val="{00000000-D86A-429B-B083-48C78C80F00E}"/>
            </c:ext>
          </c:extLst>
        </c:ser>
        <c:ser>
          <c:idx val="1"/>
          <c:order val="1"/>
          <c:tx>
            <c:strRef>
              <c:f>Sheet4!$AP$23</c:f>
              <c:strCache>
                <c:ptCount val="1"/>
                <c:pt idx="0">
                  <c:v>Lows</c:v>
                </c:pt>
              </c:strCache>
            </c:strRef>
          </c:tx>
          <c:spPr>
            <a:solidFill>
              <a:schemeClr val="tx1">
                <a:lumMod val="60000"/>
                <a:lumOff val="4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Sheet4!$AN$24:$AN$35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Sheet4!$AP$24:$AP$35</c:f>
              <c:numCache>
                <c:formatCode>General</c:formatCode>
                <c:ptCount val="12"/>
                <c:pt idx="0">
                  <c:v>6</c:v>
                </c:pt>
                <c:pt idx="1">
                  <c:v>0</c:v>
                </c:pt>
                <c:pt idx="2">
                  <c:v>2</c:v>
                </c:pt>
                <c:pt idx="3">
                  <c:v>0</c:v>
                </c:pt>
                <c:pt idx="4">
                  <c:v>2</c:v>
                </c:pt>
                <c:pt idx="5">
                  <c:v>3</c:v>
                </c:pt>
                <c:pt idx="6">
                  <c:v>4</c:v>
                </c:pt>
                <c:pt idx="7">
                  <c:v>5</c:v>
                </c:pt>
                <c:pt idx="8">
                  <c:v>2</c:v>
                </c:pt>
                <c:pt idx="9">
                  <c:v>2</c:v>
                </c:pt>
                <c:pt idx="10">
                  <c:v>1</c:v>
                </c:pt>
                <c:pt idx="11">
                  <c:v>5</c:v>
                </c:pt>
              </c:numCache>
            </c:numRef>
          </c:val>
          <c:extLst>
            <c:ext xmlns:c16="http://schemas.microsoft.com/office/drawing/2014/chart" uri="{C3380CC4-5D6E-409C-BE32-E72D297353CC}">
              <c16:uniqueId val="{00000001-D86A-429B-B083-48C78C80F00E}"/>
            </c:ext>
          </c:extLst>
        </c:ser>
        <c:dLbls>
          <c:dLblPos val="inEnd"/>
          <c:showLegendKey val="0"/>
          <c:showVal val="1"/>
          <c:showCatName val="0"/>
          <c:showSerName val="0"/>
          <c:showPercent val="0"/>
          <c:showBubbleSize val="0"/>
        </c:dLbls>
        <c:gapWidth val="65"/>
        <c:axId val="167604424"/>
        <c:axId val="396867696"/>
      </c:barChart>
      <c:catAx>
        <c:axId val="16760442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0" spcFirstLastPara="1" vertOverflow="ellipsis" wrap="square" anchor="ctr" anchorCtr="1"/>
          <a:lstStyle/>
          <a:p>
            <a:pPr>
              <a:defRPr sz="2400" b="0" i="0" u="none" strike="noStrike" kern="1200" cap="all" baseline="0">
                <a:solidFill>
                  <a:schemeClr val="tx2"/>
                </a:solidFill>
                <a:latin typeface="Verdana" panose="020B0604030504040204" pitchFamily="34" charset="0"/>
                <a:ea typeface="Verdana" panose="020B0604030504040204" pitchFamily="34" charset="0"/>
                <a:cs typeface="+mn-cs"/>
              </a:defRPr>
            </a:pPr>
            <a:endParaRPr lang="en-US"/>
          </a:p>
        </c:txPr>
        <c:crossAx val="396867696"/>
        <c:crosses val="autoZero"/>
        <c:auto val="1"/>
        <c:lblAlgn val="ctr"/>
        <c:lblOffset val="100"/>
        <c:tickLblSkip val="1"/>
        <c:tickMarkSkip val="1"/>
        <c:noMultiLvlLbl val="0"/>
      </c:catAx>
      <c:valAx>
        <c:axId val="396867696"/>
        <c:scaling>
          <c:orientation val="minMax"/>
          <c:max val="7"/>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2800" b="1" i="0" u="none" strike="noStrike" kern="1200" baseline="0">
                    <a:solidFill>
                      <a:schemeClr val="tx2"/>
                    </a:solidFill>
                    <a:latin typeface="Verdana" panose="020B0604030504040204" pitchFamily="34" charset="0"/>
                    <a:ea typeface="Verdana" panose="020B0604030504040204" pitchFamily="34" charset="0"/>
                    <a:cs typeface="+mn-cs"/>
                  </a:defRPr>
                </a:pPr>
                <a:r>
                  <a:rPr lang="en-US" sz="2800" b="0" dirty="0">
                    <a:solidFill>
                      <a:schemeClr val="tx2"/>
                    </a:solidFill>
                    <a:latin typeface="Verdana" panose="020B0604030504040204" pitchFamily="34" charset="0"/>
                    <a:ea typeface="Verdana" panose="020B0604030504040204" pitchFamily="34" charset="0"/>
                  </a:rPr>
                  <a:t>Frequency</a:t>
                </a:r>
                <a:r>
                  <a:rPr lang="en-US" sz="2800" b="0" baseline="0" dirty="0">
                    <a:solidFill>
                      <a:schemeClr val="tx2"/>
                    </a:solidFill>
                    <a:latin typeface="Verdana" panose="020B0604030504040204" pitchFamily="34" charset="0"/>
                    <a:ea typeface="Verdana" panose="020B0604030504040204" pitchFamily="34" charset="0"/>
                  </a:rPr>
                  <a:t> of high/low</a:t>
                </a:r>
                <a:endParaRPr lang="en-US" sz="2800" b="0" dirty="0">
                  <a:solidFill>
                    <a:schemeClr val="tx2"/>
                  </a:solidFill>
                  <a:latin typeface="Verdana" panose="020B0604030504040204" pitchFamily="34" charset="0"/>
                  <a:ea typeface="Verdana" panose="020B0604030504040204" pitchFamily="34" charset="0"/>
                </a:endParaRPr>
              </a:p>
            </c:rich>
          </c:tx>
          <c:layout>
            <c:manualLayout>
              <c:xMode val="edge"/>
              <c:yMode val="edge"/>
              <c:x val="9.658792650918635E-4"/>
              <c:y val="0.15252410460591198"/>
            </c:manualLayout>
          </c:layout>
          <c:overlay val="0"/>
          <c:spPr>
            <a:noFill/>
            <a:ln>
              <a:noFill/>
            </a:ln>
            <a:effectLst/>
          </c:spPr>
          <c:txPr>
            <a:bodyPr rot="-5400000" spcFirstLastPara="1" vertOverflow="ellipsis" vert="horz" wrap="square" anchor="ctr" anchorCtr="1"/>
            <a:lstStyle/>
            <a:p>
              <a:pPr>
                <a:defRPr sz="2800" b="1" i="0" u="none" strike="noStrike" kern="1200" baseline="0">
                  <a:solidFill>
                    <a:schemeClr val="tx2"/>
                  </a:solidFill>
                  <a:latin typeface="Verdana" panose="020B0604030504040204" pitchFamily="34" charset="0"/>
                  <a:ea typeface="Verdana" panose="020B0604030504040204" pitchFamily="34" charset="0"/>
                  <a:cs typeface="+mn-cs"/>
                </a:defRPr>
              </a:pPr>
              <a:endParaRPr lang="en-US"/>
            </a:p>
          </c:txPr>
        </c:title>
        <c:numFmt formatCode="General" sourceLinked="1"/>
        <c:majorTickMark val="none"/>
        <c:minorTickMark val="none"/>
        <c:tickLblPos val="nextTo"/>
        <c:crossAx val="167604424"/>
        <c:crosses val="autoZero"/>
        <c:crossBetween val="between"/>
        <c:majorUnit val="1"/>
      </c:valAx>
      <c:spPr>
        <a:noFill/>
        <a:ln>
          <a:noFill/>
        </a:ln>
        <a:effectLst/>
      </c:spPr>
    </c:plotArea>
    <c:legend>
      <c:legendPos val="b"/>
      <c:layout>
        <c:manualLayout>
          <c:xMode val="edge"/>
          <c:yMode val="edge"/>
          <c:x val="0.62748968629586199"/>
          <c:y val="8.7789391806844363E-2"/>
          <c:w val="0.37251033464566924"/>
          <c:h val="0.1052350624522735"/>
        </c:manualLayout>
      </c:layout>
      <c:overlay val="0"/>
      <c:spPr>
        <a:solidFill>
          <a:schemeClr val="bg1"/>
        </a:solidFill>
        <a:ln>
          <a:noFill/>
        </a:ln>
        <a:effectLst/>
      </c:spPr>
      <c:txPr>
        <a:bodyPr rot="0" spcFirstLastPara="1" vertOverflow="ellipsis" vert="horz" wrap="square" anchor="ctr" anchorCtr="1"/>
        <a:lstStyle/>
        <a:p>
          <a:pPr>
            <a:defRPr sz="3200" b="0" i="0" u="none" strike="noStrike" kern="1200" baseline="0">
              <a:solidFill>
                <a:schemeClr val="tx2"/>
              </a:solidFill>
              <a:latin typeface="Verdana" panose="020B0604030504040204" pitchFamily="34" charset="0"/>
              <a:ea typeface="Verdana" panose="020B0604030504040204" pitchFamily="34" charset="0"/>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8BA3EC-9201-604A-A69B-05D5A26CBEF9}"/>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A6FCD0B-D750-894B-82BD-C5A917FCFD47}"/>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0F635CAF-1854-D647-80A1-CF52E5BD791D}" type="datetimeFigureOut">
              <a:rPr lang="en-US" smtClean="0"/>
              <a:t>6/10/20</a:t>
            </a:fld>
            <a:endParaRPr lang="en-US"/>
          </a:p>
        </p:txBody>
      </p:sp>
      <p:sp>
        <p:nvSpPr>
          <p:cNvPr id="4" name="Footer Placeholder 3">
            <a:extLst>
              <a:ext uri="{FF2B5EF4-FFF2-40B4-BE49-F238E27FC236}">
                <a16:creationId xmlns:a16="http://schemas.microsoft.com/office/drawing/2014/main" id="{918E38BA-DA9D-F84F-A5C6-552FFEDFF15C}"/>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201FC32-16DC-C641-A6BA-CBDCD22FA9A5}"/>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847D0B2C-84CB-254F-88F7-0540A4C23A33}" type="slidenum">
              <a:rPr lang="en-US" smtClean="0"/>
              <a:t>‹#›</a:t>
            </a:fld>
            <a:endParaRPr lang="en-US"/>
          </a:p>
        </p:txBody>
      </p:sp>
    </p:spTree>
    <p:extLst>
      <p:ext uri="{BB962C8B-B14F-4D97-AF65-F5344CB8AC3E}">
        <p14:creationId xmlns:p14="http://schemas.microsoft.com/office/powerpoint/2010/main" val="2517160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D99F0914-3EE5-4747-AF4B-ABB561E044AC}" type="datetimeFigureOut">
              <a:rPr lang="en-US" smtClean="0"/>
              <a:t>6/10/20</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4AD51691-44B5-4F02-9205-ABA49B1C239F}" type="slidenum">
              <a:rPr lang="en-US" smtClean="0"/>
              <a:t>‹#›</a:t>
            </a:fld>
            <a:endParaRPr lang="en-US"/>
          </a:p>
        </p:txBody>
      </p:sp>
    </p:spTree>
    <p:extLst>
      <p:ext uri="{BB962C8B-B14F-4D97-AF65-F5344CB8AC3E}">
        <p14:creationId xmlns:p14="http://schemas.microsoft.com/office/powerpoint/2010/main" val="176681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D51691-44B5-4F02-9205-ABA49B1C239F}" type="slidenum">
              <a:rPr lang="en-US" smtClean="0"/>
              <a:t>1</a:t>
            </a:fld>
            <a:endParaRPr lang="en-US"/>
          </a:p>
        </p:txBody>
      </p:sp>
    </p:spTree>
    <p:extLst>
      <p:ext uri="{BB962C8B-B14F-4D97-AF65-F5344CB8AC3E}">
        <p14:creationId xmlns:p14="http://schemas.microsoft.com/office/powerpoint/2010/main" val="111944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identifying which trees to harvest, you can extrapolate the volume and approximate quality by species from the cruise. Use the volume data collected in the cruise along with price estimates received from local log buyers to calculate a possible range in fair market value. If a professional forester is being consulted, they should provide you with this estimate. Use it only as a guide to evaluate purchase offers or bids. </a:t>
            </a:r>
          </a:p>
        </p:txBody>
      </p:sp>
      <p:sp>
        <p:nvSpPr>
          <p:cNvPr id="4" name="Slide Number Placeholder 3"/>
          <p:cNvSpPr>
            <a:spLocks noGrp="1"/>
          </p:cNvSpPr>
          <p:nvPr>
            <p:ph type="sldNum" sz="quarter" idx="10"/>
          </p:nvPr>
        </p:nvSpPr>
        <p:spPr/>
        <p:txBody>
          <a:bodyPr/>
          <a:lstStyle/>
          <a:p>
            <a:fld id="{A2F5BEED-118A-401E-B31A-EC0B558C2FFD}" type="slidenum">
              <a:rPr lang="en-US" smtClean="0"/>
              <a:t>10</a:t>
            </a:fld>
            <a:endParaRPr lang="en-US"/>
          </a:p>
        </p:txBody>
      </p:sp>
    </p:spTree>
    <p:extLst>
      <p:ext uri="{BB962C8B-B14F-4D97-AF65-F5344CB8AC3E}">
        <p14:creationId xmlns:p14="http://schemas.microsoft.com/office/powerpoint/2010/main" val="3644860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the average prices for local marketable species have changed over the last 40 years. Change graph for your local species and prices. Recent and historic log values are often available from the state department of forestry or natural resources. You can also get past prices by calling mills directly. Use this opportunity to comment on how policy and external markets can change the trends. For example, a housing crash, international trade agreements, tariffs and harvesting on federal lands. </a:t>
            </a:r>
          </a:p>
        </p:txBody>
      </p:sp>
      <p:sp>
        <p:nvSpPr>
          <p:cNvPr id="4" name="Slide Number Placeholder 3"/>
          <p:cNvSpPr>
            <a:spLocks noGrp="1"/>
          </p:cNvSpPr>
          <p:nvPr>
            <p:ph type="sldNum" sz="quarter" idx="10"/>
          </p:nvPr>
        </p:nvSpPr>
        <p:spPr/>
        <p:txBody>
          <a:bodyPr/>
          <a:lstStyle/>
          <a:p>
            <a:fld id="{4AD51691-44B5-4F02-9205-ABA49B1C239F}" type="slidenum">
              <a:rPr lang="en-US" smtClean="0"/>
              <a:t>11</a:t>
            </a:fld>
            <a:endParaRPr lang="en-US"/>
          </a:p>
        </p:txBody>
      </p:sp>
    </p:spTree>
    <p:extLst>
      <p:ext uri="{BB962C8B-B14F-4D97-AF65-F5344CB8AC3E}">
        <p14:creationId xmlns:p14="http://schemas.microsoft.com/office/powerpoint/2010/main" val="3562139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Discuss how markets fluctuate yearly in your area. Some reasons may include:</a:t>
            </a:r>
          </a:p>
          <a:p>
            <a:r>
              <a:rPr lang="en-US" sz="1200" kern="1200" dirty="0">
                <a:solidFill>
                  <a:schemeClr val="tx1"/>
                </a:solidFill>
                <a:effectLst/>
                <a:latin typeface="+mn-lt"/>
                <a:ea typeface="+mn-ea"/>
                <a:cs typeface="+mn-cs"/>
              </a:rPr>
              <a:t>Prices begin to rise in fall and stay high through winter and spring because trees are harder to access in wet weather. Fewer landowners have rocked roads or the ability to use aerial harvesting systems, which minimize soil impacts during the rainy season. With fewer logs entering the market, demand increases, and so do prices. </a:t>
            </a:r>
          </a:p>
          <a:p>
            <a:r>
              <a:rPr lang="en-US" sz="1200" kern="1200" dirty="0">
                <a:solidFill>
                  <a:schemeClr val="tx1"/>
                </a:solidFill>
                <a:effectLst/>
                <a:latin typeface="+mn-lt"/>
                <a:ea typeface="+mn-ea"/>
                <a:cs typeface="+mn-cs"/>
              </a:rPr>
              <a:t>Sometimes prices rise in August or September due to mill inventory reductions. If fire weather is extreme that year, some locations in the West shut down logging operations to decrease fire risk. This decreases the number of logs entering the market, increasing demand. </a:t>
            </a:r>
          </a:p>
          <a:p>
            <a:r>
              <a:rPr lang="en-US" sz="1200" kern="1200" dirty="0">
                <a:solidFill>
                  <a:schemeClr val="tx1"/>
                </a:solidFill>
                <a:effectLst/>
                <a:latin typeface="+mn-lt"/>
                <a:ea typeface="+mn-ea"/>
                <a:cs typeface="+mn-cs"/>
              </a:rPr>
              <a:t>Douglas-fir </a:t>
            </a:r>
            <a:r>
              <a:rPr lang="en-US" sz="1200" kern="1200" dirty="0" err="1">
                <a:solidFill>
                  <a:schemeClr val="tx1"/>
                </a:solidFill>
                <a:effectLst/>
                <a:latin typeface="+mn-lt"/>
                <a:ea typeface="+mn-ea"/>
                <a:cs typeface="+mn-cs"/>
              </a:rPr>
              <a:t>sawlog</a:t>
            </a:r>
            <a:r>
              <a:rPr lang="en-US" sz="1200" kern="1200" dirty="0">
                <a:solidFill>
                  <a:schemeClr val="tx1"/>
                </a:solidFill>
                <a:effectLst/>
                <a:latin typeface="+mn-lt"/>
                <a:ea typeface="+mn-ea"/>
                <a:cs typeface="+mn-cs"/>
              </a:rPr>
              <a:t> prices are heavily tied to the housing market. In spring, lumber prices rise as housing starts increase during peak building season. This drives up lumber prices and log prices. </a:t>
            </a:r>
          </a:p>
        </p:txBody>
      </p:sp>
      <p:sp>
        <p:nvSpPr>
          <p:cNvPr id="4" name="Slide Number Placeholder 3"/>
          <p:cNvSpPr>
            <a:spLocks noGrp="1"/>
          </p:cNvSpPr>
          <p:nvPr>
            <p:ph type="sldNum" sz="quarter" idx="10"/>
          </p:nvPr>
        </p:nvSpPr>
        <p:spPr/>
        <p:txBody>
          <a:bodyPr/>
          <a:lstStyle/>
          <a:p>
            <a:fld id="{4AD51691-44B5-4F02-9205-ABA49B1C239F}" type="slidenum">
              <a:rPr lang="en-US" smtClean="0"/>
              <a:t>12</a:t>
            </a:fld>
            <a:endParaRPr lang="en-US"/>
          </a:p>
        </p:txBody>
      </p:sp>
    </p:spTree>
    <p:extLst>
      <p:ext uri="{BB962C8B-B14F-4D97-AF65-F5344CB8AC3E}">
        <p14:creationId xmlns:p14="http://schemas.microsoft.com/office/powerpoint/2010/main" val="3595917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graph shows the amount of times a specific month has had the highest prices (green) and lowest prices (orange). The best prices usually happen between March and May. The worst time to sell is August, because everybody has road access in summer and there are tons of logs in the sawmill log yard.</a:t>
            </a:r>
          </a:p>
        </p:txBody>
      </p:sp>
      <p:sp>
        <p:nvSpPr>
          <p:cNvPr id="4" name="Slide Number Placeholder 3"/>
          <p:cNvSpPr>
            <a:spLocks noGrp="1"/>
          </p:cNvSpPr>
          <p:nvPr>
            <p:ph type="sldNum" sz="quarter" idx="10"/>
          </p:nvPr>
        </p:nvSpPr>
        <p:spPr/>
        <p:txBody>
          <a:bodyPr/>
          <a:lstStyle/>
          <a:p>
            <a:fld id="{4AD51691-44B5-4F02-9205-ABA49B1C239F}" type="slidenum">
              <a:rPr lang="en-US" smtClean="0"/>
              <a:t>13</a:t>
            </a:fld>
            <a:endParaRPr lang="en-US"/>
          </a:p>
        </p:txBody>
      </p:sp>
    </p:spTree>
    <p:extLst>
      <p:ext uri="{BB962C8B-B14F-4D97-AF65-F5344CB8AC3E}">
        <p14:creationId xmlns:p14="http://schemas.microsoft.com/office/powerpoint/2010/main" val="1926247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Bullish: </a:t>
            </a:r>
            <a:r>
              <a:rPr lang="en-US" sz="1200" kern="1200" dirty="0">
                <a:solidFill>
                  <a:schemeClr val="tx1"/>
                </a:solidFill>
                <a:effectLst/>
                <a:latin typeface="+mn-lt"/>
                <a:ea typeface="+mn-ea"/>
                <a:cs typeface="+mn-cs"/>
              </a:rPr>
              <a:t>When traders are bullish about an asset, they believe that its price will rise. Bull markets feature rising prices. For example, if you talk to a log buyer about prices in spring, they will usually inflate their prices because price goes up in the spring.  </a:t>
            </a:r>
          </a:p>
          <a:p>
            <a:r>
              <a:rPr lang="en-US" sz="1200" b="1" kern="1200" dirty="0">
                <a:solidFill>
                  <a:schemeClr val="tx1"/>
                </a:solidFill>
                <a:effectLst/>
                <a:latin typeface="+mn-lt"/>
                <a:ea typeface="+mn-ea"/>
                <a:cs typeface="+mn-cs"/>
              </a:rPr>
              <a:t>Bearish: </a:t>
            </a:r>
            <a:r>
              <a:rPr lang="en-US" sz="1200" kern="1200" dirty="0">
                <a:solidFill>
                  <a:schemeClr val="tx1"/>
                </a:solidFill>
                <a:effectLst/>
                <a:latin typeface="+mn-lt"/>
                <a:ea typeface="+mn-ea"/>
                <a:cs typeface="+mn-cs"/>
              </a:rPr>
              <a:t>When traders are bearish about an asset, they believe that its price will fall. Bear markets feature falling prices. The opposite is true about logging prices. A log buyer will offer a more conservative number in summer, because prices tend to fall at that time. </a:t>
            </a:r>
          </a:p>
          <a:p>
            <a:r>
              <a:rPr lang="en-US" sz="1200" kern="1200" dirty="0">
                <a:solidFill>
                  <a:schemeClr val="tx1"/>
                </a:solidFill>
                <a:effectLst/>
                <a:latin typeface="+mn-lt"/>
                <a:ea typeface="+mn-ea"/>
                <a:cs typeface="+mn-cs"/>
              </a:rPr>
              <a:t>Having a long-term view of the market will help you anticipate when the market turns. Long-lasting relationships with log buyers can help you anticipate what they are thinking and whether they anticipate prices increasing or decreasing. </a:t>
            </a:r>
          </a:p>
          <a:p>
            <a:r>
              <a:rPr lang="en-US" sz="1200" kern="1200" dirty="0">
                <a:solidFill>
                  <a:schemeClr val="tx1"/>
                </a:solidFill>
                <a:effectLst/>
                <a:latin typeface="+mn-lt"/>
                <a:ea typeface="+mn-ea"/>
                <a:cs typeface="+mn-cs"/>
              </a:rPr>
              <a:t>Moral of the story:  It pays to shop around … always!  Second moral of the story: Don’t get greedy! If you wait too long in a bullish market to get just a few more dollars, you could miss the peak and get a lower price than if you sold earlier. </a:t>
            </a:r>
          </a:p>
        </p:txBody>
      </p:sp>
      <p:sp>
        <p:nvSpPr>
          <p:cNvPr id="4" name="Slide Number Placeholder 3"/>
          <p:cNvSpPr>
            <a:spLocks noGrp="1"/>
          </p:cNvSpPr>
          <p:nvPr>
            <p:ph type="sldNum" sz="quarter" idx="10"/>
          </p:nvPr>
        </p:nvSpPr>
        <p:spPr/>
        <p:txBody>
          <a:bodyPr/>
          <a:lstStyle/>
          <a:p>
            <a:fld id="{4AD51691-44B5-4F02-9205-ABA49B1C239F}" type="slidenum">
              <a:rPr lang="en-US" smtClean="0"/>
              <a:t>14</a:t>
            </a:fld>
            <a:endParaRPr lang="en-US"/>
          </a:p>
        </p:txBody>
      </p:sp>
    </p:spTree>
    <p:extLst>
      <p:ext uri="{BB962C8B-B14F-4D97-AF65-F5344CB8AC3E}">
        <p14:creationId xmlns:p14="http://schemas.microsoft.com/office/powerpoint/2010/main" val="1678665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Contact at least three log buyers, if possible, to compare price information. Additionally, it is common that one buyer will not take all your logs, so talking to more will help you market all of your trees. Landowners can find log buyer contact information by searching a local forest industry directory or log buyer list. Landowners will need to provide species and approximate volume (or at least acreage) information and invite the log buyer to provide an on-site bid. When choosing log buyers, the main goal is to find buyers with product lines that best match the timber on the property, as buyers will pay more for logs that give them the best value for the type of product they manufacture. Keep in mind transportation costs in relation to the price offered for the product. If the landowner plans to conduct timber sales regularly, it is good to build a working relationship with log buyers.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FF8043D-E1D2-49DC-8FA3-3498AA440049}" type="slidenum">
              <a:rPr lang="en-US" smtClean="0"/>
              <a:t>15</a:t>
            </a:fld>
            <a:endParaRPr lang="en-US"/>
          </a:p>
        </p:txBody>
      </p:sp>
    </p:spTree>
    <p:extLst>
      <p:ext uri="{BB962C8B-B14F-4D97-AF65-F5344CB8AC3E}">
        <p14:creationId xmlns:p14="http://schemas.microsoft.com/office/powerpoint/2010/main" val="2463789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2715065" cy="3780473"/>
          </a:xfrm>
        </p:spPr>
        <p:txBody>
          <a:bodyPr/>
          <a:lstStyle/>
          <a:p>
            <a:r>
              <a:rPr lang="en-US" sz="1200" kern="1200" dirty="0">
                <a:solidFill>
                  <a:schemeClr val="tx1"/>
                </a:solidFill>
                <a:effectLst/>
                <a:latin typeface="+mn-lt"/>
                <a:ea typeface="+mn-ea"/>
                <a:cs typeface="+mn-cs"/>
              </a:rPr>
              <a:t>Explain the advantages and disadvantages of both types of sales. Mill sales give the landowner more control in the aspect of hiring the logger and marketing the timber. Stumpage sales give the risk and profit to the buyer, but the landowner does not have to manage the sale.</a:t>
            </a:r>
          </a:p>
          <a:p>
            <a:r>
              <a:rPr lang="en-US" sz="1200" b="1" kern="1200" dirty="0">
                <a:solidFill>
                  <a:schemeClr val="tx1"/>
                </a:solidFill>
                <a:effectLst/>
                <a:latin typeface="+mn-lt"/>
                <a:ea typeface="+mn-ea"/>
                <a:cs typeface="+mn-cs"/>
              </a:rPr>
              <a:t>Stumpage sales</a:t>
            </a:r>
            <a:r>
              <a:rPr lang="en-US" sz="1200" kern="1200" dirty="0">
                <a:solidFill>
                  <a:schemeClr val="tx1"/>
                </a:solidFill>
                <a:effectLst/>
                <a:latin typeface="+mn-lt"/>
                <a:ea typeface="+mn-ea"/>
                <a:cs typeface="+mn-cs"/>
              </a:rPr>
              <a:t> (selling the standing timber)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Relatively easy to administer.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Minimum marketing skill.</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Encourages removal of all timber (lump sum).</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Accurate cruise required (lump sum).</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Monitoring required (scale out).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Fixed price throughout contract.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Buyer determines logger.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Profit and risk factor go to buyer.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Option of timber deed (fixed price and potential for extended time for harvest).</a:t>
            </a:r>
          </a:p>
          <a:p>
            <a:r>
              <a:rPr lang="en-US" sz="1200" b="1" kern="1200" dirty="0">
                <a:solidFill>
                  <a:schemeClr val="tx1"/>
                </a:solidFill>
                <a:effectLst/>
                <a:latin typeface="+mn-lt"/>
                <a:ea typeface="+mn-ea"/>
                <a:cs typeface="+mn-cs"/>
              </a:rPr>
              <a:t>Mill sales or cut logs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Maximum value.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Profit and risk factor go to you.</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Ability to “play the market.”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Landowner determines logger.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Marketing skill required.</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Requires additional time to administer.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Monitoring required.</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Ability to modify operations in written contract (if applicable).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Option to cease operations.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Possible variability in log values.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D51691-44B5-4F02-9205-ABA49B1C239F}" type="slidenum">
              <a:rPr lang="en-US" smtClean="0"/>
              <a:t>16</a:t>
            </a:fld>
            <a:endParaRPr lang="en-US"/>
          </a:p>
        </p:txBody>
      </p:sp>
    </p:spTree>
    <p:extLst>
      <p:ext uri="{BB962C8B-B14F-4D97-AF65-F5344CB8AC3E}">
        <p14:creationId xmlns:p14="http://schemas.microsoft.com/office/powerpoint/2010/main" val="2984311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a log buyer is chosen, they will enter into an agreement with the landowner called a purchase order. The landowner must understand the purchase order, which will describe the log specifications and prices paid for delivered logs. The pay structure is listed on a gross scale, but the landowner and logger are paid for the net volume after the deductions for defect are taken at the mill.  Deductions are usually made by a third-party scaler.  </a:t>
            </a:r>
          </a:p>
        </p:txBody>
      </p:sp>
      <p:sp>
        <p:nvSpPr>
          <p:cNvPr id="4" name="Slide Number Placeholder 3"/>
          <p:cNvSpPr>
            <a:spLocks noGrp="1"/>
          </p:cNvSpPr>
          <p:nvPr>
            <p:ph type="sldNum" sz="quarter" idx="10"/>
          </p:nvPr>
        </p:nvSpPr>
        <p:spPr/>
        <p:txBody>
          <a:bodyPr/>
          <a:lstStyle/>
          <a:p>
            <a:fld id="{FFF8043D-E1D2-49DC-8FA3-3498AA440049}" type="slidenum">
              <a:rPr lang="en-US" smtClean="0"/>
              <a:t>17</a:t>
            </a:fld>
            <a:endParaRPr lang="en-US"/>
          </a:p>
        </p:txBody>
      </p:sp>
    </p:spTree>
    <p:extLst>
      <p:ext uri="{BB962C8B-B14F-4D97-AF65-F5344CB8AC3E}">
        <p14:creationId xmlns:p14="http://schemas.microsoft.com/office/powerpoint/2010/main" val="2828370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F5BEED-118A-401E-B31A-EC0B558C2FFD}" type="slidenum">
              <a:rPr lang="en-US" smtClean="0"/>
              <a:t>18</a:t>
            </a:fld>
            <a:endParaRPr lang="en-US"/>
          </a:p>
        </p:txBody>
      </p:sp>
    </p:spTree>
    <p:extLst>
      <p:ext uri="{BB962C8B-B14F-4D97-AF65-F5344CB8AC3E}">
        <p14:creationId xmlns:p14="http://schemas.microsoft.com/office/powerpoint/2010/main" val="3893356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Sawmills tend to specialize in what they manufacture from the logs they purchase. This increases efficiency and dictates the specifications in the logs they purchase. Some examples include specialty products  such as cross arms, timbers, shingles and shakes. </a:t>
            </a:r>
          </a:p>
          <a:p>
            <a:r>
              <a:rPr lang="en-US" sz="1200" kern="1200" dirty="0">
                <a:solidFill>
                  <a:schemeClr val="tx1"/>
                </a:solidFill>
                <a:effectLst/>
                <a:latin typeface="+mn-lt"/>
                <a:ea typeface="+mn-ea"/>
                <a:cs typeface="+mn-cs"/>
              </a:rPr>
              <a:t>Types of mills include: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Timber mills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Stud mills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Dimension mills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Peeler mills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Board mills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Chips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Utility poles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Fenceposts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Export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Hardwoods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Specialty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Sort yards</a:t>
            </a:r>
          </a:p>
        </p:txBody>
      </p:sp>
      <p:sp>
        <p:nvSpPr>
          <p:cNvPr id="4" name="Slide Number Placeholder 3"/>
          <p:cNvSpPr>
            <a:spLocks noGrp="1"/>
          </p:cNvSpPr>
          <p:nvPr>
            <p:ph type="sldNum" sz="quarter" idx="10"/>
          </p:nvPr>
        </p:nvSpPr>
        <p:spPr/>
        <p:txBody>
          <a:bodyPr/>
          <a:lstStyle/>
          <a:p>
            <a:fld id="{A2F5BEED-118A-401E-B31A-EC0B558C2FFD}" type="slidenum">
              <a:rPr lang="en-US" smtClean="0"/>
              <a:t>19</a:t>
            </a:fld>
            <a:endParaRPr lang="en-US"/>
          </a:p>
        </p:txBody>
      </p:sp>
    </p:spTree>
    <p:extLst>
      <p:ext uri="{BB962C8B-B14F-4D97-AF65-F5344CB8AC3E}">
        <p14:creationId xmlns:p14="http://schemas.microsoft.com/office/powerpoint/2010/main" val="3722376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Timber marketing success relies on an understanding of local timber products, a good estimate of what a landowner has for sale, an understanding of yearly market fluctuations and trends, and competition between buyers for the products offered. </a:t>
            </a:r>
          </a:p>
        </p:txBody>
      </p:sp>
      <p:sp>
        <p:nvSpPr>
          <p:cNvPr id="4" name="Slide Number Placeholder 3"/>
          <p:cNvSpPr>
            <a:spLocks noGrp="1"/>
          </p:cNvSpPr>
          <p:nvPr>
            <p:ph type="sldNum" sz="quarter" idx="10"/>
          </p:nvPr>
        </p:nvSpPr>
        <p:spPr/>
        <p:txBody>
          <a:bodyPr/>
          <a:lstStyle/>
          <a:p>
            <a:fld id="{4AD51691-44B5-4F02-9205-ABA49B1C239F}" type="slidenum">
              <a:rPr lang="en-US" smtClean="0"/>
              <a:t>2</a:t>
            </a:fld>
            <a:endParaRPr lang="en-US"/>
          </a:p>
        </p:txBody>
      </p:sp>
    </p:spTree>
    <p:extLst>
      <p:ext uri="{BB962C8B-B14F-4D97-AF65-F5344CB8AC3E}">
        <p14:creationId xmlns:p14="http://schemas.microsoft.com/office/powerpoint/2010/main" val="2874614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Mills can be specific to a species or species group. Conifers and hardwoods are rarely taken at the same mill. Sort yards are log yards that are not typically associated with a mill. They typically purchase mixed loads of logs and sort them in their yard for resale to the appropriate mills. This model allows them to take a wide range of species and sizes. This can be helpful for a small landowner who is selling a small amount of logs with a large variety in species and sizes.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A39D37-EB39-9B49-85DF-DD837FDB43E8}" type="slidenum">
              <a:rPr lang="en-US" smtClean="0"/>
              <a:t>20</a:t>
            </a:fld>
            <a:endParaRPr lang="en-US"/>
          </a:p>
        </p:txBody>
      </p:sp>
    </p:spTree>
    <p:extLst>
      <p:ext uri="{BB962C8B-B14F-4D97-AF65-F5344CB8AC3E}">
        <p14:creationId xmlns:p14="http://schemas.microsoft.com/office/powerpoint/2010/main" val="3091373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firm that purchases your logs has physical limitations on the size (diameter and length) of the logs they can use.  For example, a ring </a:t>
            </a:r>
            <a:r>
              <a:rPr lang="en-US" sz="1200" kern="1200" dirty="0" err="1">
                <a:solidFill>
                  <a:schemeClr val="tx1"/>
                </a:solidFill>
                <a:effectLst/>
                <a:latin typeface="+mn-lt"/>
                <a:ea typeface="+mn-ea"/>
                <a:cs typeface="+mn-cs"/>
              </a:rPr>
              <a:t>debarker</a:t>
            </a:r>
            <a:r>
              <a:rPr lang="en-US" sz="1200" kern="1200" dirty="0">
                <a:solidFill>
                  <a:schemeClr val="tx1"/>
                </a:solidFill>
                <a:effectLst/>
                <a:latin typeface="+mn-lt"/>
                <a:ea typeface="+mn-ea"/>
                <a:cs typeface="+mn-cs"/>
              </a:rPr>
              <a:t> is limited by the diameter of the opening. What kind of technology the mill uses to cut the debarked log has limits as well. Circular saws are limited by the diameter of the blade. Band saws have an opening limit.</a:t>
            </a:r>
          </a:p>
        </p:txBody>
      </p:sp>
      <p:sp>
        <p:nvSpPr>
          <p:cNvPr id="4" name="Slide Number Placeholder 3"/>
          <p:cNvSpPr>
            <a:spLocks noGrp="1"/>
          </p:cNvSpPr>
          <p:nvPr>
            <p:ph type="sldNum" sz="quarter" idx="10"/>
          </p:nvPr>
        </p:nvSpPr>
        <p:spPr/>
        <p:txBody>
          <a:bodyPr/>
          <a:lstStyle/>
          <a:p>
            <a:fld id="{A2F5BEED-118A-401E-B31A-EC0B558C2FFD}" type="slidenum">
              <a:rPr lang="en-US" smtClean="0"/>
              <a:t>21</a:t>
            </a:fld>
            <a:endParaRPr lang="en-US"/>
          </a:p>
        </p:txBody>
      </p:sp>
    </p:spTree>
    <p:extLst>
      <p:ext uri="{BB962C8B-B14F-4D97-AF65-F5344CB8AC3E}">
        <p14:creationId xmlns:p14="http://schemas.microsoft.com/office/powerpoint/2010/main" val="1959756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Edit the following slides to match some examples of what options exist in your area. You may consider including some common specifications if applicable. </a:t>
            </a:r>
          </a:p>
        </p:txBody>
      </p:sp>
      <p:sp>
        <p:nvSpPr>
          <p:cNvPr id="4" name="Slide Number Placeholder 3"/>
          <p:cNvSpPr>
            <a:spLocks noGrp="1"/>
          </p:cNvSpPr>
          <p:nvPr>
            <p:ph type="sldNum" sz="quarter" idx="10"/>
          </p:nvPr>
        </p:nvSpPr>
        <p:spPr/>
        <p:txBody>
          <a:bodyPr/>
          <a:lstStyle/>
          <a:p>
            <a:fld id="{4AD51691-44B5-4F02-9205-ABA49B1C239F}" type="slidenum">
              <a:rPr lang="en-US" smtClean="0"/>
              <a:t>22</a:t>
            </a:fld>
            <a:endParaRPr lang="en-US"/>
          </a:p>
        </p:txBody>
      </p:sp>
    </p:spTree>
    <p:extLst>
      <p:ext uri="{BB962C8B-B14F-4D97-AF65-F5344CB8AC3E}">
        <p14:creationId xmlns:p14="http://schemas.microsoft.com/office/powerpoint/2010/main" val="3964608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F5BEED-118A-401E-B31A-EC0B558C2FFD}" type="slidenum">
              <a:rPr lang="en-US" smtClean="0"/>
              <a:t>23</a:t>
            </a:fld>
            <a:endParaRPr lang="en-US"/>
          </a:p>
        </p:txBody>
      </p:sp>
    </p:spTree>
    <p:extLst>
      <p:ext uri="{BB962C8B-B14F-4D97-AF65-F5344CB8AC3E}">
        <p14:creationId xmlns:p14="http://schemas.microsoft.com/office/powerpoint/2010/main" val="4137271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Sold by the cord</a:t>
            </a:r>
            <a:r>
              <a:rPr lang="en-US" baseline="0" dirty="0"/>
              <a:t> </a:t>
            </a:r>
            <a:endParaRPr lang="en-US" dirty="0"/>
          </a:p>
        </p:txBody>
      </p:sp>
      <p:sp>
        <p:nvSpPr>
          <p:cNvPr id="4" name="Slide Number Placeholder 3"/>
          <p:cNvSpPr>
            <a:spLocks noGrp="1"/>
          </p:cNvSpPr>
          <p:nvPr>
            <p:ph type="sldNum" sz="quarter" idx="10"/>
          </p:nvPr>
        </p:nvSpPr>
        <p:spPr/>
        <p:txBody>
          <a:bodyPr/>
          <a:lstStyle/>
          <a:p>
            <a:fld id="{4AD51691-44B5-4F02-9205-ABA49B1C239F}" type="slidenum">
              <a:rPr lang="en-US" smtClean="0"/>
              <a:t>24</a:t>
            </a:fld>
            <a:endParaRPr lang="en-US"/>
          </a:p>
        </p:txBody>
      </p:sp>
    </p:spTree>
    <p:extLst>
      <p:ext uri="{BB962C8B-B14F-4D97-AF65-F5344CB8AC3E}">
        <p14:creationId xmlns:p14="http://schemas.microsoft.com/office/powerpoint/2010/main" val="634280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Sold by weight</a:t>
            </a:r>
          </a:p>
          <a:p>
            <a:pPr marL="171450" indent="-171450">
              <a:buFont typeface="Arial" panose="020B0604020202020204" pitchFamily="34" charset="0"/>
              <a:buChar char="•"/>
            </a:pPr>
            <a:r>
              <a:rPr lang="en-US" dirty="0"/>
              <a:t>Requires a weigh scale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2F5BEED-118A-401E-B31A-EC0B558C2FFD}" type="slidenum">
              <a:rPr lang="en-US" smtClean="0"/>
              <a:t>25</a:t>
            </a:fld>
            <a:endParaRPr lang="en-US"/>
          </a:p>
        </p:txBody>
      </p:sp>
    </p:spTree>
    <p:extLst>
      <p:ext uri="{BB962C8B-B14F-4D97-AF65-F5344CB8AC3E}">
        <p14:creationId xmlns:p14="http://schemas.microsoft.com/office/powerpoint/2010/main" val="687334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F5BEED-118A-401E-B31A-EC0B558C2FFD}" type="slidenum">
              <a:rPr lang="en-US" smtClean="0"/>
              <a:t>26</a:t>
            </a:fld>
            <a:endParaRPr lang="en-US"/>
          </a:p>
        </p:txBody>
      </p:sp>
    </p:spTree>
    <p:extLst>
      <p:ext uri="{BB962C8B-B14F-4D97-AF65-F5344CB8AC3E}">
        <p14:creationId xmlns:p14="http://schemas.microsoft.com/office/powerpoint/2010/main" val="3160870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F5BEED-118A-401E-B31A-EC0B558C2FFD}" type="slidenum">
              <a:rPr lang="en-US" smtClean="0"/>
              <a:t>27</a:t>
            </a:fld>
            <a:endParaRPr lang="en-US"/>
          </a:p>
        </p:txBody>
      </p:sp>
    </p:spTree>
    <p:extLst>
      <p:ext uri="{BB962C8B-B14F-4D97-AF65-F5344CB8AC3E}">
        <p14:creationId xmlns:p14="http://schemas.microsoft.com/office/powerpoint/2010/main" val="1368069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D51691-44B5-4F02-9205-ABA49B1C239F}" type="slidenum">
              <a:rPr lang="en-US" smtClean="0"/>
              <a:t>28</a:t>
            </a:fld>
            <a:endParaRPr lang="en-US"/>
          </a:p>
        </p:txBody>
      </p:sp>
    </p:spTree>
    <p:extLst>
      <p:ext uri="{BB962C8B-B14F-4D97-AF65-F5344CB8AC3E}">
        <p14:creationId xmlns:p14="http://schemas.microsoft.com/office/powerpoint/2010/main" val="29546372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51691-44B5-4F02-9205-ABA49B1C239F}" type="slidenum">
              <a:rPr lang="en-US" smtClean="0"/>
              <a:t>29</a:t>
            </a:fld>
            <a:endParaRPr lang="en-US"/>
          </a:p>
        </p:txBody>
      </p:sp>
    </p:spTree>
    <p:extLst>
      <p:ext uri="{BB962C8B-B14F-4D97-AF65-F5344CB8AC3E}">
        <p14:creationId xmlns:p14="http://schemas.microsoft.com/office/powerpoint/2010/main" val="2112327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https://youtu.be/9KkY_Uvx0Ys</a:t>
            </a:r>
          </a:p>
        </p:txBody>
      </p:sp>
      <p:sp>
        <p:nvSpPr>
          <p:cNvPr id="4" name="Slide Number Placeholder 3"/>
          <p:cNvSpPr>
            <a:spLocks noGrp="1"/>
          </p:cNvSpPr>
          <p:nvPr>
            <p:ph type="sldNum" sz="quarter" idx="10"/>
          </p:nvPr>
        </p:nvSpPr>
        <p:spPr/>
        <p:txBody>
          <a:bodyPr/>
          <a:lstStyle/>
          <a:p>
            <a:fld id="{4AD51691-44B5-4F02-9205-ABA49B1C239F}" type="slidenum">
              <a:rPr lang="en-US" smtClean="0"/>
              <a:t>3</a:t>
            </a:fld>
            <a:endParaRPr lang="en-US"/>
          </a:p>
        </p:txBody>
      </p:sp>
    </p:spTree>
    <p:extLst>
      <p:ext uri="{BB962C8B-B14F-4D97-AF65-F5344CB8AC3E}">
        <p14:creationId xmlns:p14="http://schemas.microsoft.com/office/powerpoint/2010/main" val="19552338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Hardwood pulp logs are purchased by the ton, as with other species. But </a:t>
            </a:r>
            <a:r>
              <a:rPr lang="en-US" sz="1200" kern="1200" dirty="0" err="1">
                <a:solidFill>
                  <a:schemeClr val="tx1"/>
                </a:solidFill>
                <a:effectLst/>
                <a:latin typeface="+mn-lt"/>
                <a:ea typeface="+mn-ea"/>
                <a:cs typeface="+mn-cs"/>
              </a:rPr>
              <a:t>sawlogs</a:t>
            </a:r>
            <a:r>
              <a:rPr lang="en-US" sz="1200" kern="1200">
                <a:solidFill>
                  <a:schemeClr val="tx1"/>
                </a:solidFill>
                <a:effectLst/>
                <a:latin typeface="+mn-lt"/>
                <a:ea typeface="+mn-ea"/>
                <a:cs typeface="+mn-cs"/>
              </a:rPr>
              <a:t> can either be purchased by the ton or per thousand board foot (MBF). </a:t>
            </a:r>
          </a:p>
        </p:txBody>
      </p:sp>
      <p:sp>
        <p:nvSpPr>
          <p:cNvPr id="4" name="Slide Number Placeholder 3"/>
          <p:cNvSpPr>
            <a:spLocks noGrp="1"/>
          </p:cNvSpPr>
          <p:nvPr>
            <p:ph type="sldNum" sz="quarter" idx="10"/>
          </p:nvPr>
        </p:nvSpPr>
        <p:spPr/>
        <p:txBody>
          <a:bodyPr/>
          <a:lstStyle/>
          <a:p>
            <a:fld id="{4AD51691-44B5-4F02-9205-ABA49B1C239F}" type="slidenum">
              <a:rPr lang="en-US" smtClean="0"/>
              <a:t>30</a:t>
            </a:fld>
            <a:endParaRPr lang="en-US"/>
          </a:p>
        </p:txBody>
      </p:sp>
    </p:spTree>
    <p:extLst>
      <p:ext uri="{BB962C8B-B14F-4D97-AF65-F5344CB8AC3E}">
        <p14:creationId xmlns:p14="http://schemas.microsoft.com/office/powerpoint/2010/main" val="2322040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timber cruise can estimate the volume of wood and identify the product types and tree quality. This is best done by a professional forester with the training and experience to designate product types of standing trees. A comprehensive cruise helps landowners match what they have with the right mill, sort yard or product line to receive premium prices for logs. </a:t>
            </a:r>
          </a:p>
        </p:txBody>
      </p:sp>
      <p:sp>
        <p:nvSpPr>
          <p:cNvPr id="4" name="Slide Number Placeholder 3"/>
          <p:cNvSpPr>
            <a:spLocks noGrp="1"/>
          </p:cNvSpPr>
          <p:nvPr>
            <p:ph type="sldNum" sz="quarter" idx="10"/>
          </p:nvPr>
        </p:nvSpPr>
        <p:spPr/>
        <p:txBody>
          <a:bodyPr/>
          <a:lstStyle/>
          <a:p>
            <a:fld id="{4AD51691-44B5-4F02-9205-ABA49B1C239F}" type="slidenum">
              <a:rPr lang="en-US" smtClean="0"/>
              <a:t>4</a:t>
            </a:fld>
            <a:endParaRPr lang="en-US"/>
          </a:p>
        </p:txBody>
      </p:sp>
    </p:spTree>
    <p:extLst>
      <p:ext uri="{BB962C8B-B14F-4D97-AF65-F5344CB8AC3E}">
        <p14:creationId xmlns:p14="http://schemas.microsoft.com/office/powerpoint/2010/main" val="2838414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timber cruise is a survey to locate and estimate the quantity of timber on a given area, according to species, size, quality, possible products or other characteristics. A cruise can estimate the volume of different products in the stand, as well as offer log lengths reflective of cutting practices. A forest inventory is often confused with a timber cruise. A forest inventory is a sampling method designed to quantify the spatial distribution, composition, and rate of change of forest parameters for the purposes of management. Inventories may be made of all forest resources including vegetation, fish, insects, wildlife and other forest conditions or factors. Inventories often have fewer plots than a cruise and therefore aren’t as accurate of an estimation of what you are going to sell. </a:t>
            </a:r>
          </a:p>
        </p:txBody>
      </p:sp>
      <p:sp>
        <p:nvSpPr>
          <p:cNvPr id="4" name="Slide Number Placeholder 3"/>
          <p:cNvSpPr>
            <a:spLocks noGrp="1"/>
          </p:cNvSpPr>
          <p:nvPr>
            <p:ph type="sldNum" sz="quarter" idx="10"/>
          </p:nvPr>
        </p:nvSpPr>
        <p:spPr/>
        <p:txBody>
          <a:bodyPr/>
          <a:lstStyle/>
          <a:p>
            <a:fld id="{A2F5BEED-118A-401E-B31A-EC0B558C2FFD}" type="slidenum">
              <a:rPr lang="en-US" smtClean="0"/>
              <a:t>5</a:t>
            </a:fld>
            <a:endParaRPr lang="en-US"/>
          </a:p>
        </p:txBody>
      </p:sp>
    </p:spTree>
    <p:extLst>
      <p:ext uri="{BB962C8B-B14F-4D97-AF65-F5344CB8AC3E}">
        <p14:creationId xmlns:p14="http://schemas.microsoft.com/office/powerpoint/2010/main" val="3979991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western U.S., most transactions with logs and lumber are in “Scribner board feet.” A cruise is often reported in board feet per acre, while values are reported as dollars per thousand board feet (MBF). But what is a board foot? A board foot is a unit of volume for timber typically measured as 12 inches by 12 inches by 1 inch, or 144 cubic inches of any dimension. </a:t>
            </a:r>
          </a:p>
        </p:txBody>
      </p:sp>
      <p:sp>
        <p:nvSpPr>
          <p:cNvPr id="4" name="Slide Number Placeholder 3"/>
          <p:cNvSpPr>
            <a:spLocks noGrp="1"/>
          </p:cNvSpPr>
          <p:nvPr>
            <p:ph type="sldNum" sz="quarter" idx="10"/>
          </p:nvPr>
        </p:nvSpPr>
        <p:spPr/>
        <p:txBody>
          <a:bodyPr/>
          <a:lstStyle/>
          <a:p>
            <a:fld id="{4AD51691-44B5-4F02-9205-ABA49B1C239F}" type="slidenum">
              <a:rPr lang="en-US" smtClean="0"/>
              <a:t>6</a:t>
            </a:fld>
            <a:endParaRPr lang="en-US"/>
          </a:p>
        </p:txBody>
      </p:sp>
    </p:spTree>
    <p:extLst>
      <p:ext uri="{BB962C8B-B14F-4D97-AF65-F5344CB8AC3E}">
        <p14:creationId xmlns:p14="http://schemas.microsoft.com/office/powerpoint/2010/main" val="1293947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Note to the presenter: While Scribner board feet are the convention in the Pacific Northwest, you may need to adjust this slide if it is not the common rule or convention in your region.  </a:t>
            </a:r>
          </a:p>
          <a:p>
            <a:r>
              <a:rPr lang="en-US" sz="1200" kern="1200" dirty="0">
                <a:solidFill>
                  <a:schemeClr val="tx1"/>
                </a:solidFill>
                <a:effectLst/>
                <a:latin typeface="+mn-lt"/>
                <a:ea typeface="+mn-ea"/>
                <a:cs typeface="+mn-cs"/>
              </a:rPr>
              <a:t>Created in 1846 by J. M. Scribner</a:t>
            </a:r>
          </a:p>
          <a:p>
            <a:r>
              <a:rPr lang="en-US" sz="1200" kern="1200" dirty="0">
                <a:solidFill>
                  <a:schemeClr val="tx1"/>
                </a:solidFill>
                <a:effectLst/>
                <a:latin typeface="+mn-lt"/>
                <a:ea typeface="+mn-ea"/>
                <a:cs typeface="+mn-cs"/>
              </a:rPr>
              <a:t>The Scribner Rule is a “diagram rule,” based on board foot volume for a log of any given small-end inch-diameter, developed by actually drawing in properly dimensioned 1-in.-thick board ends, not less than 4 in. wide, that can reasonably be cut from a circle with equivalent diameter, after wasting slab areas and allowing for ¼ in. of saw kerf waste between the boards. Dividing the total inches of width in these theoretical boards by 12 gives the number of board feet per lineal foot of a log. Example: 120/12 = 10 BF per 1 ft. of log. 12 ft. log: 12 X 10 = 120 BF 16 ft. log: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16 X 10 = 160 BF 40 ft. log: 40 X 10 = 400 BF </a:t>
            </a:r>
          </a:p>
        </p:txBody>
      </p:sp>
      <p:sp>
        <p:nvSpPr>
          <p:cNvPr id="4" name="Slide Number Placeholder 3"/>
          <p:cNvSpPr>
            <a:spLocks noGrp="1"/>
          </p:cNvSpPr>
          <p:nvPr>
            <p:ph type="sldNum" sz="quarter" idx="10"/>
          </p:nvPr>
        </p:nvSpPr>
        <p:spPr/>
        <p:txBody>
          <a:bodyPr/>
          <a:lstStyle/>
          <a:p>
            <a:fld id="{4AD51691-44B5-4F02-9205-ABA49B1C239F}" type="slidenum">
              <a:rPr lang="en-US" smtClean="0"/>
              <a:t>7</a:t>
            </a:fld>
            <a:endParaRPr lang="en-US"/>
          </a:p>
        </p:txBody>
      </p:sp>
    </p:spTree>
    <p:extLst>
      <p:ext uri="{BB962C8B-B14F-4D97-AF65-F5344CB8AC3E}">
        <p14:creationId xmlns:p14="http://schemas.microsoft.com/office/powerpoint/2010/main" val="42087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Timber cruising is usually the specialty of a consulting forester. Not all consulting foresters cruise timber. Talk to at least three cruisers when making your decision. To find the right consultant, ask candidates about their approach to your specific needs. What are their qualifications? Timber cruisers should have experience cruising and identifying how your logs fit into the different defect and grade categories. What equipment do they use? Cruisers should use advanced tools such as lasers for tree heights and GIS and cruising software. Can you speak with some of their clients with similar property and goals? Talk to other small landowners that have used their services. Are the landowners happy with the work? Were their reports clearly presented and easy to understand? Could the cruiser communicate their findings with them in a way they understood? </a:t>
            </a:r>
          </a:p>
        </p:txBody>
      </p:sp>
      <p:sp>
        <p:nvSpPr>
          <p:cNvPr id="4" name="Slide Number Placeholder 3"/>
          <p:cNvSpPr>
            <a:spLocks noGrp="1"/>
          </p:cNvSpPr>
          <p:nvPr>
            <p:ph type="sldNum" sz="quarter" idx="10"/>
          </p:nvPr>
        </p:nvSpPr>
        <p:spPr/>
        <p:txBody>
          <a:bodyPr/>
          <a:lstStyle/>
          <a:p>
            <a:fld id="{4AD51691-44B5-4F02-9205-ABA49B1C239F}" type="slidenum">
              <a:rPr lang="en-US" smtClean="0"/>
              <a:t>8</a:t>
            </a:fld>
            <a:endParaRPr lang="en-US"/>
          </a:p>
        </p:txBody>
      </p:sp>
    </p:spTree>
    <p:extLst>
      <p:ext uri="{BB962C8B-B14F-4D97-AF65-F5344CB8AC3E}">
        <p14:creationId xmlns:p14="http://schemas.microsoft.com/office/powerpoint/2010/main" val="1837512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D51691-44B5-4F02-9205-ABA49B1C239F}" type="slidenum">
              <a:rPr lang="en-US" smtClean="0"/>
              <a:t>9</a:t>
            </a:fld>
            <a:endParaRPr lang="en-US"/>
          </a:p>
        </p:txBody>
      </p:sp>
    </p:spTree>
    <p:extLst>
      <p:ext uri="{BB962C8B-B14F-4D97-AF65-F5344CB8AC3E}">
        <p14:creationId xmlns:p14="http://schemas.microsoft.com/office/powerpoint/2010/main" val="13082359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Full Image 1">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r="-77"/>
          <a:stretch/>
        </p:blipFill>
        <p:spPr>
          <a:xfrm flipH="1">
            <a:off x="-18663" y="-158619"/>
            <a:ext cx="12257195" cy="7016620"/>
          </a:xfrm>
          <a:prstGeom prst="rect">
            <a:avLst/>
          </a:prstGeom>
        </p:spPr>
      </p:pic>
      <p:sp>
        <p:nvSpPr>
          <p:cNvPr id="2" name="Title 1"/>
          <p:cNvSpPr>
            <a:spLocks noGrp="1"/>
          </p:cNvSpPr>
          <p:nvPr>
            <p:ph type="ctrTitle"/>
          </p:nvPr>
        </p:nvSpPr>
        <p:spPr>
          <a:xfrm>
            <a:off x="1066801" y="1866359"/>
            <a:ext cx="5375563" cy="3480716"/>
          </a:xfrm>
        </p:spPr>
        <p:txBody>
          <a:bodyPr wrap="square" lIns="0" tIns="0" rIns="0" bIns="0" anchor="t" anchorCtr="0">
            <a:normAutofit/>
          </a:bodyPr>
          <a:lstStyle>
            <a:lvl1pPr algn="l">
              <a:defRPr lang="en-US" sz="1100" b="1" smtClean="0">
                <a:effectLst/>
              </a:defRPr>
            </a:lvl1pPr>
          </a:lstStyle>
          <a:p>
            <a:r>
              <a:rPr lang="en-US"/>
              <a:t>Click to edit Master title style</a:t>
            </a:r>
            <a:endParaRPr lang="en-US" dirty="0"/>
          </a:p>
        </p:txBody>
      </p:sp>
      <p:sp>
        <p:nvSpPr>
          <p:cNvPr id="3" name="Subtitle 2"/>
          <p:cNvSpPr>
            <a:spLocks noGrp="1"/>
          </p:cNvSpPr>
          <p:nvPr>
            <p:ph type="subTitle" idx="1"/>
          </p:nvPr>
        </p:nvSpPr>
        <p:spPr>
          <a:xfrm>
            <a:off x="1066801" y="544353"/>
            <a:ext cx="10058400" cy="456108"/>
          </a:xfrm>
        </p:spPr>
        <p:txBody>
          <a:bodyPr lIns="0" tIns="0" rIns="0" bIns="0">
            <a:normAutofit/>
          </a:bodyPr>
          <a:lstStyle>
            <a:lvl1pPr marL="0" indent="0" algn="l">
              <a:lnSpc>
                <a:spcPts val="1800"/>
              </a:lnSpc>
              <a:buNone/>
              <a:defRPr sz="2000" baseline="0">
                <a:solidFill>
                  <a:schemeClr val="bg1"/>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50397" y="5347074"/>
            <a:ext cx="3483017" cy="1433781"/>
          </a:xfrm>
          <a:prstGeom prst="rect">
            <a:avLst/>
          </a:prstGeom>
        </p:spPr>
      </p:pic>
      <p:sp>
        <p:nvSpPr>
          <p:cNvPr id="4" name="Rectangle 3"/>
          <p:cNvSpPr/>
          <p:nvPr userDrawn="1"/>
        </p:nvSpPr>
        <p:spPr>
          <a:xfrm>
            <a:off x="2239342" y="6262232"/>
            <a:ext cx="2569101" cy="276999"/>
          </a:xfrm>
          <a:prstGeom prst="rect">
            <a:avLst/>
          </a:prstGeom>
        </p:spPr>
        <p:txBody>
          <a:bodyPr wrap="none">
            <a:spAutoFit/>
          </a:bodyPr>
          <a:lstStyle/>
          <a:p>
            <a:r>
              <a:rPr lang="en-US" sz="1200" b="0" i="0" dirty="0">
                <a:solidFill>
                  <a:srgbClr val="202020"/>
                </a:solidFill>
                <a:effectLst/>
                <a:latin typeface="Trebuchet MS" panose="020B0603020202020204" pitchFamily="34" charset="0"/>
              </a:rPr>
              <a:t>Photo Credit: EESC slide collection</a:t>
            </a:r>
            <a:endParaRPr lang="en-US" sz="1200" dirty="0"/>
          </a:p>
        </p:txBody>
      </p:sp>
    </p:spTree>
    <p:extLst>
      <p:ext uri="{BB962C8B-B14F-4D97-AF65-F5344CB8AC3E}">
        <p14:creationId xmlns:p14="http://schemas.microsoft.com/office/powerpoint/2010/main" val="3494782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 Orange">
    <p:spTree>
      <p:nvGrpSpPr>
        <p:cNvPr id="1" name=""/>
        <p:cNvGrpSpPr/>
        <p:nvPr/>
      </p:nvGrpSpPr>
      <p:grpSpPr>
        <a:xfrm>
          <a:off x="0" y="0"/>
          <a:ext cx="0" cy="0"/>
          <a:chOff x="0" y="0"/>
          <a:chExt cx="0" cy="0"/>
        </a:xfrm>
      </p:grpSpPr>
      <p:sp>
        <p:nvSpPr>
          <p:cNvPr id="9" name="Rectangle 8"/>
          <p:cNvSpPr/>
          <p:nvPr/>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latin typeface="Kievit Offc" panose="020B0504030101020102"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Kievit Offc" panose="020B0504030101020102" pitchFamily="34" charset="0"/>
              </a:defRPr>
            </a:lvl1pPr>
          </a:lstStyle>
          <a:p>
            <a:fld id="{ACA16637-2F8A-4A26-B784-A83AB981ABA9}" type="slidenum">
              <a:rPr lang="en-US" smtClean="0"/>
              <a:t>‹#›</a:t>
            </a:fld>
            <a:endParaRPr lang="en-US"/>
          </a:p>
        </p:txBody>
      </p:sp>
    </p:spTree>
    <p:extLst>
      <p:ext uri="{BB962C8B-B14F-4D97-AF65-F5344CB8AC3E}">
        <p14:creationId xmlns:p14="http://schemas.microsoft.com/office/powerpoint/2010/main" val="257589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 White - No Cre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latin typeface="Kievit Offc" panose="020B0504030101020102" pitchFamily="34" charset="0"/>
              </a:defRPr>
            </a:lvl1pPr>
            <a:lvl2pPr>
              <a:defRPr>
                <a:solidFill>
                  <a:schemeClr val="tx2"/>
                </a:solidFill>
                <a:latin typeface="Kievit Offc" panose="020B0504030101020102" pitchFamily="34" charset="0"/>
              </a:defRPr>
            </a:lvl2pPr>
            <a:lvl3pPr>
              <a:defRPr>
                <a:solidFill>
                  <a:schemeClr val="tx2"/>
                </a:solidFill>
                <a:latin typeface="Kievit Offc" panose="020B0504030101020102" pitchFamily="34" charset="0"/>
              </a:defRPr>
            </a:lvl3pPr>
            <a:lvl4pPr>
              <a:defRPr>
                <a:solidFill>
                  <a:schemeClr val="tx2"/>
                </a:solidFill>
                <a:latin typeface="Kievit Offc" panose="020B0504030101020102" pitchFamily="34" charset="0"/>
              </a:defRPr>
            </a:lvl4pPr>
            <a:lvl5pPr>
              <a:defRPr>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CA16637-2F8A-4A26-B784-A83AB981ABA9}" type="slidenum">
              <a:rPr lang="en-US" smtClean="0"/>
              <a:t>‹#›</a:t>
            </a:fld>
            <a:endParaRPr lang="en-US"/>
          </a:p>
        </p:txBody>
      </p:sp>
    </p:spTree>
    <p:extLst>
      <p:ext uri="{BB962C8B-B14F-4D97-AF65-F5344CB8AC3E}">
        <p14:creationId xmlns:p14="http://schemas.microsoft.com/office/powerpoint/2010/main" val="2550537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 Black - No Crest">
    <p:spTree>
      <p:nvGrpSpPr>
        <p:cNvPr id="1" name=""/>
        <p:cNvGrpSpPr/>
        <p:nvPr/>
      </p:nvGrpSpPr>
      <p:grpSpPr>
        <a:xfrm>
          <a:off x="0" y="0"/>
          <a:ext cx="0" cy="0"/>
          <a:chOff x="0" y="0"/>
          <a:chExt cx="0" cy="0"/>
        </a:xfrm>
      </p:grpSpPr>
      <p:sp>
        <p:nvSpPr>
          <p:cNvPr id="7" name="Rectangle 6"/>
          <p:cNvSpPr/>
          <p:nvPr/>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latin typeface="Kievit Offc" panose="020B050403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lvl1pPr>
              <a:defRPr>
                <a:latin typeface="Kievit Offc" panose="020B0504030101020102"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Kievit Offc" panose="020B0504030101020102" pitchFamily="34" charset="0"/>
              </a:defRPr>
            </a:lvl1pPr>
          </a:lstStyle>
          <a:p>
            <a:fld id="{ACA16637-2F8A-4A26-B784-A83AB981ABA9}" type="slidenum">
              <a:rPr lang="en-US" smtClean="0"/>
              <a:t>‹#›</a:t>
            </a:fld>
            <a:endParaRPr lang="en-US"/>
          </a:p>
        </p:txBody>
      </p:sp>
    </p:spTree>
    <p:extLst>
      <p:ext uri="{BB962C8B-B14F-4D97-AF65-F5344CB8AC3E}">
        <p14:creationId xmlns:p14="http://schemas.microsoft.com/office/powerpoint/2010/main" val="1323595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 Orange - No Crest">
    <p:spTree>
      <p:nvGrpSpPr>
        <p:cNvPr id="1" name=""/>
        <p:cNvGrpSpPr/>
        <p:nvPr/>
      </p:nvGrpSpPr>
      <p:grpSpPr>
        <a:xfrm>
          <a:off x="0" y="0"/>
          <a:ext cx="0" cy="0"/>
          <a:chOff x="0" y="0"/>
          <a:chExt cx="0" cy="0"/>
        </a:xfrm>
      </p:grpSpPr>
      <p:sp>
        <p:nvSpPr>
          <p:cNvPr id="9" name="Rectangle 8"/>
          <p:cNvSpPr/>
          <p:nvPr/>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1"/>
                </a:solidFill>
                <a:latin typeface="Kievit Offc" panose="020B050403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lvl1pPr>
              <a:defRPr>
                <a:latin typeface="Kievit Offc" panose="020B0504030101020102"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Kievit Offc" panose="020B0504030101020102" pitchFamily="34" charset="0"/>
              </a:defRPr>
            </a:lvl1pPr>
          </a:lstStyle>
          <a:p>
            <a:fld id="{ACA16637-2F8A-4A26-B784-A83AB981ABA9}" type="slidenum">
              <a:rPr lang="en-US" smtClean="0"/>
              <a:t>‹#›</a:t>
            </a:fld>
            <a:endParaRPr lang="en-US"/>
          </a:p>
        </p:txBody>
      </p:sp>
    </p:spTree>
    <p:extLst>
      <p:ext uri="{BB962C8B-B14F-4D97-AF65-F5344CB8AC3E}">
        <p14:creationId xmlns:p14="http://schemas.microsoft.com/office/powerpoint/2010/main" val="3799693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 White">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bg1">
                    <a:lumMod val="50000"/>
                  </a:schemeClr>
                </a:solidFill>
                <a:latin typeface="Kievit Offc" panose="020B050403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CA16637-2F8A-4A26-B784-A83AB981ABA9}" type="slidenum">
              <a:rPr lang="en-US" smtClean="0"/>
              <a:t>‹#›</a:t>
            </a:fld>
            <a:endParaRPr lang="en-US"/>
          </a:p>
        </p:txBody>
      </p:sp>
    </p:spTree>
    <p:extLst>
      <p:ext uri="{BB962C8B-B14F-4D97-AF65-F5344CB8AC3E}">
        <p14:creationId xmlns:p14="http://schemas.microsoft.com/office/powerpoint/2010/main" val="3766514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 Black - No Crest">
    <p:spTree>
      <p:nvGrpSpPr>
        <p:cNvPr id="1" name=""/>
        <p:cNvGrpSpPr/>
        <p:nvPr/>
      </p:nvGrpSpPr>
      <p:grpSpPr>
        <a:xfrm>
          <a:off x="0" y="0"/>
          <a:ext cx="0" cy="0"/>
          <a:chOff x="0" y="0"/>
          <a:chExt cx="0" cy="0"/>
        </a:xfrm>
      </p:grpSpPr>
      <p:sp>
        <p:nvSpPr>
          <p:cNvPr id="8" name="Rectangle 7"/>
          <p:cNvSpPr/>
          <p:nvPr/>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lvl1pPr>
              <a:defRPr>
                <a:latin typeface="Kievit Offc" panose="020B0504030101020102"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Kievit Offc" panose="020B0504030101020102" pitchFamily="34" charset="0"/>
              </a:defRPr>
            </a:lvl1pPr>
          </a:lstStyle>
          <a:p>
            <a:fld id="{ACA16637-2F8A-4A26-B784-A83AB981ABA9}" type="slidenum">
              <a:rPr lang="en-US" smtClean="0"/>
              <a:t>‹#›</a:t>
            </a:fld>
            <a:endParaRPr lang="en-US"/>
          </a:p>
        </p:txBody>
      </p:sp>
    </p:spTree>
    <p:extLst>
      <p:ext uri="{BB962C8B-B14F-4D97-AF65-F5344CB8AC3E}">
        <p14:creationId xmlns:p14="http://schemas.microsoft.com/office/powerpoint/2010/main" val="783782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 Orange - No Crest">
    <p:spTree>
      <p:nvGrpSpPr>
        <p:cNvPr id="1" name=""/>
        <p:cNvGrpSpPr/>
        <p:nvPr/>
      </p:nvGrpSpPr>
      <p:grpSpPr>
        <a:xfrm>
          <a:off x="0" y="0"/>
          <a:ext cx="0" cy="0"/>
          <a:chOff x="0" y="0"/>
          <a:chExt cx="0" cy="0"/>
        </a:xfrm>
      </p:grpSpPr>
      <p:sp>
        <p:nvSpPr>
          <p:cNvPr id="10" name="Rectangle 9"/>
          <p:cNvSpPr/>
          <p:nvPr/>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lvl1pPr>
              <a:defRPr>
                <a:latin typeface="Kievit Offc" panose="020B0504030101020102"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Kievit Offc" panose="020B0504030101020102" pitchFamily="34" charset="0"/>
              </a:defRPr>
            </a:lvl1pPr>
          </a:lstStyle>
          <a:p>
            <a:fld id="{ACA16637-2F8A-4A26-B784-A83AB981ABA9}" type="slidenum">
              <a:rPr lang="en-US" smtClean="0"/>
              <a:t>‹#›</a:t>
            </a:fld>
            <a:endParaRPr lang="en-US"/>
          </a:p>
        </p:txBody>
      </p:sp>
    </p:spTree>
    <p:extLst>
      <p:ext uri="{BB962C8B-B14F-4D97-AF65-F5344CB8AC3E}">
        <p14:creationId xmlns:p14="http://schemas.microsoft.com/office/powerpoint/2010/main" val="838268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 White - No Cre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aseline="0">
                <a:solidFill>
                  <a:schemeClr val="tx2"/>
                </a:solidFill>
                <a:latin typeface="Kievit Offc" panose="020B0504030101020102" pitchFamily="34" charset="0"/>
              </a:defRPr>
            </a:lvl1pPr>
            <a:lvl2pPr>
              <a:defRPr baseline="0">
                <a:solidFill>
                  <a:schemeClr val="tx2"/>
                </a:solidFill>
                <a:latin typeface="Kievit Offc" panose="020B0504030101020102" pitchFamily="34" charset="0"/>
              </a:defRPr>
            </a:lvl2pPr>
            <a:lvl3pPr>
              <a:defRPr baseline="0">
                <a:solidFill>
                  <a:schemeClr val="tx2"/>
                </a:solidFill>
                <a:latin typeface="Kievit Offc" panose="020B0504030101020102" pitchFamily="34" charset="0"/>
              </a:defRPr>
            </a:lvl3pPr>
            <a:lvl4pPr>
              <a:defRPr baseline="0">
                <a:solidFill>
                  <a:schemeClr val="tx2"/>
                </a:solidFill>
                <a:latin typeface="Kievit Offc" panose="020B0504030101020102" pitchFamily="34" charset="0"/>
              </a:defRPr>
            </a:lvl4pPr>
            <a:lvl5pPr>
              <a:defRPr baseline="0">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baseline="0">
                <a:solidFill>
                  <a:schemeClr val="tx2"/>
                </a:solidFill>
                <a:latin typeface="Kievit Offc" panose="020B0504030101020102" pitchFamily="34" charset="0"/>
              </a:defRPr>
            </a:lvl1pPr>
            <a:lvl2pPr>
              <a:defRPr baseline="0">
                <a:solidFill>
                  <a:schemeClr val="tx2"/>
                </a:solidFill>
                <a:latin typeface="Kievit Offc" panose="020B0504030101020102" pitchFamily="34" charset="0"/>
              </a:defRPr>
            </a:lvl2pPr>
            <a:lvl3pPr>
              <a:defRPr baseline="0">
                <a:solidFill>
                  <a:schemeClr val="tx2"/>
                </a:solidFill>
                <a:latin typeface="Kievit Offc" panose="020B0504030101020102" pitchFamily="34" charset="0"/>
              </a:defRPr>
            </a:lvl3pPr>
            <a:lvl4pPr>
              <a:defRPr baseline="0">
                <a:solidFill>
                  <a:schemeClr val="tx2"/>
                </a:solidFill>
                <a:latin typeface="Kievit Offc" panose="020B0504030101020102" pitchFamily="34" charset="0"/>
              </a:defRPr>
            </a:lvl4pPr>
            <a:lvl5pPr>
              <a:defRPr baseline="0">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CA16637-2F8A-4A26-B784-A83AB981ABA9}" type="slidenum">
              <a:rPr lang="en-US" smtClean="0"/>
              <a:t>‹#›</a:t>
            </a:fld>
            <a:endParaRPr lang="en-US"/>
          </a:p>
        </p:txBody>
      </p:sp>
    </p:spTree>
    <p:extLst>
      <p:ext uri="{BB962C8B-B14F-4D97-AF65-F5344CB8AC3E}">
        <p14:creationId xmlns:p14="http://schemas.microsoft.com/office/powerpoint/2010/main" val="10840339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 Black - No Crest">
    <p:spTree>
      <p:nvGrpSpPr>
        <p:cNvPr id="1" name=""/>
        <p:cNvGrpSpPr/>
        <p:nvPr/>
      </p:nvGrpSpPr>
      <p:grpSpPr>
        <a:xfrm>
          <a:off x="0" y="0"/>
          <a:ext cx="0" cy="0"/>
          <a:chOff x="0" y="0"/>
          <a:chExt cx="0" cy="0"/>
        </a:xfrm>
      </p:grpSpPr>
      <p:sp>
        <p:nvSpPr>
          <p:cNvPr id="10" name="Rectangle 9"/>
          <p:cNvSpPr/>
          <p:nvPr/>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atin typeface="Kievit Offc" panose="020B050403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atin typeface="Kievit Offc" panose="020B050403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lvl1pPr>
              <a:defRPr>
                <a:latin typeface="Kievit Offc" panose="020B0504030101020102" pitchFamily="34" charset="0"/>
              </a:defRPr>
            </a:lvl1pPr>
          </a:lstStyle>
          <a:p>
            <a:endParaRPr lang="en-US"/>
          </a:p>
        </p:txBody>
      </p:sp>
      <p:sp>
        <p:nvSpPr>
          <p:cNvPr id="9" name="Slide Number Placeholder 8"/>
          <p:cNvSpPr>
            <a:spLocks noGrp="1"/>
          </p:cNvSpPr>
          <p:nvPr>
            <p:ph type="sldNum" sz="quarter" idx="12"/>
          </p:nvPr>
        </p:nvSpPr>
        <p:spPr/>
        <p:txBody>
          <a:bodyPr/>
          <a:lstStyle>
            <a:lvl1pPr>
              <a:defRPr>
                <a:latin typeface="Kievit Offc" panose="020B0504030101020102" pitchFamily="34" charset="0"/>
              </a:defRPr>
            </a:lvl1pPr>
          </a:lstStyle>
          <a:p>
            <a:fld id="{ACA16637-2F8A-4A26-B784-A83AB981ABA9}" type="slidenum">
              <a:rPr lang="en-US" smtClean="0"/>
              <a:t>‹#›</a:t>
            </a:fld>
            <a:endParaRPr lang="en-US"/>
          </a:p>
        </p:txBody>
      </p:sp>
    </p:spTree>
    <p:extLst>
      <p:ext uri="{BB962C8B-B14F-4D97-AF65-F5344CB8AC3E}">
        <p14:creationId xmlns:p14="http://schemas.microsoft.com/office/powerpoint/2010/main" val="2691706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 Orange - No Crest">
    <p:spTree>
      <p:nvGrpSpPr>
        <p:cNvPr id="1" name=""/>
        <p:cNvGrpSpPr/>
        <p:nvPr/>
      </p:nvGrpSpPr>
      <p:grpSpPr>
        <a:xfrm>
          <a:off x="0" y="0"/>
          <a:ext cx="0" cy="0"/>
          <a:chOff x="0" y="0"/>
          <a:chExt cx="0" cy="0"/>
        </a:xfrm>
      </p:grpSpPr>
      <p:sp>
        <p:nvSpPr>
          <p:cNvPr id="12" name="Rectangle 11"/>
          <p:cNvSpPr/>
          <p:nvPr/>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atin typeface="Kievit Offc" panose="020B050403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atin typeface="Kievit Offc" panose="020B050403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lvl1pPr>
              <a:defRPr>
                <a:latin typeface="Kievit Offc" panose="020B0504030101020102" pitchFamily="34" charset="0"/>
              </a:defRPr>
            </a:lvl1pPr>
          </a:lstStyle>
          <a:p>
            <a:endParaRPr lang="en-US"/>
          </a:p>
        </p:txBody>
      </p:sp>
      <p:sp>
        <p:nvSpPr>
          <p:cNvPr id="9" name="Slide Number Placeholder 8"/>
          <p:cNvSpPr>
            <a:spLocks noGrp="1"/>
          </p:cNvSpPr>
          <p:nvPr>
            <p:ph type="sldNum" sz="quarter" idx="12"/>
          </p:nvPr>
        </p:nvSpPr>
        <p:spPr/>
        <p:txBody>
          <a:bodyPr/>
          <a:lstStyle>
            <a:lvl1pPr>
              <a:defRPr>
                <a:latin typeface="Kievit Offc" panose="020B0504030101020102" pitchFamily="34" charset="0"/>
              </a:defRPr>
            </a:lvl1pPr>
          </a:lstStyle>
          <a:p>
            <a:fld id="{ACA16637-2F8A-4A26-B784-A83AB981ABA9}" type="slidenum">
              <a:rPr lang="en-US" smtClean="0"/>
              <a:t>‹#›</a:t>
            </a:fld>
            <a:endParaRPr lang="en-US"/>
          </a:p>
        </p:txBody>
      </p:sp>
    </p:spTree>
    <p:extLst>
      <p:ext uri="{BB962C8B-B14F-4D97-AF65-F5344CB8AC3E}">
        <p14:creationId xmlns:p14="http://schemas.microsoft.com/office/powerpoint/2010/main" val="1839090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 Full Image 2">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12192001" cy="68580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799" y="1358735"/>
            <a:ext cx="10058404" cy="4140533"/>
          </a:xfrm>
          <a:prstGeom prst="rect">
            <a:avLst/>
          </a:prstGeom>
        </p:spPr>
      </p:pic>
    </p:spTree>
    <p:extLst>
      <p:ext uri="{BB962C8B-B14F-4D97-AF65-F5344CB8AC3E}">
        <p14:creationId xmlns:p14="http://schemas.microsoft.com/office/powerpoint/2010/main" val="19002426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 White - No Crest">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lvl1pPr>
              <a:defRPr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baseline="0">
                <a:solidFill>
                  <a:schemeClr val="tx2"/>
                </a:solidFill>
                <a:latin typeface="Kievit Offc" panose="020B050403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lvl1pPr>
              <a:defRPr baseline="0">
                <a:solidFill>
                  <a:schemeClr val="tx2"/>
                </a:solidFill>
                <a:latin typeface="Kievit Offc" panose="020B0504030101020102" pitchFamily="34" charset="0"/>
              </a:defRPr>
            </a:lvl1pPr>
            <a:lvl2pPr>
              <a:defRPr baseline="0">
                <a:solidFill>
                  <a:schemeClr val="tx2"/>
                </a:solidFill>
                <a:latin typeface="Kievit Offc" panose="020B0504030101020102" pitchFamily="34" charset="0"/>
              </a:defRPr>
            </a:lvl2pPr>
            <a:lvl3pPr>
              <a:defRPr baseline="0">
                <a:solidFill>
                  <a:schemeClr val="tx2"/>
                </a:solidFill>
                <a:latin typeface="Kievit Offc" panose="020B0504030101020102" pitchFamily="34" charset="0"/>
              </a:defRPr>
            </a:lvl3pPr>
            <a:lvl4pPr>
              <a:defRPr baseline="0">
                <a:solidFill>
                  <a:schemeClr val="tx2"/>
                </a:solidFill>
                <a:latin typeface="Kievit Offc" panose="020B0504030101020102" pitchFamily="34" charset="0"/>
              </a:defRPr>
            </a:lvl4pPr>
            <a:lvl5pPr>
              <a:defRPr baseline="0">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baseline="0">
                <a:solidFill>
                  <a:schemeClr val="tx2"/>
                </a:solidFill>
                <a:latin typeface="Kievit Offc" panose="020B050403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baseline="0">
                <a:solidFill>
                  <a:schemeClr val="tx2"/>
                </a:solidFill>
                <a:latin typeface="Kievit Offc" panose="020B0504030101020102" pitchFamily="34" charset="0"/>
              </a:defRPr>
            </a:lvl1pPr>
            <a:lvl2pPr>
              <a:defRPr baseline="0">
                <a:solidFill>
                  <a:schemeClr val="tx2"/>
                </a:solidFill>
                <a:latin typeface="Kievit Offc" panose="020B0504030101020102" pitchFamily="34" charset="0"/>
              </a:defRPr>
            </a:lvl2pPr>
            <a:lvl3pPr>
              <a:defRPr baseline="0">
                <a:solidFill>
                  <a:schemeClr val="tx2"/>
                </a:solidFill>
                <a:latin typeface="Kievit Offc" panose="020B0504030101020102" pitchFamily="34" charset="0"/>
              </a:defRPr>
            </a:lvl3pPr>
            <a:lvl4pPr>
              <a:defRPr baseline="0">
                <a:solidFill>
                  <a:schemeClr val="tx2"/>
                </a:solidFill>
                <a:latin typeface="Kievit Offc" panose="020B0504030101020102" pitchFamily="34" charset="0"/>
              </a:defRPr>
            </a:lvl4pPr>
            <a:lvl5pPr>
              <a:defRPr baseline="0">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endParaRPr lang="en-US"/>
          </a:p>
        </p:txBody>
      </p:sp>
      <p:sp>
        <p:nvSpPr>
          <p:cNvPr id="9" name="Slide Number Placeholder 8"/>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CA16637-2F8A-4A26-B784-A83AB981ABA9}" type="slidenum">
              <a:rPr lang="en-US" smtClean="0"/>
              <a:t>‹#›</a:t>
            </a:fld>
            <a:endParaRPr lang="en-US"/>
          </a:p>
        </p:txBody>
      </p:sp>
    </p:spTree>
    <p:extLst>
      <p:ext uri="{BB962C8B-B14F-4D97-AF65-F5344CB8AC3E}">
        <p14:creationId xmlns:p14="http://schemas.microsoft.com/office/powerpoint/2010/main" val="553749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 Black - No Crest">
    <p:spTree>
      <p:nvGrpSpPr>
        <p:cNvPr id="1" name=""/>
        <p:cNvGrpSpPr/>
        <p:nvPr/>
      </p:nvGrpSpPr>
      <p:grpSpPr>
        <a:xfrm>
          <a:off x="0" y="0"/>
          <a:ext cx="0" cy="0"/>
          <a:chOff x="0" y="0"/>
          <a:chExt cx="0" cy="0"/>
        </a:xfrm>
      </p:grpSpPr>
      <p:sp>
        <p:nvSpPr>
          <p:cNvPr id="6" name="Rectangle 5"/>
          <p:cNvSpPr/>
          <p:nvPr/>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lvl1pPr>
              <a:defRPr>
                <a:latin typeface="Kievit Offc" panose="020B0504030101020102" pitchFamily="34" charset="0"/>
              </a:defRPr>
            </a:lvl1pPr>
          </a:lstStyle>
          <a:p>
            <a:endParaRPr lang="en-US"/>
          </a:p>
        </p:txBody>
      </p:sp>
      <p:sp>
        <p:nvSpPr>
          <p:cNvPr id="5" name="Slide Number Placeholder 4"/>
          <p:cNvSpPr>
            <a:spLocks noGrp="1"/>
          </p:cNvSpPr>
          <p:nvPr>
            <p:ph type="sldNum" sz="quarter" idx="12"/>
          </p:nvPr>
        </p:nvSpPr>
        <p:spPr/>
        <p:txBody>
          <a:bodyPr/>
          <a:lstStyle>
            <a:lvl1pPr>
              <a:defRPr>
                <a:latin typeface="Kievit Offc" panose="020B0504030101020102" pitchFamily="34" charset="0"/>
              </a:defRPr>
            </a:lvl1pPr>
          </a:lstStyle>
          <a:p>
            <a:fld id="{ACA16637-2F8A-4A26-B784-A83AB981ABA9}" type="slidenum">
              <a:rPr lang="en-US" smtClean="0"/>
              <a:t>‹#›</a:t>
            </a:fld>
            <a:endParaRPr lang="en-US"/>
          </a:p>
        </p:txBody>
      </p:sp>
    </p:spTree>
    <p:extLst>
      <p:ext uri="{BB962C8B-B14F-4D97-AF65-F5344CB8AC3E}">
        <p14:creationId xmlns:p14="http://schemas.microsoft.com/office/powerpoint/2010/main" val="4170133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 Orange - No Crest">
    <p:spTree>
      <p:nvGrpSpPr>
        <p:cNvPr id="1" name=""/>
        <p:cNvGrpSpPr/>
        <p:nvPr/>
      </p:nvGrpSpPr>
      <p:grpSpPr>
        <a:xfrm>
          <a:off x="0" y="0"/>
          <a:ext cx="0" cy="0"/>
          <a:chOff x="0" y="0"/>
          <a:chExt cx="0" cy="0"/>
        </a:xfrm>
      </p:grpSpPr>
      <p:sp>
        <p:nvSpPr>
          <p:cNvPr id="8" name="Rectangle 7"/>
          <p:cNvSpPr/>
          <p:nvPr/>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lvl1pPr>
              <a:defRPr>
                <a:latin typeface="Kievit Offc" panose="020B0504030101020102" pitchFamily="34" charset="0"/>
              </a:defRPr>
            </a:lvl1pPr>
          </a:lstStyle>
          <a:p>
            <a:endParaRPr lang="en-US"/>
          </a:p>
        </p:txBody>
      </p:sp>
      <p:sp>
        <p:nvSpPr>
          <p:cNvPr id="5" name="Slide Number Placeholder 4"/>
          <p:cNvSpPr>
            <a:spLocks noGrp="1"/>
          </p:cNvSpPr>
          <p:nvPr>
            <p:ph type="sldNum" sz="quarter" idx="12"/>
          </p:nvPr>
        </p:nvSpPr>
        <p:spPr/>
        <p:txBody>
          <a:bodyPr/>
          <a:lstStyle>
            <a:lvl1pPr>
              <a:defRPr>
                <a:latin typeface="Kievit Offc" panose="020B0504030101020102" pitchFamily="34" charset="0"/>
              </a:defRPr>
            </a:lvl1pPr>
          </a:lstStyle>
          <a:p>
            <a:fld id="{ACA16637-2F8A-4A26-B784-A83AB981ABA9}" type="slidenum">
              <a:rPr lang="en-US" smtClean="0"/>
              <a:t>‹#›</a:t>
            </a:fld>
            <a:endParaRPr lang="en-US"/>
          </a:p>
        </p:txBody>
      </p:sp>
    </p:spTree>
    <p:extLst>
      <p:ext uri="{BB962C8B-B14F-4D97-AF65-F5344CB8AC3E}">
        <p14:creationId xmlns:p14="http://schemas.microsoft.com/office/powerpoint/2010/main" val="3737347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 White - No Cre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tx2"/>
                </a:solidFill>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CA16637-2F8A-4A26-B784-A83AB981ABA9}" type="slidenum">
              <a:rPr lang="en-US" smtClean="0"/>
              <a:t>‹#›</a:t>
            </a:fld>
            <a:endParaRPr lang="en-US"/>
          </a:p>
        </p:txBody>
      </p:sp>
    </p:spTree>
    <p:extLst>
      <p:ext uri="{BB962C8B-B14F-4D97-AF65-F5344CB8AC3E}">
        <p14:creationId xmlns:p14="http://schemas.microsoft.com/office/powerpoint/2010/main" val="41613055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 Black - No Crest">
    <p:spTree>
      <p:nvGrpSpPr>
        <p:cNvPr id="1" name=""/>
        <p:cNvGrpSpPr/>
        <p:nvPr/>
      </p:nvGrpSpPr>
      <p:grpSpPr>
        <a:xfrm>
          <a:off x="0" y="0"/>
          <a:ext cx="0" cy="0"/>
          <a:chOff x="0" y="0"/>
          <a:chExt cx="0" cy="0"/>
        </a:xfrm>
      </p:grpSpPr>
      <p:sp>
        <p:nvSpPr>
          <p:cNvPr id="5" name="Rectangle 4"/>
          <p:cNvSpPr/>
          <p:nvPr/>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ooter Placeholder 2"/>
          <p:cNvSpPr>
            <a:spLocks noGrp="1"/>
          </p:cNvSpPr>
          <p:nvPr>
            <p:ph type="ftr" sz="quarter" idx="11"/>
          </p:nvPr>
        </p:nvSpPr>
        <p:spPr/>
        <p:txBody>
          <a:bodyPr/>
          <a:lstStyle>
            <a:lvl1pPr>
              <a:defRPr>
                <a:latin typeface="Kievit Offc" panose="020B0504030101020102"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Kievit Offc" panose="020B0504030101020102" pitchFamily="34" charset="0"/>
              </a:defRPr>
            </a:lvl1pPr>
          </a:lstStyle>
          <a:p>
            <a:fld id="{ACA16637-2F8A-4A26-B784-A83AB981ABA9}" type="slidenum">
              <a:rPr lang="en-US" smtClean="0"/>
              <a:t>‹#›</a:t>
            </a:fld>
            <a:endParaRPr lang="en-US"/>
          </a:p>
        </p:txBody>
      </p:sp>
    </p:spTree>
    <p:extLst>
      <p:ext uri="{BB962C8B-B14F-4D97-AF65-F5344CB8AC3E}">
        <p14:creationId xmlns:p14="http://schemas.microsoft.com/office/powerpoint/2010/main" val="4250798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 Orange - No Crest">
    <p:spTree>
      <p:nvGrpSpPr>
        <p:cNvPr id="1" name=""/>
        <p:cNvGrpSpPr/>
        <p:nvPr/>
      </p:nvGrpSpPr>
      <p:grpSpPr>
        <a:xfrm>
          <a:off x="0" y="0"/>
          <a:ext cx="0" cy="0"/>
          <a:chOff x="0" y="0"/>
          <a:chExt cx="0" cy="0"/>
        </a:xfrm>
      </p:grpSpPr>
      <p:sp>
        <p:nvSpPr>
          <p:cNvPr id="7" name="Rectangle 6"/>
          <p:cNvSpPr/>
          <p:nvPr/>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ooter Placeholder 2"/>
          <p:cNvSpPr>
            <a:spLocks noGrp="1"/>
          </p:cNvSpPr>
          <p:nvPr>
            <p:ph type="ftr" sz="quarter" idx="11"/>
          </p:nvPr>
        </p:nvSpPr>
        <p:spPr/>
        <p:txBody>
          <a:bodyPr/>
          <a:lstStyle>
            <a:lvl1pPr>
              <a:defRPr>
                <a:latin typeface="Kievit Offc" panose="020B0504030101020102"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Kievit Offc" panose="020B0504030101020102" pitchFamily="34" charset="0"/>
              </a:defRPr>
            </a:lvl1pPr>
          </a:lstStyle>
          <a:p>
            <a:fld id="{ACA16637-2F8A-4A26-B784-A83AB981ABA9}" type="slidenum">
              <a:rPr lang="en-US" smtClean="0"/>
              <a:t>‹#›</a:t>
            </a:fld>
            <a:endParaRPr lang="en-US"/>
          </a:p>
        </p:txBody>
      </p:sp>
    </p:spTree>
    <p:extLst>
      <p:ext uri="{BB962C8B-B14F-4D97-AF65-F5344CB8AC3E}">
        <p14:creationId xmlns:p14="http://schemas.microsoft.com/office/powerpoint/2010/main" val="42366089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 White - No Crest">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CA16637-2F8A-4A26-B784-A83AB981ABA9}" type="slidenum">
              <a:rPr lang="en-US" smtClean="0"/>
              <a:t>‹#›</a:t>
            </a:fld>
            <a:endParaRPr lang="en-US"/>
          </a:p>
        </p:txBody>
      </p:sp>
    </p:spTree>
    <p:extLst>
      <p:ext uri="{BB962C8B-B14F-4D97-AF65-F5344CB8AC3E}">
        <p14:creationId xmlns:p14="http://schemas.microsoft.com/office/powerpoint/2010/main" val="34266379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 Black - No Crest">
    <p:spTree>
      <p:nvGrpSpPr>
        <p:cNvPr id="1" name=""/>
        <p:cNvGrpSpPr/>
        <p:nvPr/>
      </p:nvGrpSpPr>
      <p:grpSpPr>
        <a:xfrm>
          <a:off x="0" y="0"/>
          <a:ext cx="0" cy="0"/>
          <a:chOff x="0" y="0"/>
          <a:chExt cx="0" cy="0"/>
        </a:xfrm>
      </p:grpSpPr>
      <p:sp>
        <p:nvSpPr>
          <p:cNvPr id="8" name="Rectangle 7"/>
          <p:cNvSpPr/>
          <p:nvPr/>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atin typeface="Kievit Offc" panose="020B0504030101020102" pitchFamily="34" charset="0"/>
              </a:defRPr>
            </a:lvl1pPr>
            <a:lvl2pPr>
              <a:defRPr sz="2800">
                <a:latin typeface="Kievit Offc" panose="020B0504030101020102" pitchFamily="34" charset="0"/>
              </a:defRPr>
            </a:lvl2pPr>
            <a:lvl3pPr>
              <a:defRPr sz="2400">
                <a:latin typeface="Kievit Offc" panose="020B0504030101020102" pitchFamily="34" charset="0"/>
              </a:defRPr>
            </a:lvl3pPr>
            <a:lvl4pPr>
              <a:defRPr sz="2000">
                <a:latin typeface="Kievit Offc" panose="020B0504030101020102" pitchFamily="34" charset="0"/>
              </a:defRPr>
            </a:lvl4pPr>
            <a:lvl5pPr>
              <a:defRPr sz="2000">
                <a:latin typeface="Kievit Offc" panose="020B0504030101020102"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Kievit Offc" panose="020B0504030101020102"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a:latin typeface="Kievit Offc" panose="020B0504030101020102"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Kievit Offc" panose="020B0504030101020102" pitchFamily="34" charset="0"/>
              </a:defRPr>
            </a:lvl1pPr>
          </a:lstStyle>
          <a:p>
            <a:fld id="{ACA16637-2F8A-4A26-B784-A83AB981ABA9}" type="slidenum">
              <a:rPr lang="en-US" smtClean="0"/>
              <a:t>‹#›</a:t>
            </a:fld>
            <a:endParaRPr lang="en-US"/>
          </a:p>
        </p:txBody>
      </p:sp>
    </p:spTree>
    <p:extLst>
      <p:ext uri="{BB962C8B-B14F-4D97-AF65-F5344CB8AC3E}">
        <p14:creationId xmlns:p14="http://schemas.microsoft.com/office/powerpoint/2010/main" val="1763483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 Orange - No Crest">
    <p:spTree>
      <p:nvGrpSpPr>
        <p:cNvPr id="1" name=""/>
        <p:cNvGrpSpPr/>
        <p:nvPr/>
      </p:nvGrpSpPr>
      <p:grpSpPr>
        <a:xfrm>
          <a:off x="0" y="0"/>
          <a:ext cx="0" cy="0"/>
          <a:chOff x="0" y="0"/>
          <a:chExt cx="0" cy="0"/>
        </a:xfrm>
      </p:grpSpPr>
      <p:sp>
        <p:nvSpPr>
          <p:cNvPr id="10" name="Rectangle 9"/>
          <p:cNvSpPr/>
          <p:nvPr/>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atin typeface="Kievit Offc" panose="020B0504030101020102" pitchFamily="34" charset="0"/>
              </a:defRPr>
            </a:lvl1pPr>
            <a:lvl2pPr>
              <a:defRPr sz="2800">
                <a:latin typeface="Kievit Offc" panose="020B0504030101020102" pitchFamily="34" charset="0"/>
              </a:defRPr>
            </a:lvl2pPr>
            <a:lvl3pPr>
              <a:defRPr sz="2400">
                <a:latin typeface="Kievit Offc" panose="020B0504030101020102" pitchFamily="34" charset="0"/>
              </a:defRPr>
            </a:lvl3pPr>
            <a:lvl4pPr>
              <a:defRPr sz="2000">
                <a:latin typeface="Kievit Offc" panose="020B0504030101020102" pitchFamily="34" charset="0"/>
              </a:defRPr>
            </a:lvl4pPr>
            <a:lvl5pPr>
              <a:defRPr sz="2000">
                <a:latin typeface="Kievit Offc" panose="020B0504030101020102"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Kievit Offc" panose="020B0504030101020102"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a:latin typeface="Kievit Offc" panose="020B0504030101020102"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Kievit Offc" panose="020B0504030101020102" pitchFamily="34" charset="0"/>
              </a:defRPr>
            </a:lvl1pPr>
          </a:lstStyle>
          <a:p>
            <a:fld id="{ACA16637-2F8A-4A26-B784-A83AB981ABA9}" type="slidenum">
              <a:rPr lang="en-US" smtClean="0"/>
              <a:t>‹#›</a:t>
            </a:fld>
            <a:endParaRPr lang="en-US"/>
          </a:p>
        </p:txBody>
      </p:sp>
    </p:spTree>
    <p:extLst>
      <p:ext uri="{BB962C8B-B14F-4D97-AF65-F5344CB8AC3E}">
        <p14:creationId xmlns:p14="http://schemas.microsoft.com/office/powerpoint/2010/main" val="35497435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 White - No Cre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baseline="0">
                <a:solidFill>
                  <a:schemeClr val="tx2"/>
                </a:solidFill>
                <a:latin typeface="Kievit Offc" panose="020B0504030101020102" pitchFamily="34" charset="0"/>
              </a:defRPr>
            </a:lvl1pPr>
            <a:lvl2pPr>
              <a:defRPr sz="2800" baseline="0">
                <a:solidFill>
                  <a:schemeClr val="tx2"/>
                </a:solidFill>
                <a:latin typeface="Kievit Offc" panose="020B0504030101020102" pitchFamily="34" charset="0"/>
              </a:defRPr>
            </a:lvl2pPr>
            <a:lvl3pPr>
              <a:defRPr sz="2400" baseline="0">
                <a:solidFill>
                  <a:schemeClr val="tx2"/>
                </a:solidFill>
                <a:latin typeface="Kievit Offc" panose="020B0504030101020102" pitchFamily="34" charset="0"/>
              </a:defRPr>
            </a:lvl3pPr>
            <a:lvl4pPr>
              <a:defRPr sz="2000" baseline="0">
                <a:solidFill>
                  <a:schemeClr val="tx2"/>
                </a:solidFill>
                <a:latin typeface="Kievit Offc" panose="020B0504030101020102" pitchFamily="34" charset="0"/>
              </a:defRPr>
            </a:lvl4pPr>
            <a:lvl5pPr>
              <a:defRPr sz="2000" baseline="0">
                <a:solidFill>
                  <a:schemeClr val="tx2"/>
                </a:solidFill>
                <a:latin typeface="Kievit Offc" panose="020B0504030101020102"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aseline="0">
                <a:solidFill>
                  <a:schemeClr val="tx2"/>
                </a:solidFill>
                <a:latin typeface="Kievit Offc" panose="020B0504030101020102"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CA16637-2F8A-4A26-B784-A83AB981ABA9}" type="slidenum">
              <a:rPr lang="en-US" smtClean="0"/>
              <a:t>‹#›</a:t>
            </a:fld>
            <a:endParaRPr lang="en-US"/>
          </a:p>
        </p:txBody>
      </p:sp>
    </p:spTree>
    <p:extLst>
      <p:ext uri="{BB962C8B-B14F-4D97-AF65-F5344CB8AC3E}">
        <p14:creationId xmlns:p14="http://schemas.microsoft.com/office/powerpoint/2010/main" val="2152707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 Full Image 3">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6" name="Title 1"/>
          <p:cNvSpPr>
            <a:spLocks noGrp="1"/>
          </p:cNvSpPr>
          <p:nvPr>
            <p:ph type="ctrTitle" hasCustomPrompt="1"/>
          </p:nvPr>
        </p:nvSpPr>
        <p:spPr>
          <a:xfrm>
            <a:off x="1098124" y="2343437"/>
            <a:ext cx="4997877" cy="3480716"/>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a:t>Headline or title of event</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5500" y="119037"/>
            <a:ext cx="3483016" cy="1433781"/>
          </a:xfrm>
          <a:prstGeom prst="rect">
            <a:avLst/>
          </a:prstGeom>
        </p:spPr>
      </p:pic>
    </p:spTree>
    <p:extLst>
      <p:ext uri="{BB962C8B-B14F-4D97-AF65-F5344CB8AC3E}">
        <p14:creationId xmlns:p14="http://schemas.microsoft.com/office/powerpoint/2010/main" val="35181254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 Black - No Crest">
    <p:spTree>
      <p:nvGrpSpPr>
        <p:cNvPr id="1" name=""/>
        <p:cNvGrpSpPr/>
        <p:nvPr/>
      </p:nvGrpSpPr>
      <p:grpSpPr>
        <a:xfrm>
          <a:off x="0" y="0"/>
          <a:ext cx="0" cy="0"/>
          <a:chOff x="0" y="0"/>
          <a:chExt cx="0" cy="0"/>
        </a:xfrm>
      </p:grpSpPr>
      <p:sp>
        <p:nvSpPr>
          <p:cNvPr id="8" name="Rectangle 7"/>
          <p:cNvSpPr/>
          <p:nvPr/>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atin typeface="Kievit Offc" panose="020B0504030101020102"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Kievit Offc" panose="020B0504030101020102"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a:latin typeface="Kievit Offc" panose="020B0504030101020102"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Kievit Offc" panose="020B0504030101020102" pitchFamily="34" charset="0"/>
              </a:defRPr>
            </a:lvl1pPr>
          </a:lstStyle>
          <a:p>
            <a:fld id="{ACA16637-2F8A-4A26-B784-A83AB981ABA9}" type="slidenum">
              <a:rPr lang="en-US" smtClean="0"/>
              <a:t>‹#›</a:t>
            </a:fld>
            <a:endParaRPr lang="en-US"/>
          </a:p>
        </p:txBody>
      </p:sp>
    </p:spTree>
    <p:extLst>
      <p:ext uri="{BB962C8B-B14F-4D97-AF65-F5344CB8AC3E}">
        <p14:creationId xmlns:p14="http://schemas.microsoft.com/office/powerpoint/2010/main" val="41679424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 Orange - No Crest">
    <p:spTree>
      <p:nvGrpSpPr>
        <p:cNvPr id="1" name=""/>
        <p:cNvGrpSpPr/>
        <p:nvPr/>
      </p:nvGrpSpPr>
      <p:grpSpPr>
        <a:xfrm>
          <a:off x="0" y="0"/>
          <a:ext cx="0" cy="0"/>
          <a:chOff x="0" y="0"/>
          <a:chExt cx="0" cy="0"/>
        </a:xfrm>
      </p:grpSpPr>
      <p:sp>
        <p:nvSpPr>
          <p:cNvPr id="10" name="Rectangle 9"/>
          <p:cNvSpPr/>
          <p:nvPr/>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Kievit Offc" panose="020B0504030101020102"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a:latin typeface="Kievit Offc" panose="020B0504030101020102"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Kievit Offc" panose="020B0504030101020102" pitchFamily="34" charset="0"/>
              </a:defRPr>
            </a:lvl1pPr>
          </a:lstStyle>
          <a:p>
            <a:fld id="{ACA16637-2F8A-4A26-B784-A83AB981ABA9}" type="slidenum">
              <a:rPr lang="en-US" smtClean="0"/>
              <a:t>‹#›</a:t>
            </a:fld>
            <a:endParaRPr lang="en-US"/>
          </a:p>
        </p:txBody>
      </p:sp>
    </p:spTree>
    <p:extLst>
      <p:ext uri="{BB962C8B-B14F-4D97-AF65-F5344CB8AC3E}">
        <p14:creationId xmlns:p14="http://schemas.microsoft.com/office/powerpoint/2010/main" val="34035087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 White - No Cre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aseline="0">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2"/>
                </a:solidFill>
                <a:latin typeface="Kievit Offc" panose="020B0504030101020102"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CA16637-2F8A-4A26-B784-A83AB981ABA9}" type="slidenum">
              <a:rPr lang="en-US" smtClean="0"/>
              <a:t>‹#›</a:t>
            </a:fld>
            <a:endParaRPr lang="en-US"/>
          </a:p>
        </p:txBody>
      </p:sp>
    </p:spTree>
    <p:extLst>
      <p:ext uri="{BB962C8B-B14F-4D97-AF65-F5344CB8AC3E}">
        <p14:creationId xmlns:p14="http://schemas.microsoft.com/office/powerpoint/2010/main" val="41466888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fld id="{AA17200D-28BB-4C27-9065-02E12F169778}" type="slidenum">
              <a:rPr lang="en-US" altLang="en-US"/>
              <a:pPr/>
              <a:t>‹#›</a:t>
            </a:fld>
            <a:endParaRPr lang="en-US" altLang="en-US"/>
          </a:p>
        </p:txBody>
      </p:sp>
    </p:spTree>
    <p:extLst>
      <p:ext uri="{BB962C8B-B14F-4D97-AF65-F5344CB8AC3E}">
        <p14:creationId xmlns:p14="http://schemas.microsoft.com/office/powerpoint/2010/main" val="3090738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7462"/>
            <a:ext cx="7213600" cy="2182668"/>
          </a:xfrm>
          <a:prstGeom prst="rect">
            <a:avLst/>
          </a:prstGeom>
        </p:spPr>
      </p:pic>
      <p:grpSp>
        <p:nvGrpSpPr>
          <p:cNvPr id="8" name="Group 7"/>
          <p:cNvGrpSpPr/>
          <p:nvPr userDrawn="1"/>
        </p:nvGrpSpPr>
        <p:grpSpPr>
          <a:xfrm>
            <a:off x="0" y="-17462"/>
            <a:ext cx="12192000" cy="6918225"/>
            <a:chOff x="0" y="-17463"/>
            <a:chExt cx="9144000" cy="6918225"/>
          </a:xfrm>
        </p:grpSpPr>
        <p:sp>
          <p:nvSpPr>
            <p:cNvPr id="9" name="Rectangle 8"/>
            <p:cNvSpPr/>
            <p:nvPr userDrawn="1"/>
          </p:nvSpPr>
          <p:spPr>
            <a:xfrm>
              <a:off x="5257800" y="-17463"/>
              <a:ext cx="3886200" cy="6900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0" y="1219199"/>
              <a:ext cx="9144000" cy="5681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801" y="228600"/>
            <a:ext cx="2031999" cy="821400"/>
          </a:xfrm>
          <a:prstGeom prst="rect">
            <a:avLst/>
          </a:prstGeom>
        </p:spPr>
      </p:pic>
      <p:sp>
        <p:nvSpPr>
          <p:cNvPr id="13" name="Text Placeholder 2"/>
          <p:cNvSpPr>
            <a:spLocks noGrp="1"/>
          </p:cNvSpPr>
          <p:nvPr>
            <p:ph type="body" sz="quarter" idx="10" hasCustomPrompt="1"/>
          </p:nvPr>
        </p:nvSpPr>
        <p:spPr>
          <a:xfrm>
            <a:off x="7213601" y="88352"/>
            <a:ext cx="4750764" cy="990600"/>
          </a:xfrm>
          <a:prstGeom prst="rect">
            <a:avLst/>
          </a:prstGeom>
        </p:spPr>
        <p:txBody>
          <a:bodyPr>
            <a:normAutofit/>
          </a:bodyPr>
          <a:lstStyle>
            <a:lvl1pPr marL="0" indent="0" algn="r">
              <a:buFontTx/>
              <a:buNone/>
              <a:defRPr sz="2800" cap="all" baseline="0">
                <a:solidFill>
                  <a:srgbClr val="5C5D60"/>
                </a:solidFill>
              </a:defRPr>
            </a:lvl1pPr>
          </a:lstStyle>
          <a:p>
            <a:pPr algn="r"/>
            <a:r>
              <a:rPr lang="en-US" sz="3200" b="1" cap="all" baseline="0" dirty="0">
                <a:solidFill>
                  <a:schemeClr val="tx1">
                    <a:lumMod val="75000"/>
                    <a:lumOff val="25000"/>
                  </a:schemeClr>
                </a:solidFill>
                <a:latin typeface="Arial" panose="020B0604020202020204" pitchFamily="34" charset="0"/>
                <a:cs typeface="Arial" panose="020B0604020202020204" pitchFamily="34" charset="0"/>
              </a:rPr>
              <a:t>Arial 32 Page title</a:t>
            </a:r>
          </a:p>
        </p:txBody>
      </p:sp>
      <p:sp>
        <p:nvSpPr>
          <p:cNvPr id="14" name="Text Placeholder 2"/>
          <p:cNvSpPr>
            <a:spLocks noGrp="1"/>
          </p:cNvSpPr>
          <p:nvPr>
            <p:ph type="body" sz="quarter" idx="11" hasCustomPrompt="1"/>
          </p:nvPr>
        </p:nvSpPr>
        <p:spPr>
          <a:xfrm>
            <a:off x="203201" y="1524000"/>
            <a:ext cx="11683999" cy="4876800"/>
          </a:xfrm>
          <a:prstGeom prst="rect">
            <a:avLst/>
          </a:prstGeom>
        </p:spPr>
        <p:txBody>
          <a:bodyPr>
            <a:normAutofit/>
          </a:bodyPr>
          <a:lstStyle>
            <a:lvl1pPr marL="0" indent="0" algn="l">
              <a:buFontTx/>
              <a:buNone/>
              <a:defRPr sz="2000" baseline="0">
                <a:solidFill>
                  <a:srgbClr val="5C5D60"/>
                </a:solidFill>
              </a:defRPr>
            </a:lvl1pPr>
          </a:lstStyle>
          <a:p>
            <a:r>
              <a:rPr lang="en-US" sz="2400" baseline="0" dirty="0">
                <a:solidFill>
                  <a:schemeClr val="tx1">
                    <a:lumMod val="75000"/>
                    <a:lumOff val="25000"/>
                  </a:schemeClr>
                </a:solidFill>
                <a:latin typeface="Arial" panose="020B0604020202020204" pitchFamily="34" charset="0"/>
                <a:cs typeface="Arial" panose="020B0604020202020204" pitchFamily="34" charset="0"/>
              </a:rPr>
              <a:t>Arial 24 Edit Copy</a:t>
            </a:r>
          </a:p>
        </p:txBody>
      </p:sp>
      <p:sp>
        <p:nvSpPr>
          <p:cNvPr id="11" name="TextBox 10"/>
          <p:cNvSpPr txBox="1"/>
          <p:nvPr userDrawn="1"/>
        </p:nvSpPr>
        <p:spPr>
          <a:xfrm>
            <a:off x="9450773" y="6685319"/>
            <a:ext cx="2743200" cy="215444"/>
          </a:xfrm>
          <a:prstGeom prst="rect">
            <a:avLst/>
          </a:prstGeom>
          <a:noFill/>
        </p:spPr>
        <p:txBody>
          <a:bodyPr wrap="square" rtlCol="0">
            <a:spAutoFit/>
          </a:bodyPr>
          <a:lstStyle/>
          <a:p>
            <a:pPr algn="r"/>
            <a:r>
              <a:rPr lang="en-GB" sz="800" i="1" kern="1200" dirty="0">
                <a:solidFill>
                  <a:srgbClr val="5C5D60"/>
                </a:solidFill>
                <a:effectLst/>
                <a:latin typeface="+mn-lt"/>
                <a:ea typeface="+mn-ea"/>
                <a:cs typeface="+mn-cs"/>
              </a:rPr>
              <a:t>©2017 Forest2Market, Inc.</a:t>
            </a:r>
            <a:endParaRPr lang="en-US" sz="800" dirty="0">
              <a:solidFill>
                <a:srgbClr val="5C5D60"/>
              </a:solidFill>
            </a:endParaRPr>
          </a:p>
        </p:txBody>
      </p:sp>
      <p:sp>
        <p:nvSpPr>
          <p:cNvPr id="15" name="Slide Number Placeholder 3"/>
          <p:cNvSpPr>
            <a:spLocks noGrp="1"/>
          </p:cNvSpPr>
          <p:nvPr>
            <p:ph type="sldNum" sz="quarter" idx="4"/>
          </p:nvPr>
        </p:nvSpPr>
        <p:spPr>
          <a:xfrm>
            <a:off x="10464799" y="6400800"/>
            <a:ext cx="1725084" cy="287572"/>
          </a:xfrm>
          <a:prstGeom prst="rect">
            <a:avLst/>
          </a:prstGeom>
        </p:spPr>
        <p:txBody>
          <a:bodyPr vert="horz" lIns="91440" tIns="45720" rIns="91440" bIns="45720" rtlCol="0" anchor="ctr"/>
          <a:lstStyle>
            <a:lvl1pPr algn="r">
              <a:defRPr sz="1200">
                <a:solidFill>
                  <a:schemeClr val="tx1">
                    <a:tint val="75000"/>
                  </a:schemeClr>
                </a:solidFill>
              </a:defRPr>
            </a:lvl1pPr>
          </a:lstStyle>
          <a:p>
            <a:fld id="{EB5E9E5D-9772-4788-BA55-BF500F438BC1}" type="slidenum">
              <a:rPr lang="en-US" smtClean="0"/>
              <a:t>‹#›</a:t>
            </a:fld>
            <a:endParaRPr lang="en-US" dirty="0"/>
          </a:p>
        </p:txBody>
      </p:sp>
    </p:spTree>
    <p:extLst>
      <p:ext uri="{BB962C8B-B14F-4D97-AF65-F5344CB8AC3E}">
        <p14:creationId xmlns:p14="http://schemas.microsoft.com/office/powerpoint/2010/main" val="28589466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7462"/>
            <a:ext cx="7213600" cy="2182668"/>
          </a:xfrm>
          <a:prstGeom prst="rect">
            <a:avLst/>
          </a:prstGeom>
        </p:spPr>
      </p:pic>
      <p:grpSp>
        <p:nvGrpSpPr>
          <p:cNvPr id="8" name="Group 7"/>
          <p:cNvGrpSpPr/>
          <p:nvPr userDrawn="1"/>
        </p:nvGrpSpPr>
        <p:grpSpPr>
          <a:xfrm>
            <a:off x="0" y="-17462"/>
            <a:ext cx="12192000" cy="6918225"/>
            <a:chOff x="0" y="-17463"/>
            <a:chExt cx="9144000" cy="6918225"/>
          </a:xfrm>
        </p:grpSpPr>
        <p:sp>
          <p:nvSpPr>
            <p:cNvPr id="9" name="Rectangle 8"/>
            <p:cNvSpPr/>
            <p:nvPr userDrawn="1"/>
          </p:nvSpPr>
          <p:spPr>
            <a:xfrm>
              <a:off x="5257800" y="-17463"/>
              <a:ext cx="3886200" cy="6900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0" y="1219199"/>
              <a:ext cx="9144000" cy="5681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801" y="228600"/>
            <a:ext cx="2031999" cy="821400"/>
          </a:xfrm>
          <a:prstGeom prst="rect">
            <a:avLst/>
          </a:prstGeom>
        </p:spPr>
      </p:pic>
      <p:sp>
        <p:nvSpPr>
          <p:cNvPr id="13" name="Text Placeholder 2"/>
          <p:cNvSpPr>
            <a:spLocks noGrp="1"/>
          </p:cNvSpPr>
          <p:nvPr>
            <p:ph type="body" sz="quarter" idx="10" hasCustomPrompt="1"/>
          </p:nvPr>
        </p:nvSpPr>
        <p:spPr>
          <a:xfrm>
            <a:off x="7213601" y="88352"/>
            <a:ext cx="4750764" cy="990600"/>
          </a:xfrm>
          <a:prstGeom prst="rect">
            <a:avLst/>
          </a:prstGeom>
        </p:spPr>
        <p:txBody>
          <a:bodyPr>
            <a:normAutofit/>
          </a:bodyPr>
          <a:lstStyle>
            <a:lvl1pPr marL="0" indent="0" algn="r">
              <a:buFontTx/>
              <a:buNone/>
              <a:defRPr sz="2800" cap="all" baseline="0">
                <a:solidFill>
                  <a:srgbClr val="5C5D60"/>
                </a:solidFill>
              </a:defRPr>
            </a:lvl1pPr>
          </a:lstStyle>
          <a:p>
            <a:pPr algn="r"/>
            <a:r>
              <a:rPr lang="en-US" sz="3200" b="1" cap="all" baseline="0" dirty="0">
                <a:solidFill>
                  <a:schemeClr val="tx1">
                    <a:lumMod val="75000"/>
                    <a:lumOff val="25000"/>
                  </a:schemeClr>
                </a:solidFill>
                <a:latin typeface="Arial" panose="020B0604020202020204" pitchFamily="34" charset="0"/>
                <a:cs typeface="Arial" panose="020B0604020202020204" pitchFamily="34" charset="0"/>
              </a:rPr>
              <a:t>Arial 32 Page title</a:t>
            </a:r>
          </a:p>
        </p:txBody>
      </p:sp>
      <p:sp>
        <p:nvSpPr>
          <p:cNvPr id="14" name="Text Placeholder 2"/>
          <p:cNvSpPr>
            <a:spLocks noGrp="1"/>
          </p:cNvSpPr>
          <p:nvPr>
            <p:ph type="body" sz="quarter" idx="11" hasCustomPrompt="1"/>
          </p:nvPr>
        </p:nvSpPr>
        <p:spPr>
          <a:xfrm>
            <a:off x="203201" y="1524000"/>
            <a:ext cx="11683999" cy="4876800"/>
          </a:xfrm>
          <a:prstGeom prst="rect">
            <a:avLst/>
          </a:prstGeom>
        </p:spPr>
        <p:txBody>
          <a:bodyPr>
            <a:normAutofit/>
          </a:bodyPr>
          <a:lstStyle>
            <a:lvl1pPr marL="0" indent="0" algn="l">
              <a:buFontTx/>
              <a:buNone/>
              <a:defRPr sz="2000" baseline="0">
                <a:solidFill>
                  <a:srgbClr val="5C5D60"/>
                </a:solidFill>
              </a:defRPr>
            </a:lvl1pPr>
          </a:lstStyle>
          <a:p>
            <a:r>
              <a:rPr lang="en-US" sz="2400" baseline="0" dirty="0">
                <a:solidFill>
                  <a:schemeClr val="tx1">
                    <a:lumMod val="75000"/>
                    <a:lumOff val="25000"/>
                  </a:schemeClr>
                </a:solidFill>
                <a:latin typeface="Arial" panose="020B0604020202020204" pitchFamily="34" charset="0"/>
                <a:cs typeface="Arial" panose="020B0604020202020204" pitchFamily="34" charset="0"/>
              </a:rPr>
              <a:t>Arial 24 Edit Copy</a:t>
            </a:r>
          </a:p>
        </p:txBody>
      </p:sp>
      <p:sp>
        <p:nvSpPr>
          <p:cNvPr id="11" name="TextBox 10"/>
          <p:cNvSpPr txBox="1"/>
          <p:nvPr userDrawn="1"/>
        </p:nvSpPr>
        <p:spPr>
          <a:xfrm>
            <a:off x="9450773" y="6685319"/>
            <a:ext cx="2743200" cy="215444"/>
          </a:xfrm>
          <a:prstGeom prst="rect">
            <a:avLst/>
          </a:prstGeom>
          <a:noFill/>
        </p:spPr>
        <p:txBody>
          <a:bodyPr wrap="square" rtlCol="0">
            <a:spAutoFit/>
          </a:bodyPr>
          <a:lstStyle/>
          <a:p>
            <a:pPr algn="r"/>
            <a:r>
              <a:rPr lang="en-GB" sz="800" i="1" kern="1200" dirty="0">
                <a:solidFill>
                  <a:srgbClr val="5C5D60"/>
                </a:solidFill>
                <a:effectLst/>
                <a:latin typeface="+mn-lt"/>
                <a:ea typeface="+mn-ea"/>
                <a:cs typeface="+mn-cs"/>
              </a:rPr>
              <a:t>©2017 Forest2Market, Inc.</a:t>
            </a:r>
            <a:endParaRPr lang="en-US" sz="800" dirty="0">
              <a:solidFill>
                <a:srgbClr val="5C5D60"/>
              </a:solidFill>
            </a:endParaRPr>
          </a:p>
        </p:txBody>
      </p:sp>
      <p:sp>
        <p:nvSpPr>
          <p:cNvPr id="15" name="Slide Number Placeholder 3"/>
          <p:cNvSpPr>
            <a:spLocks noGrp="1"/>
          </p:cNvSpPr>
          <p:nvPr>
            <p:ph type="sldNum" sz="quarter" idx="4"/>
          </p:nvPr>
        </p:nvSpPr>
        <p:spPr>
          <a:xfrm>
            <a:off x="10464799" y="6400800"/>
            <a:ext cx="1725084" cy="287572"/>
          </a:xfrm>
          <a:prstGeom prst="rect">
            <a:avLst/>
          </a:prstGeom>
        </p:spPr>
        <p:txBody>
          <a:bodyPr vert="horz" lIns="91440" tIns="45720" rIns="91440" bIns="45720" rtlCol="0" anchor="ctr"/>
          <a:lstStyle>
            <a:lvl1pPr algn="r">
              <a:defRPr sz="1200">
                <a:solidFill>
                  <a:schemeClr val="tx1">
                    <a:tint val="75000"/>
                  </a:schemeClr>
                </a:solidFill>
              </a:defRPr>
            </a:lvl1pPr>
          </a:lstStyle>
          <a:p>
            <a:fld id="{EB5E9E5D-9772-4788-BA55-BF500F438BC1}" type="slidenum">
              <a:rPr lang="en-US" smtClean="0"/>
              <a:t>‹#›</a:t>
            </a:fld>
            <a:endParaRPr lang="en-US" dirty="0"/>
          </a:p>
        </p:txBody>
      </p:sp>
    </p:spTree>
    <p:extLst>
      <p:ext uri="{BB962C8B-B14F-4D97-AF65-F5344CB8AC3E}">
        <p14:creationId xmlns:p14="http://schemas.microsoft.com/office/powerpoint/2010/main" val="10975164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7462"/>
            <a:ext cx="7213600" cy="2182668"/>
          </a:xfrm>
          <a:prstGeom prst="rect">
            <a:avLst/>
          </a:prstGeom>
        </p:spPr>
      </p:pic>
      <p:grpSp>
        <p:nvGrpSpPr>
          <p:cNvPr id="8" name="Group 7"/>
          <p:cNvGrpSpPr/>
          <p:nvPr userDrawn="1"/>
        </p:nvGrpSpPr>
        <p:grpSpPr>
          <a:xfrm>
            <a:off x="0" y="-17462"/>
            <a:ext cx="12192000" cy="6918225"/>
            <a:chOff x="0" y="-17463"/>
            <a:chExt cx="9144000" cy="6918225"/>
          </a:xfrm>
        </p:grpSpPr>
        <p:sp>
          <p:nvSpPr>
            <p:cNvPr id="9" name="Rectangle 8"/>
            <p:cNvSpPr/>
            <p:nvPr userDrawn="1"/>
          </p:nvSpPr>
          <p:spPr>
            <a:xfrm>
              <a:off x="5257800" y="-17463"/>
              <a:ext cx="3886200" cy="6900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0" y="1219199"/>
              <a:ext cx="9144000" cy="5681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801" y="228600"/>
            <a:ext cx="2031999" cy="821400"/>
          </a:xfrm>
          <a:prstGeom prst="rect">
            <a:avLst/>
          </a:prstGeom>
        </p:spPr>
      </p:pic>
      <p:sp>
        <p:nvSpPr>
          <p:cNvPr id="13" name="Text Placeholder 2"/>
          <p:cNvSpPr>
            <a:spLocks noGrp="1"/>
          </p:cNvSpPr>
          <p:nvPr>
            <p:ph type="body" sz="quarter" idx="10" hasCustomPrompt="1"/>
          </p:nvPr>
        </p:nvSpPr>
        <p:spPr>
          <a:xfrm>
            <a:off x="7213601" y="88352"/>
            <a:ext cx="4750764" cy="990600"/>
          </a:xfrm>
          <a:prstGeom prst="rect">
            <a:avLst/>
          </a:prstGeom>
        </p:spPr>
        <p:txBody>
          <a:bodyPr>
            <a:normAutofit/>
          </a:bodyPr>
          <a:lstStyle>
            <a:lvl1pPr marL="0" indent="0" algn="r">
              <a:buFontTx/>
              <a:buNone/>
              <a:defRPr sz="2800" cap="all" baseline="0">
                <a:solidFill>
                  <a:srgbClr val="5C5D60"/>
                </a:solidFill>
              </a:defRPr>
            </a:lvl1pPr>
          </a:lstStyle>
          <a:p>
            <a:pPr algn="r"/>
            <a:r>
              <a:rPr lang="en-US" sz="3200" b="1" cap="all" baseline="0" dirty="0">
                <a:solidFill>
                  <a:schemeClr val="tx1">
                    <a:lumMod val="75000"/>
                    <a:lumOff val="25000"/>
                  </a:schemeClr>
                </a:solidFill>
                <a:latin typeface="Arial" panose="020B0604020202020204" pitchFamily="34" charset="0"/>
                <a:cs typeface="Arial" panose="020B0604020202020204" pitchFamily="34" charset="0"/>
              </a:rPr>
              <a:t>Arial 32 Page title</a:t>
            </a:r>
          </a:p>
        </p:txBody>
      </p:sp>
      <p:sp>
        <p:nvSpPr>
          <p:cNvPr id="14" name="Text Placeholder 2"/>
          <p:cNvSpPr>
            <a:spLocks noGrp="1"/>
          </p:cNvSpPr>
          <p:nvPr>
            <p:ph type="body" sz="quarter" idx="11" hasCustomPrompt="1"/>
          </p:nvPr>
        </p:nvSpPr>
        <p:spPr>
          <a:xfrm>
            <a:off x="203201" y="1524000"/>
            <a:ext cx="11683999" cy="4876800"/>
          </a:xfrm>
          <a:prstGeom prst="rect">
            <a:avLst/>
          </a:prstGeom>
        </p:spPr>
        <p:txBody>
          <a:bodyPr>
            <a:normAutofit/>
          </a:bodyPr>
          <a:lstStyle>
            <a:lvl1pPr marL="0" indent="0" algn="l">
              <a:buFontTx/>
              <a:buNone/>
              <a:defRPr sz="2000" baseline="0">
                <a:solidFill>
                  <a:srgbClr val="5C5D60"/>
                </a:solidFill>
              </a:defRPr>
            </a:lvl1pPr>
          </a:lstStyle>
          <a:p>
            <a:r>
              <a:rPr lang="en-US" sz="2400" baseline="0" dirty="0">
                <a:solidFill>
                  <a:schemeClr val="tx1">
                    <a:lumMod val="75000"/>
                    <a:lumOff val="25000"/>
                  </a:schemeClr>
                </a:solidFill>
                <a:latin typeface="Arial" panose="020B0604020202020204" pitchFamily="34" charset="0"/>
                <a:cs typeface="Arial" panose="020B0604020202020204" pitchFamily="34" charset="0"/>
              </a:rPr>
              <a:t>Arial 24 Edit Copy</a:t>
            </a:r>
          </a:p>
        </p:txBody>
      </p:sp>
      <p:sp>
        <p:nvSpPr>
          <p:cNvPr id="11" name="TextBox 10"/>
          <p:cNvSpPr txBox="1"/>
          <p:nvPr userDrawn="1"/>
        </p:nvSpPr>
        <p:spPr>
          <a:xfrm>
            <a:off x="9450773" y="6685319"/>
            <a:ext cx="2743200" cy="215444"/>
          </a:xfrm>
          <a:prstGeom prst="rect">
            <a:avLst/>
          </a:prstGeom>
          <a:noFill/>
        </p:spPr>
        <p:txBody>
          <a:bodyPr wrap="square" rtlCol="0">
            <a:spAutoFit/>
          </a:bodyPr>
          <a:lstStyle/>
          <a:p>
            <a:pPr algn="r"/>
            <a:r>
              <a:rPr lang="en-GB" sz="800" i="1" kern="1200" dirty="0">
                <a:solidFill>
                  <a:srgbClr val="5C5D60"/>
                </a:solidFill>
                <a:effectLst/>
                <a:latin typeface="+mn-lt"/>
                <a:ea typeface="+mn-ea"/>
                <a:cs typeface="+mn-cs"/>
              </a:rPr>
              <a:t>©2017 Forest2Market, Inc.</a:t>
            </a:r>
            <a:endParaRPr lang="en-US" sz="800" dirty="0">
              <a:solidFill>
                <a:srgbClr val="5C5D60"/>
              </a:solidFill>
            </a:endParaRPr>
          </a:p>
        </p:txBody>
      </p:sp>
      <p:sp>
        <p:nvSpPr>
          <p:cNvPr id="15" name="Slide Number Placeholder 3"/>
          <p:cNvSpPr>
            <a:spLocks noGrp="1"/>
          </p:cNvSpPr>
          <p:nvPr>
            <p:ph type="sldNum" sz="quarter" idx="4"/>
          </p:nvPr>
        </p:nvSpPr>
        <p:spPr>
          <a:xfrm>
            <a:off x="10464799" y="6400800"/>
            <a:ext cx="1725084" cy="287572"/>
          </a:xfrm>
          <a:prstGeom prst="rect">
            <a:avLst/>
          </a:prstGeom>
        </p:spPr>
        <p:txBody>
          <a:bodyPr vert="horz" lIns="91440" tIns="45720" rIns="91440" bIns="45720" rtlCol="0" anchor="ctr"/>
          <a:lstStyle>
            <a:lvl1pPr algn="r">
              <a:defRPr sz="1200">
                <a:solidFill>
                  <a:schemeClr val="tx1">
                    <a:tint val="75000"/>
                  </a:schemeClr>
                </a:solidFill>
              </a:defRPr>
            </a:lvl1pPr>
          </a:lstStyle>
          <a:p>
            <a:fld id="{EB5E9E5D-9772-4788-BA55-BF500F438BC1}" type="slidenum">
              <a:rPr lang="en-US" smtClean="0"/>
              <a:t>‹#›</a:t>
            </a:fld>
            <a:endParaRPr lang="en-US" dirty="0"/>
          </a:p>
        </p:txBody>
      </p:sp>
    </p:spTree>
    <p:extLst>
      <p:ext uri="{BB962C8B-B14F-4D97-AF65-F5344CB8AC3E}">
        <p14:creationId xmlns:p14="http://schemas.microsoft.com/office/powerpoint/2010/main" val="1729702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 Full Image 4">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066801" y="1866359"/>
            <a:ext cx="5375563" cy="3480716"/>
          </a:xfrm>
        </p:spPr>
        <p:txBody>
          <a:bodyPr wrap="square" lIns="0" tIns="0" rIns="0" bIns="0" anchor="t" anchorCtr="0">
            <a:normAutofit/>
          </a:bodyPr>
          <a:lstStyle>
            <a:lvl1pPr algn="l">
              <a:defRPr sz="8000" cap="all" baseline="0">
                <a:solidFill>
                  <a:schemeClr val="tx1"/>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bg1"/>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5500" y="5347019"/>
            <a:ext cx="3483016" cy="1433781"/>
          </a:xfrm>
          <a:prstGeom prst="rect">
            <a:avLst/>
          </a:prstGeom>
        </p:spPr>
      </p:pic>
    </p:spTree>
    <p:extLst>
      <p:ext uri="{BB962C8B-B14F-4D97-AF65-F5344CB8AC3E}">
        <p14:creationId xmlns:p14="http://schemas.microsoft.com/office/powerpoint/2010/main" val="2472936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 Full Image 5">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4028660" y="1866359"/>
            <a:ext cx="7712765" cy="3480716"/>
          </a:xfrm>
        </p:spPr>
        <p:txBody>
          <a:bodyPr wrap="square" lIns="0" tIns="0" rIns="0" bIns="0" anchor="t" anchorCtr="0">
            <a:normAutofit/>
          </a:bodyPr>
          <a:lstStyle>
            <a:lvl1pPr algn="r">
              <a:defRPr sz="8000" cap="all" baseline="0">
                <a:solidFill>
                  <a:schemeClr val="bg1"/>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674624" cy="456108"/>
          </a:xfrm>
        </p:spPr>
        <p:txBody>
          <a:bodyPr lIns="0" tIns="0" rIns="0" bIns="0">
            <a:normAutofit/>
          </a:bodyPr>
          <a:lstStyle>
            <a:lvl1pPr marL="0" indent="0" algn="r">
              <a:lnSpc>
                <a:spcPts val="1800"/>
              </a:lnSpc>
              <a:buNone/>
              <a:defRPr sz="2000" baseline="0">
                <a:solidFill>
                  <a:schemeClr val="bg1"/>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50396" y="5347019"/>
            <a:ext cx="3483016" cy="1433781"/>
          </a:xfrm>
          <a:prstGeom prst="rect">
            <a:avLst/>
          </a:prstGeom>
        </p:spPr>
      </p:pic>
    </p:spTree>
    <p:extLst>
      <p:ext uri="{BB962C8B-B14F-4D97-AF65-F5344CB8AC3E}">
        <p14:creationId xmlns:p14="http://schemas.microsoft.com/office/powerpoint/2010/main" val="4234641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 Black">
    <p:spTree>
      <p:nvGrpSpPr>
        <p:cNvPr id="1" name=""/>
        <p:cNvGrpSpPr/>
        <p:nvPr/>
      </p:nvGrpSpPr>
      <p:grpSpPr>
        <a:xfrm>
          <a:off x="0" y="0"/>
          <a:ext cx="0" cy="0"/>
          <a:chOff x="0" y="0"/>
          <a:chExt cx="0" cy="0"/>
        </a:xfrm>
      </p:grpSpPr>
      <p:sp>
        <p:nvSpPr>
          <p:cNvPr id="8" name="Rectangle 7"/>
          <p:cNvSpPr/>
          <p:nvPr/>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1066801" y="1866360"/>
            <a:ext cx="10058400" cy="3748071"/>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bg1"/>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50397" y="5347074"/>
            <a:ext cx="3483017" cy="1433781"/>
          </a:xfrm>
          <a:prstGeom prst="rect">
            <a:avLst/>
          </a:prstGeom>
        </p:spPr>
      </p:pic>
    </p:spTree>
    <p:extLst>
      <p:ext uri="{BB962C8B-B14F-4D97-AF65-F5344CB8AC3E}">
        <p14:creationId xmlns:p14="http://schemas.microsoft.com/office/powerpoint/2010/main" val="1956884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 Orange - No Crest">
    <p:spTree>
      <p:nvGrpSpPr>
        <p:cNvPr id="1" name=""/>
        <p:cNvGrpSpPr/>
        <p:nvPr/>
      </p:nvGrpSpPr>
      <p:grpSpPr>
        <a:xfrm>
          <a:off x="0" y="0"/>
          <a:ext cx="0" cy="0"/>
          <a:chOff x="0" y="0"/>
          <a:chExt cx="0" cy="0"/>
        </a:xfrm>
      </p:grpSpPr>
      <p:sp>
        <p:nvSpPr>
          <p:cNvPr id="8" name="Rectangle 7"/>
          <p:cNvSpPr/>
          <p:nvPr/>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1066801" y="1866360"/>
            <a:ext cx="10058400" cy="3748071"/>
          </a:xfrm>
        </p:spPr>
        <p:txBody>
          <a:bodyPr wrap="square" lIns="0" tIns="0" rIns="0" bIns="0" anchor="t" anchorCtr="0">
            <a:normAutofit/>
          </a:bodyPr>
          <a:lstStyle>
            <a:lvl1pPr algn="l">
              <a:defRPr sz="8000" cap="all" baseline="0">
                <a:solidFill>
                  <a:schemeClr val="bg1"/>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2"/>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50396" y="5347075"/>
            <a:ext cx="3483016" cy="1433781"/>
          </a:xfrm>
          <a:prstGeom prst="rect">
            <a:avLst/>
          </a:prstGeom>
        </p:spPr>
      </p:pic>
    </p:spTree>
    <p:extLst>
      <p:ext uri="{BB962C8B-B14F-4D97-AF65-F5344CB8AC3E}">
        <p14:creationId xmlns:p14="http://schemas.microsoft.com/office/powerpoint/2010/main" val="1553224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 White - No Cre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66801" y="1866360"/>
            <a:ext cx="10058400" cy="3748071"/>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2"/>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50396" y="5347019"/>
            <a:ext cx="3483016" cy="1433781"/>
          </a:xfrm>
          <a:prstGeom prst="rect">
            <a:avLst/>
          </a:prstGeom>
        </p:spPr>
      </p:pic>
    </p:spTree>
    <p:extLst>
      <p:ext uri="{BB962C8B-B14F-4D97-AF65-F5344CB8AC3E}">
        <p14:creationId xmlns:p14="http://schemas.microsoft.com/office/powerpoint/2010/main" val="3541903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 Black - No Crest">
    <p:spTree>
      <p:nvGrpSpPr>
        <p:cNvPr id="1" name=""/>
        <p:cNvGrpSpPr/>
        <p:nvPr/>
      </p:nvGrpSpPr>
      <p:grpSpPr>
        <a:xfrm>
          <a:off x="0" y="0"/>
          <a:ext cx="0" cy="0"/>
          <a:chOff x="0" y="0"/>
          <a:chExt cx="0" cy="0"/>
        </a:xfrm>
      </p:grpSpPr>
      <p:sp>
        <p:nvSpPr>
          <p:cNvPr id="7" name="Rectangle 6"/>
          <p:cNvSpPr/>
          <p:nvPr/>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latin typeface="Kievit Offc" panose="020B0504030101020102"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Kievit Offc" panose="020B0504030101020102" pitchFamily="34" charset="0"/>
              </a:defRPr>
            </a:lvl1pPr>
          </a:lstStyle>
          <a:p>
            <a:fld id="{ACA16637-2F8A-4A26-B784-A83AB981ABA9}" type="slidenum">
              <a:rPr lang="en-US" smtClean="0"/>
              <a:t>‹#›</a:t>
            </a:fld>
            <a:endParaRPr lang="en-US"/>
          </a:p>
        </p:txBody>
      </p:sp>
    </p:spTree>
    <p:extLst>
      <p:ext uri="{BB962C8B-B14F-4D97-AF65-F5344CB8AC3E}">
        <p14:creationId xmlns:p14="http://schemas.microsoft.com/office/powerpoint/2010/main" val="11454211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038600" y="6226176"/>
            <a:ext cx="6680200" cy="365125"/>
          </a:xfrm>
          <a:prstGeom prst="rect">
            <a:avLst/>
          </a:prstGeom>
        </p:spPr>
        <p:txBody>
          <a:bodyPr vert="horz" lIns="91440" tIns="45720" rIns="91440" bIns="45720" rtlCol="0" anchor="ctr"/>
          <a:lstStyle>
            <a:lvl1pPr algn="r">
              <a:defRPr sz="1200" baseline="0">
                <a:solidFill>
                  <a:schemeClr val="tx2"/>
                </a:solidFill>
                <a:latin typeface="KievitPro-Regular" charset="0"/>
              </a:defRPr>
            </a:lvl1pPr>
          </a:lstStyle>
          <a:p>
            <a:endParaRPr lang="en-US"/>
          </a:p>
        </p:txBody>
      </p:sp>
      <p:sp>
        <p:nvSpPr>
          <p:cNvPr id="6" name="Slide Number Placeholder 5"/>
          <p:cNvSpPr>
            <a:spLocks noGrp="1"/>
          </p:cNvSpPr>
          <p:nvPr>
            <p:ph type="sldNum" sz="quarter" idx="4"/>
          </p:nvPr>
        </p:nvSpPr>
        <p:spPr>
          <a:xfrm>
            <a:off x="10718800" y="6226176"/>
            <a:ext cx="635000" cy="365125"/>
          </a:xfrm>
          <a:prstGeom prst="rect">
            <a:avLst/>
          </a:prstGeom>
        </p:spPr>
        <p:txBody>
          <a:bodyPr vert="horz" lIns="91440" tIns="45720" rIns="91440" bIns="45720" rtlCol="0" anchor="ctr"/>
          <a:lstStyle>
            <a:lvl1pPr algn="l">
              <a:defRPr sz="1200" baseline="0">
                <a:solidFill>
                  <a:schemeClr val="tx2"/>
                </a:solidFill>
                <a:latin typeface="KievitPro-Regular" charset="0"/>
              </a:defRPr>
            </a:lvl1pPr>
          </a:lstStyle>
          <a:p>
            <a:fld id="{ACA16637-2F8A-4A26-B784-A83AB981ABA9}" type="slidenum">
              <a:rPr lang="en-US" smtClean="0"/>
              <a:t>‹#›</a:t>
            </a:fld>
            <a:endParaRPr lang="en-US"/>
          </a:p>
        </p:txBody>
      </p:sp>
    </p:spTree>
    <p:extLst>
      <p:ext uri="{BB962C8B-B14F-4D97-AF65-F5344CB8AC3E}">
        <p14:creationId xmlns:p14="http://schemas.microsoft.com/office/powerpoint/2010/main" val="150486768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 id="2147483696" r:id="rId31"/>
    <p:sldLayoutId id="2147483697" r:id="rId32"/>
    <p:sldLayoutId id="2147483698" r:id="rId33"/>
    <p:sldLayoutId id="2147483661" r:id="rId34"/>
    <p:sldLayoutId id="2147483662" r:id="rId35"/>
    <p:sldLayoutId id="2147483663" r:id="rId36"/>
  </p:sldLayoutIdLst>
  <p:txStyles>
    <p:titleStyle>
      <a:lvl1pPr algn="l" defTabSz="914400" rtl="0" eaLnBrk="1" latinLnBrk="0" hangingPunct="1">
        <a:lnSpc>
          <a:spcPct val="90000"/>
        </a:lnSpc>
        <a:spcBef>
          <a:spcPct val="0"/>
        </a:spcBef>
        <a:buNone/>
        <a:defRPr sz="4400" kern="1200" baseline="0">
          <a:solidFill>
            <a:schemeClr val="bg1"/>
          </a:solidFill>
          <a:latin typeface="Rufina-Stencil-Bold"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bg1"/>
          </a:solidFill>
          <a:latin typeface="KievitPro-Regular"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1"/>
          </a:solidFill>
          <a:latin typeface="KievitPro-Regular"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1"/>
          </a:solidFill>
          <a:latin typeface="KievitPro-Regular"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tags" Target="../tags/tag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1.xml"/><Relationship Id="rId1" Type="http://schemas.openxmlformats.org/officeDocument/2006/relationships/vmlDrawing" Target="../drawings/vmlDrawing1.vml"/><Relationship Id="rId5" Type="http://schemas.openxmlformats.org/officeDocument/2006/relationships/image" Target="../media/image18.e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6.xml"/><Relationship Id="rId1" Type="http://schemas.openxmlformats.org/officeDocument/2006/relationships/tags" Target="../tags/tag3.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notesSlide" Target="../notesSlides/notesSlide19.xml"/><Relationship Id="rId7" Type="http://schemas.openxmlformats.org/officeDocument/2006/relationships/image" Target="../media/image27.jpeg"/><Relationship Id="rId2" Type="http://schemas.openxmlformats.org/officeDocument/2006/relationships/slideLayout" Target="../slideLayouts/slideLayout9.xml"/><Relationship Id="rId1" Type="http://schemas.openxmlformats.org/officeDocument/2006/relationships/tags" Target="../tags/tag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32.png"/><Relationship Id="rId11" Type="http://schemas.openxmlformats.org/officeDocument/2006/relationships/image" Target="../media/image37.jpeg"/><Relationship Id="rId5" Type="http://schemas.openxmlformats.org/officeDocument/2006/relationships/image" Target="../media/image31.pn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tags" Target="../tags/tag5.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xml"/><Relationship Id="rId1" Type="http://schemas.openxmlformats.org/officeDocument/2006/relationships/tags" Target="../tags/tag6.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xml"/><Relationship Id="rId1" Type="http://schemas.openxmlformats.org/officeDocument/2006/relationships/tags" Target="../tags/tag7.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9.xml"/><Relationship Id="rId1" Type="http://schemas.openxmlformats.org/officeDocument/2006/relationships/tags" Target="../tags/tag8.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9.xml"/><Relationship Id="rId1" Type="http://schemas.openxmlformats.org/officeDocument/2006/relationships/tags" Target="../tags/tag9.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video" Target="https://www.youtube.com/embed/9KkY_Uvx0Ys" TargetMode="External"/><Relationship Id="rId5" Type="http://schemas.openxmlformats.org/officeDocument/2006/relationships/hyperlink" Target="https://youtu.be/9KkY_Uvx0Ys" TargetMode="Externa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1.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3108960"/>
            <a:ext cx="12290960" cy="1310718"/>
          </a:xfrm>
          <a:solidFill>
            <a:schemeClr val="accent6">
              <a:lumMod val="40000"/>
              <a:lumOff val="60000"/>
              <a:alpha val="45000"/>
            </a:schemeClr>
          </a:solidFill>
        </p:spPr>
        <p:txBody>
          <a:bodyPr anchor="ctr" anchorCtr="0">
            <a:normAutofit/>
          </a:bodyPr>
          <a:lstStyle/>
          <a:p>
            <a:pPr algn="ctr"/>
            <a:r>
              <a:rPr lang="en-US" sz="8800" dirty="0">
                <a:solidFill>
                  <a:schemeClr val="tx2"/>
                </a:solidFill>
                <a:latin typeface="Georgia" panose="02040502050405020303" pitchFamily="18" charset="0"/>
              </a:rPr>
              <a:t>Local log markets</a:t>
            </a:r>
          </a:p>
        </p:txBody>
      </p:sp>
      <p:sp>
        <p:nvSpPr>
          <p:cNvPr id="3" name="TextBox 2"/>
          <p:cNvSpPr txBox="1"/>
          <p:nvPr/>
        </p:nvSpPr>
        <p:spPr>
          <a:xfrm>
            <a:off x="866776" y="4667328"/>
            <a:ext cx="10943380" cy="400110"/>
          </a:xfrm>
          <a:prstGeom prst="rect">
            <a:avLst/>
          </a:prstGeom>
          <a:solidFill>
            <a:schemeClr val="accent6">
              <a:lumMod val="40000"/>
              <a:lumOff val="60000"/>
              <a:alpha val="45000"/>
            </a:schemeClr>
          </a:solidFill>
        </p:spPr>
        <p:txBody>
          <a:bodyPr wrap="none" rtlCol="0">
            <a:spAutoFit/>
          </a:bodyPr>
          <a:lstStyle/>
          <a:p>
            <a:r>
              <a:rPr lang="en-US" sz="2000" dirty="0">
                <a:solidFill>
                  <a:schemeClr val="tx2"/>
                </a:solidFill>
                <a:latin typeface="Verdana" panose="020B0604030504040204" pitchFamily="34" charset="0"/>
                <a:ea typeface="Verdana" panose="020B0604030504040204" pitchFamily="34" charset="0"/>
              </a:rPr>
              <a:t>Presentation prepared by: Lauren Grand, Extension agent, Oregon State University</a:t>
            </a:r>
          </a:p>
        </p:txBody>
      </p:sp>
    </p:spTree>
    <p:extLst>
      <p:ext uri="{BB962C8B-B14F-4D97-AF65-F5344CB8AC3E}">
        <p14:creationId xmlns:p14="http://schemas.microsoft.com/office/powerpoint/2010/main" val="1210565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501" y="197701"/>
            <a:ext cx="10515600" cy="1325563"/>
          </a:xfrm>
        </p:spPr>
        <p:txBody>
          <a:bodyPr>
            <a:normAutofit/>
          </a:bodyPr>
          <a:lstStyle/>
          <a:p>
            <a:r>
              <a:rPr lang="en-US" sz="6000" dirty="0">
                <a:latin typeface="Georgia" panose="02040502050405020303" pitchFamily="18" charset="0"/>
              </a:rPr>
              <a:t>What’s the value?</a:t>
            </a:r>
          </a:p>
        </p:txBody>
      </p:sp>
      <p:sp>
        <p:nvSpPr>
          <p:cNvPr id="3" name="Content Placeholder 2"/>
          <p:cNvSpPr>
            <a:spLocks noGrp="1"/>
          </p:cNvSpPr>
          <p:nvPr>
            <p:ph sz="half" idx="1"/>
          </p:nvPr>
        </p:nvSpPr>
        <p:spPr>
          <a:xfrm>
            <a:off x="593500" y="1622324"/>
            <a:ext cx="6219423" cy="5139084"/>
          </a:xfrm>
        </p:spPr>
        <p:txBody>
          <a:bodyPr>
            <a:normAutofit/>
          </a:bodyPr>
          <a:lstStyle/>
          <a:p>
            <a:pPr marL="0" indent="0">
              <a:buNone/>
            </a:pPr>
            <a:r>
              <a:rPr lang="en-US" sz="3600" b="1" dirty="0">
                <a:latin typeface="Verdana" panose="020B0604030504040204" pitchFamily="34" charset="0"/>
                <a:ea typeface="Verdana" panose="020B0604030504040204" pitchFamily="34" charset="0"/>
              </a:rPr>
              <a:t>From cruise </a:t>
            </a:r>
          </a:p>
          <a:p>
            <a:pPr lvl="1"/>
            <a:r>
              <a:rPr lang="en-US" sz="3600" dirty="0">
                <a:latin typeface="Verdana" panose="020B0604030504040204" pitchFamily="34" charset="0"/>
                <a:ea typeface="Verdana" panose="020B0604030504040204" pitchFamily="34" charset="0"/>
              </a:rPr>
              <a:t>Species, quality, dimensions</a:t>
            </a:r>
          </a:p>
          <a:p>
            <a:pPr lvl="1"/>
            <a:endParaRPr lang="en-US" sz="3600" dirty="0">
              <a:latin typeface="Verdana" panose="020B0604030504040204" pitchFamily="34" charset="0"/>
              <a:ea typeface="Verdana" panose="020B0604030504040204" pitchFamily="34" charset="0"/>
            </a:endParaRPr>
          </a:p>
          <a:p>
            <a:pPr marL="0" indent="0">
              <a:buNone/>
            </a:pPr>
            <a:r>
              <a:rPr lang="en-US" sz="3600" b="1" dirty="0">
                <a:latin typeface="Verdana" panose="020B0604030504040204" pitchFamily="34" charset="0"/>
                <a:ea typeface="Verdana" panose="020B0604030504040204" pitchFamily="34" charset="0"/>
              </a:rPr>
              <a:t>What is the demand?</a:t>
            </a:r>
          </a:p>
          <a:p>
            <a:pPr lvl="1"/>
            <a:r>
              <a:rPr lang="en-US" sz="3600" dirty="0">
                <a:latin typeface="Verdana" panose="020B0604030504040204" pitchFamily="34" charset="0"/>
                <a:ea typeface="Verdana" panose="020B0604030504040204" pitchFamily="34" charset="0"/>
              </a:rPr>
              <a:t>Market trends</a:t>
            </a:r>
          </a:p>
          <a:p>
            <a:pPr lvl="1"/>
            <a:r>
              <a:rPr lang="en-US" sz="3600" dirty="0">
                <a:latin typeface="Verdana" panose="020B0604030504040204" pitchFamily="34" charset="0"/>
                <a:ea typeface="Verdana" panose="020B0604030504040204" pitchFamily="34" charset="0"/>
              </a:rPr>
              <a:t>Current prices</a:t>
            </a:r>
          </a:p>
          <a:p>
            <a:pPr lvl="1"/>
            <a:endParaRPr lang="en-US" sz="2000" dirty="0">
              <a:latin typeface="Verdana" panose="020B0604030504040204" pitchFamily="34" charset="0"/>
              <a:ea typeface="Verdana" panose="020B060403050404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45558" y="-665625"/>
            <a:ext cx="8119057" cy="8119057"/>
          </a:xfrm>
          <a:prstGeom prst="rect">
            <a:avLst/>
          </a:prstGeom>
        </p:spPr>
      </p:pic>
    </p:spTree>
    <p:custDataLst>
      <p:tags r:id="rId1"/>
    </p:custDataLst>
    <p:extLst>
      <p:ext uri="{BB962C8B-B14F-4D97-AF65-F5344CB8AC3E}">
        <p14:creationId xmlns:p14="http://schemas.microsoft.com/office/powerpoint/2010/main" val="446479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329"/>
            <a:ext cx="10515600" cy="1325563"/>
          </a:xfrm>
        </p:spPr>
        <p:txBody>
          <a:bodyPr>
            <a:noAutofit/>
          </a:bodyPr>
          <a:lstStyle/>
          <a:p>
            <a:r>
              <a:rPr lang="en-US" sz="6000" dirty="0">
                <a:latin typeface="Georgia" panose="02040502050405020303" pitchFamily="18" charset="0"/>
              </a:rPr>
              <a:t>Average annual log values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94902178"/>
              </p:ext>
            </p:extLst>
          </p:nvPr>
        </p:nvGraphicFramePr>
        <p:xfrm>
          <a:off x="0" y="1343892"/>
          <a:ext cx="12192000" cy="55141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25200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61257" y="365127"/>
            <a:ext cx="11661569" cy="1325563"/>
          </a:xfrm>
        </p:spPr>
        <p:txBody>
          <a:bodyPr>
            <a:noAutofit/>
          </a:bodyPr>
          <a:lstStyle/>
          <a:p>
            <a:pPr algn="ctr"/>
            <a:r>
              <a:rPr lang="en-US" sz="6000" dirty="0">
                <a:latin typeface="Georgia" panose="02040502050405020303" pitchFamily="18" charset="0"/>
              </a:rPr>
              <a:t>Douglas-fir </a:t>
            </a:r>
            <a:r>
              <a:rPr lang="en-US" sz="6000" dirty="0" err="1">
                <a:latin typeface="Georgia" panose="02040502050405020303" pitchFamily="18" charset="0"/>
              </a:rPr>
              <a:t>sawlog</a:t>
            </a:r>
            <a:r>
              <a:rPr lang="en-US" sz="6000" dirty="0">
                <a:latin typeface="Georgia" panose="02040502050405020303" pitchFamily="18" charset="0"/>
              </a:rPr>
              <a:t> prices: monthly trends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11496260"/>
              </p:ext>
            </p:extLst>
          </p:nvPr>
        </p:nvGraphicFramePr>
        <p:xfrm>
          <a:off x="281577" y="1690690"/>
          <a:ext cx="11321144" cy="49919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17217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extLst>
              <p:ext uri="{D42A27DB-BD31-4B8C-83A1-F6EECF244321}">
                <p14:modId xmlns:p14="http://schemas.microsoft.com/office/powerpoint/2010/main" val="1546173221"/>
              </p:ext>
            </p:extLst>
          </p:nvPr>
        </p:nvGraphicFramePr>
        <p:xfrm>
          <a:off x="487680" y="1592402"/>
          <a:ext cx="11460480" cy="5067913"/>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p:nvPr>
        </p:nvSpPr>
        <p:spPr>
          <a:xfrm>
            <a:off x="0" y="264160"/>
            <a:ext cx="12192000" cy="1466603"/>
          </a:xfrm>
          <a:noFill/>
        </p:spPr>
        <p:txBody>
          <a:bodyPr>
            <a:noAutofit/>
          </a:bodyPr>
          <a:lstStyle/>
          <a:p>
            <a:pPr algn="ctr"/>
            <a:r>
              <a:rPr lang="en-US" sz="4800" dirty="0">
                <a:latin typeface="Georgia" panose="02040502050405020303" pitchFamily="18" charset="0"/>
              </a:rPr>
              <a:t>Frequency of months with the highest </a:t>
            </a:r>
            <a:br>
              <a:rPr lang="en-US" sz="4800" dirty="0">
                <a:latin typeface="Georgia" panose="02040502050405020303" pitchFamily="18" charset="0"/>
              </a:rPr>
            </a:br>
            <a:r>
              <a:rPr lang="en-US" sz="4800" dirty="0">
                <a:latin typeface="Georgia" panose="02040502050405020303" pitchFamily="18" charset="0"/>
              </a:rPr>
              <a:t>and lowest prices for Douglas-fir</a:t>
            </a:r>
          </a:p>
        </p:txBody>
      </p:sp>
    </p:spTree>
    <p:extLst>
      <p:ext uri="{BB962C8B-B14F-4D97-AF65-F5344CB8AC3E}">
        <p14:creationId xmlns:p14="http://schemas.microsoft.com/office/powerpoint/2010/main" val="206585240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5"/>
          <p:cNvSpPr>
            <a:spLocks noGrp="1" noChangeArrowheads="1"/>
          </p:cNvSpPr>
          <p:nvPr>
            <p:ph type="title"/>
          </p:nvPr>
        </p:nvSpPr>
        <p:spPr>
          <a:xfrm>
            <a:off x="522624" y="467361"/>
            <a:ext cx="11669376" cy="1092530"/>
          </a:xfrm>
          <a:noFill/>
        </p:spPr>
        <p:txBody>
          <a:bodyPr>
            <a:noAutofit/>
          </a:bodyPr>
          <a:lstStyle/>
          <a:p>
            <a:r>
              <a:rPr lang="en-US" altLang="en-US" sz="6000" dirty="0">
                <a:latin typeface="Georgia" panose="02040502050405020303" pitchFamily="18" charset="0"/>
              </a:rPr>
              <a:t>Hitting the peak price</a:t>
            </a:r>
          </a:p>
        </p:txBody>
      </p:sp>
      <p:graphicFrame>
        <p:nvGraphicFramePr>
          <p:cNvPr id="87043" name="Object 4"/>
          <p:cNvGraphicFramePr>
            <a:graphicFrameLocks noGrp="1" noChangeAspect="1"/>
          </p:cNvGraphicFramePr>
          <p:nvPr>
            <p:ph idx="1"/>
            <p:extLst>
              <p:ext uri="{D42A27DB-BD31-4B8C-83A1-F6EECF244321}">
                <p14:modId xmlns:p14="http://schemas.microsoft.com/office/powerpoint/2010/main" val="308495812"/>
              </p:ext>
            </p:extLst>
          </p:nvPr>
        </p:nvGraphicFramePr>
        <p:xfrm>
          <a:off x="5628640" y="2149475"/>
          <a:ext cx="6200268" cy="4025900"/>
        </p:xfrm>
        <a:graphic>
          <a:graphicData uri="http://schemas.openxmlformats.org/presentationml/2006/ole">
            <mc:AlternateContent xmlns:mc="http://schemas.openxmlformats.org/markup-compatibility/2006">
              <mc:Choice xmlns:v="urn:schemas-microsoft-com:vml" Requires="v">
                <p:oleObj spid="_x0000_s4181" name="Chart" r:id="rId4" imgW="7239000" imgH="4025900" progId="Excel.Chart.8">
                  <p:embed/>
                </p:oleObj>
              </mc:Choice>
              <mc:Fallback>
                <p:oleObj name="Chart" r:id="rId4" imgW="7239000" imgH="4025900" progId="Excel.Chart.8">
                  <p:embed/>
                  <p:pic>
                    <p:nvPicPr>
                      <p:cNvPr id="87043" name="Object 4"/>
                      <p:cNvPicPr>
                        <a:picLocks noChangeAspect="1" noChangeArrowheads="1"/>
                      </p:cNvPicPr>
                      <p:nvPr/>
                    </p:nvPicPr>
                    <p:blipFill>
                      <a:blip r:embed="rId5"/>
                      <a:srcRect/>
                      <a:stretch>
                        <a:fillRect/>
                      </a:stretch>
                    </p:blipFill>
                    <p:spPr bwMode="auto">
                      <a:xfrm>
                        <a:off x="5628640" y="2149475"/>
                        <a:ext cx="6200268" cy="4025900"/>
                      </a:xfrm>
                      <a:prstGeom prst="rect">
                        <a:avLst/>
                      </a:prstGeom>
                      <a:noFill/>
                      <a:ln>
                        <a:noFill/>
                      </a:ln>
                      <a:effectLst/>
                      <a:extLst/>
                    </p:spPr>
                  </p:pic>
                </p:oleObj>
              </mc:Fallback>
            </mc:AlternateContent>
          </a:graphicData>
        </a:graphic>
      </p:graphicFrame>
      <p:sp>
        <p:nvSpPr>
          <p:cNvPr id="87044" name="Text Box 8"/>
          <p:cNvSpPr txBox="1">
            <a:spLocks noChangeArrowheads="1"/>
          </p:cNvSpPr>
          <p:nvPr/>
        </p:nvSpPr>
        <p:spPr bwMode="auto">
          <a:xfrm>
            <a:off x="6629997" y="1723963"/>
            <a:ext cx="3723308" cy="646331"/>
          </a:xfrm>
          <a:prstGeom prst="rect">
            <a:avLst/>
          </a:prstGeom>
          <a:solidFill>
            <a:schemeClr val="bg1"/>
          </a:solidFill>
          <a:ln w="12700">
            <a:noFill/>
            <a:miter lim="800000"/>
            <a:headEnd/>
            <a:tailEnd/>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600" b="1" dirty="0">
                <a:solidFill>
                  <a:schemeClr val="tx2"/>
                </a:solidFill>
                <a:latin typeface="Verdana" panose="020B0604030504040204" pitchFamily="34" charset="0"/>
                <a:ea typeface="Verdana" panose="020B0604030504040204" pitchFamily="34" charset="0"/>
              </a:rPr>
              <a:t>Sell here</a:t>
            </a:r>
          </a:p>
        </p:txBody>
      </p:sp>
      <p:sp>
        <p:nvSpPr>
          <p:cNvPr id="87045" name="Text Box 9"/>
          <p:cNvSpPr txBox="1">
            <a:spLocks noChangeArrowheads="1"/>
          </p:cNvSpPr>
          <p:nvPr/>
        </p:nvSpPr>
        <p:spPr bwMode="auto">
          <a:xfrm>
            <a:off x="9314317" y="2173360"/>
            <a:ext cx="2823944" cy="646331"/>
          </a:xfrm>
          <a:prstGeom prst="rect">
            <a:avLst/>
          </a:prstGeom>
          <a:solidFill>
            <a:schemeClr val="bg1"/>
          </a:solidFill>
          <a:ln w="12700">
            <a:noFill/>
            <a:miter lim="800000"/>
            <a:headEnd/>
            <a:tailEnd/>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600" b="1" dirty="0">
                <a:solidFill>
                  <a:schemeClr val="tx2"/>
                </a:solidFill>
                <a:latin typeface="Verdana" panose="020B0604030504040204" pitchFamily="34" charset="0"/>
                <a:ea typeface="Verdana" panose="020B0604030504040204" pitchFamily="34" charset="0"/>
              </a:rPr>
              <a:t>Not here</a:t>
            </a:r>
          </a:p>
        </p:txBody>
      </p:sp>
      <p:sp>
        <p:nvSpPr>
          <p:cNvPr id="87046" name="Line 10"/>
          <p:cNvSpPr>
            <a:spLocks noChangeShapeType="1"/>
          </p:cNvSpPr>
          <p:nvPr/>
        </p:nvSpPr>
        <p:spPr bwMode="auto">
          <a:xfrm>
            <a:off x="7634155" y="2422566"/>
            <a:ext cx="920306" cy="397125"/>
          </a:xfrm>
          <a:prstGeom prst="line">
            <a:avLst/>
          </a:prstGeom>
          <a:noFill/>
          <a:ln w="76200">
            <a:solidFill>
              <a:srgbClr val="DC4405"/>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47" name="Line 11"/>
          <p:cNvSpPr>
            <a:spLocks noChangeShapeType="1"/>
          </p:cNvSpPr>
          <p:nvPr/>
        </p:nvSpPr>
        <p:spPr bwMode="auto">
          <a:xfrm>
            <a:off x="10828421" y="2819691"/>
            <a:ext cx="144380" cy="980149"/>
          </a:xfrm>
          <a:prstGeom prst="line">
            <a:avLst/>
          </a:prstGeom>
          <a:noFill/>
          <a:ln w="76200">
            <a:solidFill>
              <a:srgbClr val="DC4405"/>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48" name="Text Box 12"/>
          <p:cNvSpPr txBox="1">
            <a:spLocks noChangeArrowheads="1"/>
          </p:cNvSpPr>
          <p:nvPr/>
        </p:nvSpPr>
        <p:spPr bwMode="auto">
          <a:xfrm>
            <a:off x="522624" y="3429637"/>
            <a:ext cx="5515585" cy="2893100"/>
          </a:xfrm>
          <a:prstGeom prst="rect">
            <a:avLst/>
          </a:prstGeom>
          <a:noFill/>
          <a:ln w="9525">
            <a:noFill/>
            <a:miter lim="800000"/>
            <a:headEnd/>
            <a:tailEnd/>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57200" indent="-457200" eaLnBrk="1" hangingPunct="1">
              <a:spcBef>
                <a:spcPct val="50000"/>
              </a:spcBef>
            </a:pPr>
            <a:r>
              <a:rPr lang="en-US" altLang="en-US" sz="2800" dirty="0">
                <a:solidFill>
                  <a:schemeClr val="tx2"/>
                </a:solidFill>
                <a:latin typeface="Verdana" panose="020B0604030504040204" pitchFamily="34" charset="0"/>
                <a:ea typeface="Verdana" panose="020B0604030504040204" pitchFamily="34" charset="0"/>
              </a:rPr>
              <a:t>A </a:t>
            </a:r>
            <a:r>
              <a:rPr lang="en-US" altLang="en-US" sz="2800" b="1" dirty="0">
                <a:solidFill>
                  <a:srgbClr val="00B050"/>
                </a:solidFill>
                <a:latin typeface="Verdana" panose="020B0604030504040204" pitchFamily="34" charset="0"/>
                <a:ea typeface="Verdana" panose="020B0604030504040204" pitchFamily="34" charset="0"/>
              </a:rPr>
              <a:t>bullish</a:t>
            </a:r>
            <a:r>
              <a:rPr lang="en-US" altLang="en-US" sz="2800" b="1" dirty="0">
                <a:solidFill>
                  <a:schemeClr val="tx2"/>
                </a:solidFill>
                <a:latin typeface="Verdana" panose="020B0604030504040204" pitchFamily="34" charset="0"/>
                <a:ea typeface="Verdana" panose="020B0604030504040204" pitchFamily="34" charset="0"/>
              </a:rPr>
              <a:t> </a:t>
            </a:r>
            <a:r>
              <a:rPr lang="en-US" altLang="en-US" sz="2800" dirty="0">
                <a:solidFill>
                  <a:schemeClr val="tx2"/>
                </a:solidFill>
                <a:latin typeface="Verdana" panose="020B0604030504040204" pitchFamily="34" charset="0"/>
                <a:ea typeface="Verdana" panose="020B0604030504040204" pitchFamily="34" charset="0"/>
              </a:rPr>
              <a:t>market will reflect </a:t>
            </a:r>
            <a:r>
              <a:rPr lang="en-US" altLang="en-US" sz="2800" b="1" dirty="0">
                <a:solidFill>
                  <a:srgbClr val="00B050"/>
                </a:solidFill>
                <a:latin typeface="Verdana" panose="020B0604030504040204" pitchFamily="34" charset="0"/>
                <a:ea typeface="Verdana" panose="020B0604030504040204" pitchFamily="34" charset="0"/>
              </a:rPr>
              <a:t>more</a:t>
            </a:r>
            <a:r>
              <a:rPr lang="en-US" altLang="en-US" sz="2800" dirty="0">
                <a:solidFill>
                  <a:schemeClr val="tx2"/>
                </a:solidFill>
                <a:latin typeface="Verdana" panose="020B0604030504040204" pitchFamily="34" charset="0"/>
                <a:ea typeface="Verdana" panose="020B0604030504040204" pitchFamily="34" charset="0"/>
              </a:rPr>
              <a:t> $/MBF than existing orders.</a:t>
            </a:r>
          </a:p>
          <a:p>
            <a:pPr marL="457200" indent="-457200" eaLnBrk="1" hangingPunct="1">
              <a:spcBef>
                <a:spcPct val="50000"/>
              </a:spcBef>
            </a:pPr>
            <a:r>
              <a:rPr lang="en-US" altLang="en-US" sz="2800" dirty="0">
                <a:solidFill>
                  <a:schemeClr val="tx2"/>
                </a:solidFill>
                <a:latin typeface="Verdana" panose="020B0604030504040204" pitchFamily="34" charset="0"/>
                <a:ea typeface="Verdana" panose="020B0604030504040204" pitchFamily="34" charset="0"/>
              </a:rPr>
              <a:t>A </a:t>
            </a:r>
            <a:r>
              <a:rPr lang="en-US" altLang="en-US" sz="2800" b="1" dirty="0">
                <a:solidFill>
                  <a:srgbClr val="953735"/>
                </a:solidFill>
                <a:latin typeface="Verdana" panose="020B0604030504040204" pitchFamily="34" charset="0"/>
                <a:ea typeface="Verdana" panose="020B0604030504040204" pitchFamily="34" charset="0"/>
              </a:rPr>
              <a:t>bearish</a:t>
            </a:r>
            <a:r>
              <a:rPr lang="en-US" altLang="en-US" sz="2800" dirty="0">
                <a:latin typeface="Verdana" panose="020B0604030504040204" pitchFamily="34" charset="0"/>
                <a:ea typeface="Verdana" panose="020B0604030504040204" pitchFamily="34" charset="0"/>
              </a:rPr>
              <a:t> </a:t>
            </a:r>
            <a:r>
              <a:rPr lang="en-US" altLang="en-US" sz="2800" dirty="0">
                <a:solidFill>
                  <a:schemeClr val="tx2"/>
                </a:solidFill>
                <a:latin typeface="Verdana" panose="020B0604030504040204" pitchFamily="34" charset="0"/>
                <a:ea typeface="Verdana" panose="020B0604030504040204" pitchFamily="34" charset="0"/>
              </a:rPr>
              <a:t>market will reflect </a:t>
            </a:r>
            <a:r>
              <a:rPr lang="en-US" altLang="en-US" sz="2800" b="1" dirty="0">
                <a:solidFill>
                  <a:srgbClr val="953735"/>
                </a:solidFill>
                <a:latin typeface="Verdana" panose="020B0604030504040204" pitchFamily="34" charset="0"/>
                <a:ea typeface="Verdana" panose="020B0604030504040204" pitchFamily="34" charset="0"/>
              </a:rPr>
              <a:t>less</a:t>
            </a:r>
            <a:r>
              <a:rPr lang="en-US" altLang="en-US" sz="2800" dirty="0">
                <a:latin typeface="Verdana" panose="020B0604030504040204" pitchFamily="34" charset="0"/>
                <a:ea typeface="Verdana" panose="020B0604030504040204" pitchFamily="34" charset="0"/>
              </a:rPr>
              <a:t> </a:t>
            </a:r>
            <a:r>
              <a:rPr lang="en-US" altLang="en-US" sz="2800" dirty="0">
                <a:solidFill>
                  <a:schemeClr val="tx2"/>
                </a:solidFill>
                <a:latin typeface="Verdana" panose="020B0604030504040204" pitchFamily="34" charset="0"/>
                <a:ea typeface="Verdana" panose="020B0604030504040204" pitchFamily="34" charset="0"/>
              </a:rPr>
              <a:t>$/MBF than existing orders.</a:t>
            </a:r>
          </a:p>
        </p:txBody>
      </p:sp>
      <p:sp>
        <p:nvSpPr>
          <p:cNvPr id="2" name="Rectangle 1"/>
          <p:cNvSpPr/>
          <p:nvPr/>
        </p:nvSpPr>
        <p:spPr>
          <a:xfrm>
            <a:off x="522624" y="1768514"/>
            <a:ext cx="5784754" cy="1384995"/>
          </a:xfrm>
          <a:prstGeom prst="rect">
            <a:avLst/>
          </a:prstGeom>
        </p:spPr>
        <p:txBody>
          <a:bodyPr wrap="square">
            <a:spAutoFit/>
          </a:bodyPr>
          <a:lstStyle/>
          <a:p>
            <a:r>
              <a:rPr lang="en-US" altLang="en-US" sz="2800" b="1" dirty="0">
                <a:solidFill>
                  <a:schemeClr val="tx2"/>
                </a:solidFill>
                <a:latin typeface="Verdana" panose="020B0604030504040204" pitchFamily="34" charset="0"/>
                <a:ea typeface="Verdana" panose="020B0604030504040204" pitchFamily="34" charset="0"/>
              </a:rPr>
              <a:t>Log values are determined in anticipation of future markets:</a:t>
            </a:r>
            <a:endParaRPr lang="en-US" sz="2800" b="1" dirty="0">
              <a:solidFill>
                <a:schemeClr val="tx2"/>
              </a:solidFill>
              <a:latin typeface="Verdana" panose="020B0604030504040204" pitchFamily="34" charset="0"/>
              <a:ea typeface="Verdana" panose="020B0604030504040204" pitchFamily="34" charset="0"/>
            </a:endParaRPr>
          </a:p>
        </p:txBody>
      </p:sp>
      <p:sp>
        <p:nvSpPr>
          <p:cNvPr id="3" name="Rectangle 2"/>
          <p:cNvSpPr/>
          <p:nvPr/>
        </p:nvSpPr>
        <p:spPr>
          <a:xfrm>
            <a:off x="6038209" y="2422566"/>
            <a:ext cx="160710" cy="41682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198919" y="6353299"/>
            <a:ext cx="5939341" cy="237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1982203" y="2422566"/>
            <a:ext cx="207025" cy="629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728264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09226"/>
            <a:ext cx="10515600" cy="1325563"/>
          </a:xfrm>
        </p:spPr>
        <p:txBody>
          <a:bodyPr>
            <a:normAutofit/>
          </a:bodyPr>
          <a:lstStyle/>
          <a:p>
            <a:r>
              <a:rPr lang="en-US" sz="6000" dirty="0">
                <a:latin typeface="Georgia" panose="02040502050405020303" pitchFamily="18" charset="0"/>
              </a:rPr>
              <a:t>Selecting a buyer</a:t>
            </a:r>
          </a:p>
        </p:txBody>
      </p:sp>
      <p:sp>
        <p:nvSpPr>
          <p:cNvPr id="4" name="Content Placeholder 2"/>
          <p:cNvSpPr>
            <a:spLocks noGrp="1"/>
          </p:cNvSpPr>
          <p:nvPr>
            <p:ph idx="4294967295"/>
          </p:nvPr>
        </p:nvSpPr>
        <p:spPr>
          <a:xfrm>
            <a:off x="650239" y="1511258"/>
            <a:ext cx="7816867" cy="4812642"/>
          </a:xfrm>
        </p:spPr>
        <p:txBody>
          <a:bodyPr>
            <a:noAutofit/>
          </a:bodyPr>
          <a:lstStyle/>
          <a:p>
            <a:pPr>
              <a:lnSpc>
                <a:spcPct val="100000"/>
              </a:lnSpc>
              <a:spcBef>
                <a:spcPts val="0"/>
              </a:spcBef>
            </a:pPr>
            <a:r>
              <a:rPr lang="en-US" sz="3200" dirty="0">
                <a:solidFill>
                  <a:schemeClr val="tx2"/>
                </a:solidFill>
                <a:latin typeface="Verdana" panose="020B0604030504040204" pitchFamily="34" charset="0"/>
                <a:ea typeface="Verdana" panose="020B0604030504040204" pitchFamily="34" charset="0"/>
              </a:rPr>
              <a:t>Invite 3 to visit</a:t>
            </a:r>
          </a:p>
          <a:p>
            <a:pPr>
              <a:lnSpc>
                <a:spcPct val="100000"/>
              </a:lnSpc>
              <a:spcBef>
                <a:spcPts val="1800"/>
              </a:spcBef>
            </a:pPr>
            <a:r>
              <a:rPr lang="en-US" sz="3200" dirty="0">
                <a:solidFill>
                  <a:schemeClr val="tx2"/>
                </a:solidFill>
                <a:latin typeface="Verdana" panose="020B0604030504040204" pitchFamily="34" charset="0"/>
                <a:ea typeface="Verdana" panose="020B0604030504040204" pitchFamily="34" charset="0"/>
              </a:rPr>
              <a:t>Match </a:t>
            </a:r>
            <a:r>
              <a:rPr lang="en-US" sz="3200" b="1" dirty="0">
                <a:solidFill>
                  <a:schemeClr val="tx2"/>
                </a:solidFill>
                <a:latin typeface="Verdana" panose="020B0604030504040204" pitchFamily="34" charset="0"/>
                <a:ea typeface="Verdana" panose="020B0604030504040204" pitchFamily="34" charset="0"/>
              </a:rPr>
              <a:t>your</a:t>
            </a:r>
            <a:r>
              <a:rPr lang="en-US" sz="3200" dirty="0">
                <a:solidFill>
                  <a:schemeClr val="tx2"/>
                </a:solidFill>
                <a:latin typeface="Verdana" panose="020B0604030504040204" pitchFamily="34" charset="0"/>
                <a:ea typeface="Verdana" panose="020B0604030504040204" pitchFamily="34" charset="0"/>
              </a:rPr>
              <a:t> </a:t>
            </a:r>
            <a:r>
              <a:rPr lang="en-US" sz="3200" b="1" dirty="0">
                <a:solidFill>
                  <a:schemeClr val="tx2"/>
                </a:solidFill>
                <a:latin typeface="Verdana" panose="020B0604030504040204" pitchFamily="34" charset="0"/>
                <a:ea typeface="Verdana" panose="020B0604030504040204" pitchFamily="34" charset="0"/>
              </a:rPr>
              <a:t>timber</a:t>
            </a:r>
            <a:r>
              <a:rPr lang="en-US" sz="3200" dirty="0">
                <a:solidFill>
                  <a:schemeClr val="tx2"/>
                </a:solidFill>
                <a:latin typeface="Verdana" panose="020B0604030504040204" pitchFamily="34" charset="0"/>
                <a:ea typeface="Verdana" panose="020B0604030504040204" pitchFamily="34" charset="0"/>
              </a:rPr>
              <a:t> to </a:t>
            </a:r>
            <a:br>
              <a:rPr lang="en-US" sz="3200" dirty="0">
                <a:solidFill>
                  <a:schemeClr val="tx2"/>
                </a:solidFill>
                <a:latin typeface="Verdana" panose="020B0604030504040204" pitchFamily="34" charset="0"/>
                <a:ea typeface="Verdana" panose="020B0604030504040204" pitchFamily="34" charset="0"/>
              </a:rPr>
            </a:br>
            <a:r>
              <a:rPr lang="en-US" sz="3200" dirty="0">
                <a:solidFill>
                  <a:schemeClr val="tx2"/>
                </a:solidFill>
                <a:latin typeface="Verdana" panose="020B0604030504040204" pitchFamily="34" charset="0"/>
                <a:ea typeface="Verdana" panose="020B0604030504040204" pitchFamily="34" charset="0"/>
              </a:rPr>
              <a:t>buyer </a:t>
            </a:r>
            <a:r>
              <a:rPr lang="en-US" sz="3200" b="1" dirty="0">
                <a:solidFill>
                  <a:schemeClr val="tx2"/>
                </a:solidFill>
                <a:latin typeface="Verdana" panose="020B0604030504040204" pitchFamily="34" charset="0"/>
                <a:ea typeface="Verdana" panose="020B0604030504040204" pitchFamily="34" charset="0"/>
              </a:rPr>
              <a:t>product lines </a:t>
            </a:r>
          </a:p>
          <a:p>
            <a:pPr>
              <a:lnSpc>
                <a:spcPct val="100000"/>
              </a:lnSpc>
              <a:spcBef>
                <a:spcPts val="1800"/>
              </a:spcBef>
            </a:pPr>
            <a:r>
              <a:rPr lang="en-US" sz="3200" dirty="0">
                <a:solidFill>
                  <a:schemeClr val="tx2"/>
                </a:solidFill>
                <a:latin typeface="Verdana" panose="020B0604030504040204" pitchFamily="34" charset="0"/>
                <a:ea typeface="Verdana" panose="020B0604030504040204" pitchFamily="34" charset="0"/>
              </a:rPr>
              <a:t>How far is the mill? </a:t>
            </a:r>
          </a:p>
          <a:p>
            <a:pPr marL="0" indent="0">
              <a:lnSpc>
                <a:spcPct val="100000"/>
              </a:lnSpc>
              <a:spcBef>
                <a:spcPts val="1800"/>
              </a:spcBef>
              <a:buNone/>
            </a:pPr>
            <a:r>
              <a:rPr lang="en-US" sz="3200" dirty="0">
                <a:solidFill>
                  <a:schemeClr val="tx2"/>
                </a:solidFill>
                <a:latin typeface="Verdana" panose="020B0604030504040204" pitchFamily="34" charset="0"/>
                <a:ea typeface="Verdana" panose="020B0604030504040204" pitchFamily="34" charset="0"/>
              </a:rPr>
              <a:t>		</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49469" y="528320"/>
            <a:ext cx="5184202" cy="3471300"/>
          </a:xfrm>
          <a:prstGeom prst="rect">
            <a:avLst/>
          </a:prstGeom>
          <a:ln>
            <a:noFill/>
          </a:ln>
          <a:effectLst/>
        </p:spPr>
      </p:pic>
      <p:sp>
        <p:nvSpPr>
          <p:cNvPr id="6" name="Rectangle 5"/>
          <p:cNvSpPr/>
          <p:nvPr/>
        </p:nvSpPr>
        <p:spPr>
          <a:xfrm>
            <a:off x="8342844" y="3652345"/>
            <a:ext cx="3490827" cy="276999"/>
          </a:xfrm>
          <a:prstGeom prst="rect">
            <a:avLst/>
          </a:prstGeom>
          <a:solidFill>
            <a:schemeClr val="accent2">
              <a:alpha val="56000"/>
            </a:schemeClr>
          </a:solidFill>
        </p:spPr>
        <p:txBody>
          <a:bodyPr wrap="none">
            <a:spAutoFit/>
          </a:bodyPr>
          <a:lstStyle/>
          <a:p>
            <a:r>
              <a:rPr lang="en-US" sz="1200" dirty="0">
                <a:solidFill>
                  <a:schemeClr val="bg1"/>
                </a:solidFill>
                <a:latin typeface="Trebuchet MS" panose="020B0603020202020204" pitchFamily="34" charset="0"/>
              </a:rPr>
              <a:t>Photo: Lauren Grand, © Oregon State University</a:t>
            </a:r>
            <a:endParaRPr lang="en-US" sz="1200" dirty="0">
              <a:solidFill>
                <a:schemeClr val="bg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614199562"/>
              </p:ext>
            </p:extLst>
          </p:nvPr>
        </p:nvGraphicFramePr>
        <p:xfrm>
          <a:off x="650239" y="4387094"/>
          <a:ext cx="11183432" cy="1835304"/>
        </p:xfrm>
        <a:graphic>
          <a:graphicData uri="http://schemas.openxmlformats.org/drawingml/2006/table">
            <a:tbl>
              <a:tblPr firstRow="1" bandRow="1">
                <a:tableStyleId>{BC89EF96-8CEA-46FF-86C4-4CE0E7609802}</a:tableStyleId>
              </a:tblPr>
              <a:tblGrid>
                <a:gridCol w="1891642">
                  <a:extLst>
                    <a:ext uri="{9D8B030D-6E8A-4147-A177-3AD203B41FA5}">
                      <a16:colId xmlns:a16="http://schemas.microsoft.com/office/drawing/2014/main" val="1340922965"/>
                    </a:ext>
                  </a:extLst>
                </a:gridCol>
                <a:gridCol w="3253839">
                  <a:extLst>
                    <a:ext uri="{9D8B030D-6E8A-4147-A177-3AD203B41FA5}">
                      <a16:colId xmlns:a16="http://schemas.microsoft.com/office/drawing/2014/main" val="912199143"/>
                    </a:ext>
                  </a:extLst>
                </a:gridCol>
                <a:gridCol w="3040083">
                  <a:extLst>
                    <a:ext uri="{9D8B030D-6E8A-4147-A177-3AD203B41FA5}">
                      <a16:colId xmlns:a16="http://schemas.microsoft.com/office/drawing/2014/main" val="1167148097"/>
                    </a:ext>
                  </a:extLst>
                </a:gridCol>
                <a:gridCol w="2997868">
                  <a:extLst>
                    <a:ext uri="{9D8B030D-6E8A-4147-A177-3AD203B41FA5}">
                      <a16:colId xmlns:a16="http://schemas.microsoft.com/office/drawing/2014/main" val="1159254984"/>
                    </a:ext>
                  </a:extLst>
                </a:gridCol>
              </a:tblGrid>
              <a:tr h="611768">
                <a:tc>
                  <a:txBody>
                    <a:bodyPr/>
                    <a:lstStyle/>
                    <a:p>
                      <a:pPr algn="ctr"/>
                      <a:r>
                        <a:rPr lang="en-US" sz="3200" dirty="0"/>
                        <a:t>Mill</a:t>
                      </a:r>
                      <a:endParaRPr lang="en-US" sz="3200" dirty="0">
                        <a:latin typeface="Verdana" panose="020B0604030504040204" pitchFamily="34" charset="0"/>
                        <a:ea typeface="Verdana" panose="020B0604030504040204" pitchFamily="34" charset="0"/>
                      </a:endParaRPr>
                    </a:p>
                  </a:txBody>
                  <a:tcPr/>
                </a:tc>
                <a:tc>
                  <a:txBody>
                    <a:bodyPr/>
                    <a:lstStyle/>
                    <a:p>
                      <a:pPr algn="ctr"/>
                      <a:r>
                        <a:rPr lang="en-US" sz="3200" dirty="0"/>
                        <a:t>Offer </a:t>
                      </a:r>
                      <a:endParaRPr lang="en-US" sz="3200" dirty="0">
                        <a:latin typeface="Verdana" panose="020B0604030504040204" pitchFamily="34" charset="0"/>
                        <a:ea typeface="Verdana" panose="020B0604030504040204" pitchFamily="34" charset="0"/>
                      </a:endParaRPr>
                    </a:p>
                  </a:txBody>
                  <a:tcPr/>
                </a:tc>
                <a:tc>
                  <a:txBody>
                    <a:bodyPr/>
                    <a:lstStyle/>
                    <a:p>
                      <a:pPr algn="ctr"/>
                      <a:r>
                        <a:rPr lang="en-US" sz="3200" dirty="0"/>
                        <a:t>Haul cost</a:t>
                      </a:r>
                      <a:endParaRPr lang="en-US" sz="3200" dirty="0">
                        <a:latin typeface="Verdana" panose="020B0604030504040204" pitchFamily="34" charset="0"/>
                        <a:ea typeface="Verdana" panose="020B0604030504040204" pitchFamily="34" charset="0"/>
                      </a:endParaRPr>
                    </a:p>
                  </a:txBody>
                  <a:tcPr/>
                </a:tc>
                <a:tc>
                  <a:txBody>
                    <a:bodyPr/>
                    <a:lstStyle/>
                    <a:p>
                      <a:pPr algn="ctr"/>
                      <a:r>
                        <a:rPr lang="en-US" sz="3200" dirty="0"/>
                        <a:t>Best deal</a:t>
                      </a:r>
                      <a:endParaRPr lang="en-US" sz="32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54713213"/>
                  </a:ext>
                </a:extLst>
              </a:tr>
              <a:tr h="611768">
                <a:tc>
                  <a:txBody>
                    <a:bodyPr/>
                    <a:lstStyle/>
                    <a:p>
                      <a:pPr algn="ctr"/>
                      <a:r>
                        <a:rPr lang="en-US" sz="3200" dirty="0"/>
                        <a:t>A</a:t>
                      </a:r>
                      <a:endParaRPr lang="en-US" sz="3200" dirty="0">
                        <a:solidFill>
                          <a:schemeClr val="tx2"/>
                        </a:solidFill>
                        <a:latin typeface="Verdana" panose="020B0604030504040204" pitchFamily="34" charset="0"/>
                        <a:ea typeface="Verdana" panose="020B0604030504040204" pitchFamily="34" charset="0"/>
                      </a:endParaRPr>
                    </a:p>
                  </a:txBody>
                  <a:tcPr/>
                </a:tc>
                <a:tc>
                  <a:txBody>
                    <a:bodyPr/>
                    <a:lstStyle/>
                    <a:p>
                      <a:pPr algn="ctr"/>
                      <a:r>
                        <a:rPr lang="en-US" sz="3200" dirty="0"/>
                        <a:t>$700/MBF</a:t>
                      </a:r>
                      <a:endParaRPr lang="en-US" sz="3200" dirty="0">
                        <a:solidFill>
                          <a:schemeClr val="tx2"/>
                        </a:solidFill>
                        <a:latin typeface="Verdana" panose="020B0604030504040204" pitchFamily="34" charset="0"/>
                        <a:ea typeface="Verdana" panose="020B0604030504040204" pitchFamily="34" charset="0"/>
                      </a:endParaRPr>
                    </a:p>
                  </a:txBody>
                  <a:tcPr/>
                </a:tc>
                <a:tc>
                  <a:txBody>
                    <a:bodyPr/>
                    <a:lstStyle/>
                    <a:p>
                      <a:pPr algn="ctr"/>
                      <a:r>
                        <a:rPr lang="en-US" sz="3200" dirty="0"/>
                        <a:t>$35/MBF</a:t>
                      </a:r>
                      <a:endParaRPr lang="en-US" sz="3200" dirty="0">
                        <a:solidFill>
                          <a:schemeClr val="tx2"/>
                        </a:solidFill>
                        <a:latin typeface="Verdana" panose="020B0604030504040204" pitchFamily="34" charset="0"/>
                        <a:ea typeface="Verdana" panose="020B0604030504040204" pitchFamily="34" charset="0"/>
                      </a:endParaRPr>
                    </a:p>
                  </a:txBody>
                  <a:tcPr/>
                </a:tc>
                <a:tc>
                  <a:txBody>
                    <a:bodyPr/>
                    <a:lstStyle/>
                    <a:p>
                      <a:pPr algn="ctr"/>
                      <a:r>
                        <a:rPr lang="en-US" sz="3200" dirty="0"/>
                        <a:t>YES</a:t>
                      </a:r>
                      <a:endParaRPr lang="en-US" sz="3200" dirty="0">
                        <a:solidFill>
                          <a:schemeClr val="tx2"/>
                        </a:solidFill>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985557337"/>
                  </a:ext>
                </a:extLst>
              </a:tr>
              <a:tr h="611768">
                <a:tc>
                  <a:txBody>
                    <a:bodyPr/>
                    <a:lstStyle/>
                    <a:p>
                      <a:pPr algn="ctr"/>
                      <a:r>
                        <a:rPr lang="en-US" sz="3200" dirty="0"/>
                        <a:t>B</a:t>
                      </a:r>
                      <a:endParaRPr lang="en-US" sz="3200" dirty="0">
                        <a:solidFill>
                          <a:schemeClr val="tx2"/>
                        </a:solidFill>
                        <a:latin typeface="Verdana" panose="020B0604030504040204" pitchFamily="34" charset="0"/>
                        <a:ea typeface="Verdana" panose="020B0604030504040204" pitchFamily="34" charset="0"/>
                      </a:endParaRPr>
                    </a:p>
                  </a:txBody>
                  <a:tcPr/>
                </a:tc>
                <a:tc>
                  <a:txBody>
                    <a:bodyPr/>
                    <a:lstStyle/>
                    <a:p>
                      <a:pPr algn="ctr"/>
                      <a:r>
                        <a:rPr lang="en-US" sz="3200" dirty="0"/>
                        <a:t>$715/MBF</a:t>
                      </a:r>
                      <a:endParaRPr lang="en-US" sz="3200" dirty="0">
                        <a:solidFill>
                          <a:schemeClr val="tx2"/>
                        </a:solidFill>
                        <a:latin typeface="Verdana" panose="020B0604030504040204" pitchFamily="34" charset="0"/>
                        <a:ea typeface="Verdana" panose="020B0604030504040204" pitchFamily="34" charset="0"/>
                      </a:endParaRPr>
                    </a:p>
                  </a:txBody>
                  <a:tcPr/>
                </a:tc>
                <a:tc>
                  <a:txBody>
                    <a:bodyPr/>
                    <a:lstStyle/>
                    <a:p>
                      <a:pPr algn="ctr"/>
                      <a:r>
                        <a:rPr lang="en-US" sz="3200" dirty="0"/>
                        <a:t>$50/MBF</a:t>
                      </a:r>
                      <a:endParaRPr lang="en-US" sz="3200" dirty="0">
                        <a:solidFill>
                          <a:schemeClr val="tx2"/>
                        </a:solidFill>
                        <a:latin typeface="Verdana" panose="020B0604030504040204" pitchFamily="34" charset="0"/>
                        <a:ea typeface="Verdana" panose="020B0604030504040204" pitchFamily="34" charset="0"/>
                      </a:endParaRPr>
                    </a:p>
                  </a:txBody>
                  <a:tcPr/>
                </a:tc>
                <a:tc>
                  <a:txBody>
                    <a:bodyPr/>
                    <a:lstStyle/>
                    <a:p>
                      <a:pPr algn="ctr"/>
                      <a:endParaRPr lang="en-US" sz="3200" dirty="0">
                        <a:solidFill>
                          <a:schemeClr val="tx2"/>
                        </a:solidFill>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41528303"/>
                  </a:ext>
                </a:extLst>
              </a:tr>
            </a:tbl>
          </a:graphicData>
        </a:graphic>
      </p:graphicFrame>
    </p:spTree>
    <p:extLst>
      <p:ext uri="{BB962C8B-B14F-4D97-AF65-F5344CB8AC3E}">
        <p14:creationId xmlns:p14="http://schemas.microsoft.com/office/powerpoint/2010/main" val="250124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560" y="104774"/>
            <a:ext cx="10683240" cy="1325563"/>
          </a:xfrm>
        </p:spPr>
        <p:txBody>
          <a:bodyPr>
            <a:normAutofit/>
          </a:bodyPr>
          <a:lstStyle/>
          <a:p>
            <a:r>
              <a:rPr lang="en-US" sz="6000" dirty="0">
                <a:latin typeface="Georgia" panose="02040502050405020303" pitchFamily="18" charset="0"/>
              </a:rPr>
              <a:t>Stumpage sale vs. mill sale</a:t>
            </a:r>
          </a:p>
        </p:txBody>
      </p:sp>
      <p:pic>
        <p:nvPicPr>
          <p:cNvPr id="11" name="Content Placeholder 10"/>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830580" y="2167618"/>
            <a:ext cx="4959282" cy="3699782"/>
          </a:xfrm>
          <a:prstGeom prst="rect">
            <a:avLst/>
          </a:prstGeom>
        </p:spPr>
      </p:pic>
      <p:pic>
        <p:nvPicPr>
          <p:cNvPr id="8" name="Content Placeholder 7"/>
          <p:cNvPicPr>
            <a:picLocks noGrp="1" noChangeAspect="1"/>
          </p:cNvPicPr>
          <p:nvPr>
            <p:ph sz="half" idx="2"/>
          </p:nvPr>
        </p:nvPicPr>
        <p:blipFill>
          <a:blip r:embed="rId4" cstate="print">
            <a:extLst>
              <a:ext uri="{28A0092B-C50C-407E-A947-70E740481C1C}">
                <a14:useLocalDpi xmlns:a14="http://schemas.microsoft.com/office/drawing/2010/main"/>
              </a:ext>
            </a:extLst>
          </a:blip>
          <a:stretch>
            <a:fillRect/>
          </a:stretch>
        </p:blipFill>
        <p:spPr>
          <a:xfrm>
            <a:off x="6583363" y="2167617"/>
            <a:ext cx="4959283" cy="3699783"/>
          </a:xfrm>
          <a:prstGeom prst="rect">
            <a:avLst/>
          </a:prstGeom>
          <a:ln>
            <a:noFill/>
          </a:ln>
          <a:effectLst>
            <a:outerShdw blurRad="292100" dist="139700" dir="2700000" algn="tl" rotWithShape="0">
              <a:srgbClr val="333333">
                <a:alpha val="65000"/>
              </a:srgbClr>
            </a:outerShdw>
          </a:effectLst>
        </p:spPr>
      </p:pic>
      <p:sp>
        <p:nvSpPr>
          <p:cNvPr id="3" name="Text Placeholder 2"/>
          <p:cNvSpPr>
            <a:spLocks noGrp="1"/>
          </p:cNvSpPr>
          <p:nvPr>
            <p:ph type="body" idx="4294967295"/>
          </p:nvPr>
        </p:nvSpPr>
        <p:spPr>
          <a:xfrm>
            <a:off x="670560" y="1343706"/>
            <a:ext cx="5592128" cy="823912"/>
          </a:xfrm>
        </p:spPr>
        <p:txBody>
          <a:bodyPr>
            <a:noAutofit/>
          </a:bodyPr>
          <a:lstStyle/>
          <a:p>
            <a:pPr marL="0" indent="0">
              <a:buNone/>
            </a:pPr>
            <a:r>
              <a:rPr lang="en-US" sz="3600" b="1" dirty="0">
                <a:latin typeface="Verdana" panose="020B0604030504040204" pitchFamily="34" charset="0"/>
                <a:ea typeface="Verdana" panose="020B0604030504040204" pitchFamily="34" charset="0"/>
              </a:rPr>
              <a:t>Standing timber</a:t>
            </a:r>
          </a:p>
        </p:txBody>
      </p:sp>
      <p:sp>
        <p:nvSpPr>
          <p:cNvPr id="5" name="Text Placeholder 4"/>
          <p:cNvSpPr>
            <a:spLocks noGrp="1"/>
          </p:cNvSpPr>
          <p:nvPr>
            <p:ph type="body" sz="quarter" idx="4294967295"/>
          </p:nvPr>
        </p:nvSpPr>
        <p:spPr>
          <a:xfrm>
            <a:off x="6583363" y="1343706"/>
            <a:ext cx="5608637" cy="823912"/>
          </a:xfrm>
        </p:spPr>
        <p:txBody>
          <a:bodyPr>
            <a:noAutofit/>
          </a:bodyPr>
          <a:lstStyle/>
          <a:p>
            <a:pPr marL="0" indent="0">
              <a:buNone/>
            </a:pPr>
            <a:r>
              <a:rPr lang="en-US" sz="3600" b="1" dirty="0">
                <a:latin typeface="Verdana" panose="020B0604030504040204" pitchFamily="34" charset="0"/>
                <a:ea typeface="Verdana" panose="020B0604030504040204" pitchFamily="34" charset="0"/>
              </a:rPr>
              <a:t>Cut logs</a:t>
            </a:r>
          </a:p>
        </p:txBody>
      </p:sp>
      <p:sp>
        <p:nvSpPr>
          <p:cNvPr id="9" name="Rectangle 8"/>
          <p:cNvSpPr/>
          <p:nvPr/>
        </p:nvSpPr>
        <p:spPr>
          <a:xfrm>
            <a:off x="830580" y="5984290"/>
            <a:ext cx="3490827" cy="276999"/>
          </a:xfrm>
          <a:prstGeom prst="rect">
            <a:avLst/>
          </a:prstGeom>
          <a:noFill/>
        </p:spPr>
        <p:txBody>
          <a:bodyPr wrap="none">
            <a:spAutoFit/>
          </a:bodyPr>
          <a:lstStyle/>
          <a:p>
            <a:r>
              <a:rPr lang="en-US" sz="1200" dirty="0">
                <a:solidFill>
                  <a:schemeClr val="bg1"/>
                </a:solidFill>
                <a:latin typeface="Trebuchet MS" panose="020B0603020202020204" pitchFamily="34" charset="0"/>
              </a:rPr>
              <a:t>Photo: Lauren Grand, © Oregon State University</a:t>
            </a:r>
            <a:endParaRPr lang="en-US" sz="1200" dirty="0">
              <a:solidFill>
                <a:schemeClr val="bg1"/>
              </a:solidFill>
            </a:endParaRPr>
          </a:p>
        </p:txBody>
      </p:sp>
      <p:sp>
        <p:nvSpPr>
          <p:cNvPr id="10" name="Rectangle 9"/>
          <p:cNvSpPr/>
          <p:nvPr/>
        </p:nvSpPr>
        <p:spPr>
          <a:xfrm>
            <a:off x="6482490" y="5954567"/>
            <a:ext cx="3668761" cy="276999"/>
          </a:xfrm>
          <a:prstGeom prst="rect">
            <a:avLst/>
          </a:prstGeom>
          <a:noFill/>
        </p:spPr>
        <p:txBody>
          <a:bodyPr wrap="none">
            <a:spAutoFit/>
          </a:bodyPr>
          <a:lstStyle/>
          <a:p>
            <a:r>
              <a:rPr lang="en-US" sz="1200" dirty="0">
                <a:solidFill>
                  <a:schemeClr val="bg1"/>
                </a:solidFill>
                <a:latin typeface="Trebuchet MS" panose="020B0603020202020204" pitchFamily="34" charset="0"/>
              </a:rPr>
              <a:t>Photo: Francisca </a:t>
            </a:r>
            <a:r>
              <a:rPr lang="en-US" sz="1200" dirty="0" err="1">
                <a:solidFill>
                  <a:schemeClr val="bg1"/>
                </a:solidFill>
                <a:latin typeface="Trebuchet MS" panose="020B0603020202020204" pitchFamily="34" charset="0"/>
              </a:rPr>
              <a:t>Belart</a:t>
            </a:r>
            <a:r>
              <a:rPr lang="en-US" sz="1200" dirty="0">
                <a:solidFill>
                  <a:schemeClr val="bg1"/>
                </a:solidFill>
                <a:latin typeface="Trebuchet MS" panose="020B0603020202020204" pitchFamily="34" charset="0"/>
              </a:rPr>
              <a:t>, © Oregon State University</a:t>
            </a:r>
            <a:endParaRPr lang="en-US" sz="1200" dirty="0">
              <a:solidFill>
                <a:schemeClr val="bg1"/>
              </a:solidFill>
            </a:endParaRPr>
          </a:p>
        </p:txBody>
      </p:sp>
    </p:spTree>
    <p:extLst>
      <p:ext uri="{BB962C8B-B14F-4D97-AF65-F5344CB8AC3E}">
        <p14:creationId xmlns:p14="http://schemas.microsoft.com/office/powerpoint/2010/main" val="3650669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1" y="1050514"/>
            <a:ext cx="5688862" cy="1325563"/>
          </a:xfrm>
        </p:spPr>
        <p:txBody>
          <a:bodyPr>
            <a:noAutofit/>
          </a:bodyPr>
          <a:lstStyle/>
          <a:p>
            <a:r>
              <a:rPr lang="en-US" sz="6000" dirty="0">
                <a:latin typeface="Georgia" panose="02040502050405020303" pitchFamily="18" charset="0"/>
              </a:rPr>
              <a:t>Seal the deal with a purchase order</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6510338" y="0"/>
            <a:ext cx="5681662" cy="6858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606033" y="275254"/>
            <a:ext cx="1774332" cy="646331"/>
          </a:xfrm>
          <a:prstGeom prst="rect">
            <a:avLst/>
          </a:prstGeom>
          <a:solidFill>
            <a:schemeClr val="bg1"/>
          </a:solidFill>
        </p:spPr>
        <p:txBody>
          <a:bodyPr wrap="none" rtlCol="0">
            <a:spAutoFit/>
          </a:bodyPr>
          <a:lstStyle/>
          <a:p>
            <a:r>
              <a:rPr lang="en-US" sz="1200" dirty="0">
                <a:solidFill>
                  <a:schemeClr val="tx2"/>
                </a:solidFill>
              </a:rPr>
              <a:t>Example timber company</a:t>
            </a:r>
          </a:p>
          <a:p>
            <a:r>
              <a:rPr lang="en-US" sz="1200" dirty="0">
                <a:solidFill>
                  <a:schemeClr val="tx2"/>
                </a:solidFill>
              </a:rPr>
              <a:t>Address</a:t>
            </a:r>
          </a:p>
          <a:p>
            <a:r>
              <a:rPr lang="en-US" sz="1200" dirty="0">
                <a:solidFill>
                  <a:schemeClr val="tx2"/>
                </a:solidFill>
              </a:rPr>
              <a:t>Phone</a:t>
            </a:r>
          </a:p>
        </p:txBody>
      </p:sp>
      <p:sp>
        <p:nvSpPr>
          <p:cNvPr id="13" name="TextBox 12"/>
          <p:cNvSpPr txBox="1"/>
          <p:nvPr/>
        </p:nvSpPr>
        <p:spPr>
          <a:xfrm>
            <a:off x="3374782" y="3537857"/>
            <a:ext cx="3836145" cy="1200329"/>
          </a:xfrm>
          <a:prstGeom prst="rect">
            <a:avLst/>
          </a:prstGeom>
          <a:noFill/>
        </p:spPr>
        <p:txBody>
          <a:bodyPr wrap="square" rtlCol="0">
            <a:spAutoFit/>
          </a:bodyPr>
          <a:lstStyle/>
          <a:p>
            <a:r>
              <a:rPr lang="en-US" sz="3600" b="1" dirty="0">
                <a:solidFill>
                  <a:srgbClr val="DC4405"/>
                </a:solidFill>
                <a:latin typeface="Verdana" panose="020B0604030504040204" pitchFamily="34" charset="0"/>
                <a:ea typeface="Verdana" panose="020B0604030504040204" pitchFamily="34" charset="0"/>
              </a:rPr>
              <a:t>Before </a:t>
            </a:r>
            <a:br>
              <a:rPr lang="en-US" sz="3600" b="1" dirty="0">
                <a:solidFill>
                  <a:srgbClr val="DC4405"/>
                </a:solidFill>
                <a:latin typeface="Verdana" panose="020B0604030504040204" pitchFamily="34" charset="0"/>
                <a:ea typeface="Verdana" panose="020B0604030504040204" pitchFamily="34" charset="0"/>
              </a:rPr>
            </a:br>
            <a:r>
              <a:rPr lang="en-US" sz="3600" b="1" dirty="0">
                <a:solidFill>
                  <a:srgbClr val="DC4405"/>
                </a:solidFill>
                <a:latin typeface="Verdana" panose="020B0604030504040204" pitchFamily="34" charset="0"/>
                <a:ea typeface="Verdana" panose="020B0604030504040204" pitchFamily="34" charset="0"/>
              </a:rPr>
              <a:t>you cut!</a:t>
            </a:r>
          </a:p>
        </p:txBody>
      </p:sp>
    </p:spTree>
    <p:extLst>
      <p:ext uri="{BB962C8B-B14F-4D97-AF65-F5344CB8AC3E}">
        <p14:creationId xmlns:p14="http://schemas.microsoft.com/office/powerpoint/2010/main" val="952738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alphaModFix amt="9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3756" y="2859087"/>
            <a:ext cx="10515600" cy="1325563"/>
          </a:xfrm>
        </p:spPr>
        <p:txBody>
          <a:bodyPr>
            <a:normAutofit/>
          </a:bodyPr>
          <a:lstStyle/>
          <a:p>
            <a:r>
              <a:rPr lang="en-US" sz="6000" dirty="0">
                <a:solidFill>
                  <a:schemeClr val="tx2"/>
                </a:solidFill>
                <a:latin typeface="Georgia" panose="02040502050405020303" pitchFamily="18" charset="0"/>
              </a:rPr>
              <a:t>About mills</a:t>
            </a:r>
          </a:p>
        </p:txBody>
      </p:sp>
      <p:sp>
        <p:nvSpPr>
          <p:cNvPr id="4" name="Rectangle 3"/>
          <p:cNvSpPr/>
          <p:nvPr/>
        </p:nvSpPr>
        <p:spPr>
          <a:xfrm>
            <a:off x="0" y="6581001"/>
            <a:ext cx="3458767" cy="276999"/>
          </a:xfrm>
          <a:prstGeom prst="rect">
            <a:avLst/>
          </a:prstGeom>
          <a:solidFill>
            <a:schemeClr val="accent2">
              <a:alpha val="56000"/>
            </a:schemeClr>
          </a:solidFill>
        </p:spPr>
        <p:txBody>
          <a:bodyPr wrap="none">
            <a:spAutoFit/>
          </a:bodyPr>
          <a:lstStyle/>
          <a:p>
            <a:r>
              <a:rPr lang="en-US" sz="1200" dirty="0">
                <a:solidFill>
                  <a:schemeClr val="bg1"/>
                </a:solidFill>
                <a:latin typeface="Trebuchet MS" panose="020B0603020202020204" pitchFamily="34" charset="0"/>
              </a:rPr>
              <a:t>Photo: Lauren Grand, © Oregon State University</a:t>
            </a:r>
            <a:endParaRPr lang="en-US" sz="1200" dirty="0">
              <a:solidFill>
                <a:schemeClr val="bg1"/>
              </a:solidFill>
            </a:endParaRPr>
          </a:p>
        </p:txBody>
      </p:sp>
    </p:spTree>
    <p:custDataLst>
      <p:tags r:id="rId1"/>
    </p:custDataLst>
    <p:extLst>
      <p:ext uri="{BB962C8B-B14F-4D97-AF65-F5344CB8AC3E}">
        <p14:creationId xmlns:p14="http://schemas.microsoft.com/office/powerpoint/2010/main" val="1516459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157" y="0"/>
            <a:ext cx="11597244" cy="1325563"/>
          </a:xfrm>
        </p:spPr>
        <p:txBody>
          <a:bodyPr>
            <a:noAutofit/>
          </a:bodyPr>
          <a:lstStyle/>
          <a:p>
            <a:r>
              <a:rPr lang="en-US" sz="5400" dirty="0">
                <a:latin typeface="Georgia" panose="02040502050405020303" pitchFamily="18" charset="0"/>
              </a:rPr>
              <a:t>What are they making from the log? </a:t>
            </a:r>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r="-78"/>
          <a:stretch/>
        </p:blipFill>
        <p:spPr>
          <a:xfrm flipH="1">
            <a:off x="45718" y="1198714"/>
            <a:ext cx="4132596" cy="2408184"/>
          </a:xfrm>
          <a:prstGeom prst="rect">
            <a:avLst/>
          </a:prstGeom>
        </p:spPr>
      </p:pic>
      <p:pic>
        <p:nvPicPr>
          <p:cNvPr id="11" name="Content Placeholder 7"/>
          <p:cNvPicPr>
            <a:picLocks noGrp="1" noChangeAspect="1"/>
          </p:cNvPicPr>
          <p:nvPr>
            <p:ph idx="1"/>
          </p:nvPr>
        </p:nvPicPr>
        <p:blipFill rotWithShape="1">
          <a:blip r:embed="rId5" cstate="screen">
            <a:extLst>
              <a:ext uri="{28A0092B-C50C-407E-A947-70E740481C1C}">
                <a14:useLocalDpi xmlns:a14="http://schemas.microsoft.com/office/drawing/2010/main"/>
              </a:ext>
            </a:extLst>
          </a:blip>
          <a:srcRect/>
          <a:stretch/>
        </p:blipFill>
        <p:spPr>
          <a:xfrm>
            <a:off x="4249776" y="1198715"/>
            <a:ext cx="3751592" cy="2408183"/>
          </a:xfrm>
        </p:spPr>
      </p:pic>
      <p:sp>
        <p:nvSpPr>
          <p:cNvPr id="9" name="Rectangle 8"/>
          <p:cNvSpPr/>
          <p:nvPr/>
        </p:nvSpPr>
        <p:spPr>
          <a:xfrm>
            <a:off x="50917" y="3329899"/>
            <a:ext cx="3518143" cy="276999"/>
          </a:xfrm>
          <a:prstGeom prst="rect">
            <a:avLst/>
          </a:prstGeom>
          <a:solidFill>
            <a:schemeClr val="accent2">
              <a:alpha val="65000"/>
            </a:schemeClr>
          </a:solidFill>
        </p:spPr>
        <p:txBody>
          <a:bodyPr wrap="none">
            <a:spAutoFit/>
          </a:bodyPr>
          <a:lstStyle/>
          <a:p>
            <a:r>
              <a:rPr lang="en-US" sz="1200" dirty="0">
                <a:solidFill>
                  <a:schemeClr val="bg1"/>
                </a:solidFill>
                <a:latin typeface="Trebuchet MS" panose="020B0603020202020204" pitchFamily="34" charset="0"/>
              </a:rPr>
              <a:t>Photo: Lynn Ketchum, © Oregon State University</a:t>
            </a:r>
            <a:endParaRPr lang="en-US" sz="1200" dirty="0">
              <a:solidFill>
                <a:schemeClr val="bg1"/>
              </a:solidFill>
            </a:endParaRPr>
          </a:p>
        </p:txBody>
      </p:sp>
      <p:sp>
        <p:nvSpPr>
          <p:cNvPr id="12" name="Rectangle 11"/>
          <p:cNvSpPr/>
          <p:nvPr/>
        </p:nvSpPr>
        <p:spPr>
          <a:xfrm>
            <a:off x="4420366" y="3329899"/>
            <a:ext cx="3490827" cy="276999"/>
          </a:xfrm>
          <a:prstGeom prst="rect">
            <a:avLst/>
          </a:prstGeom>
          <a:solidFill>
            <a:schemeClr val="accent2">
              <a:alpha val="56000"/>
            </a:schemeClr>
          </a:solidFill>
        </p:spPr>
        <p:txBody>
          <a:bodyPr wrap="none">
            <a:spAutoFit/>
          </a:bodyPr>
          <a:lstStyle/>
          <a:p>
            <a:r>
              <a:rPr lang="en-US" sz="1200" dirty="0">
                <a:solidFill>
                  <a:schemeClr val="bg1"/>
                </a:solidFill>
                <a:latin typeface="Trebuchet MS" panose="020B0603020202020204" pitchFamily="34" charset="0"/>
              </a:rPr>
              <a:t>Photo: Lauren Grand, © Oregon State University</a:t>
            </a:r>
            <a:endParaRPr lang="en-US" sz="1200" dirty="0">
              <a:solidFill>
                <a:schemeClr val="bg1"/>
              </a:solidFill>
            </a:endParaRPr>
          </a:p>
        </p:txBody>
      </p:sp>
      <p:pic>
        <p:nvPicPr>
          <p:cNvPr id="3" name="Picture 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49775" y="3703320"/>
            <a:ext cx="3720745" cy="3004058"/>
          </a:xfrm>
          <a:prstGeom prst="rect">
            <a:avLst/>
          </a:prstGeom>
        </p:spPr>
      </p:pic>
      <p:pic>
        <p:nvPicPr>
          <p:cNvPr id="4" name="Picture 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5718" y="3703320"/>
            <a:ext cx="4145281" cy="3032760"/>
          </a:xfrm>
          <a:prstGeom prst="rect">
            <a:avLst/>
          </a:prstGeom>
        </p:spPr>
      </p:pic>
      <p:pic>
        <p:nvPicPr>
          <p:cNvPr id="7" name="Picture 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077200" y="1203485"/>
            <a:ext cx="4073197" cy="5503893"/>
          </a:xfrm>
          <a:prstGeom prst="rect">
            <a:avLst/>
          </a:prstGeom>
        </p:spPr>
      </p:pic>
      <p:sp>
        <p:nvSpPr>
          <p:cNvPr id="14" name="Rectangle 13"/>
          <p:cNvSpPr/>
          <p:nvPr/>
        </p:nvSpPr>
        <p:spPr>
          <a:xfrm>
            <a:off x="45718" y="6449759"/>
            <a:ext cx="3490827" cy="276999"/>
          </a:xfrm>
          <a:prstGeom prst="rect">
            <a:avLst/>
          </a:prstGeom>
          <a:solidFill>
            <a:schemeClr val="accent2">
              <a:alpha val="56000"/>
            </a:schemeClr>
          </a:solidFill>
        </p:spPr>
        <p:txBody>
          <a:bodyPr wrap="none">
            <a:spAutoFit/>
          </a:bodyPr>
          <a:lstStyle/>
          <a:p>
            <a:r>
              <a:rPr lang="en-US" sz="1200" dirty="0">
                <a:solidFill>
                  <a:schemeClr val="bg1"/>
                </a:solidFill>
                <a:latin typeface="Trebuchet MS" panose="020B0603020202020204" pitchFamily="34" charset="0"/>
              </a:rPr>
              <a:t>Photo: Lauren Grand, © Oregon State University</a:t>
            </a:r>
            <a:endParaRPr lang="en-US" sz="1200" dirty="0">
              <a:solidFill>
                <a:schemeClr val="bg1"/>
              </a:solidFill>
            </a:endParaRPr>
          </a:p>
        </p:txBody>
      </p:sp>
      <p:sp>
        <p:nvSpPr>
          <p:cNvPr id="15" name="Rectangle 14"/>
          <p:cNvSpPr/>
          <p:nvPr/>
        </p:nvSpPr>
        <p:spPr>
          <a:xfrm>
            <a:off x="4249775" y="6440637"/>
            <a:ext cx="3490827" cy="276999"/>
          </a:xfrm>
          <a:prstGeom prst="rect">
            <a:avLst/>
          </a:prstGeom>
          <a:solidFill>
            <a:schemeClr val="accent2">
              <a:alpha val="56000"/>
            </a:schemeClr>
          </a:solidFill>
        </p:spPr>
        <p:txBody>
          <a:bodyPr wrap="none">
            <a:spAutoFit/>
          </a:bodyPr>
          <a:lstStyle/>
          <a:p>
            <a:r>
              <a:rPr lang="en-US" sz="1200" dirty="0">
                <a:solidFill>
                  <a:schemeClr val="bg1"/>
                </a:solidFill>
                <a:latin typeface="Trebuchet MS" panose="020B0603020202020204" pitchFamily="34" charset="0"/>
              </a:rPr>
              <a:t>Photo: Lauren Grand, © Oregon State University</a:t>
            </a:r>
            <a:endParaRPr lang="en-US" sz="1200" dirty="0">
              <a:solidFill>
                <a:schemeClr val="bg1"/>
              </a:solidFill>
            </a:endParaRPr>
          </a:p>
        </p:txBody>
      </p:sp>
      <p:sp>
        <p:nvSpPr>
          <p:cNvPr id="16" name="Rectangle 15"/>
          <p:cNvSpPr/>
          <p:nvPr/>
        </p:nvSpPr>
        <p:spPr>
          <a:xfrm>
            <a:off x="8077200" y="6265093"/>
            <a:ext cx="3226076" cy="461665"/>
          </a:xfrm>
          <a:prstGeom prst="rect">
            <a:avLst/>
          </a:prstGeom>
          <a:solidFill>
            <a:schemeClr val="accent2">
              <a:alpha val="65000"/>
            </a:schemeClr>
          </a:solidFill>
        </p:spPr>
        <p:txBody>
          <a:bodyPr wrap="none">
            <a:spAutoFit/>
          </a:bodyPr>
          <a:lstStyle/>
          <a:p>
            <a:r>
              <a:rPr lang="en-US" sz="1200" dirty="0">
                <a:solidFill>
                  <a:schemeClr val="bg1"/>
                </a:solidFill>
                <a:latin typeface="Trebuchet MS" panose="020B0603020202020204" pitchFamily="34" charset="0"/>
              </a:rPr>
              <a:t>Photo: USDA FS Southern Research Station ,</a:t>
            </a:r>
          </a:p>
          <a:p>
            <a:r>
              <a:rPr lang="en-US" sz="1200" dirty="0">
                <a:solidFill>
                  <a:schemeClr val="bg1"/>
                </a:solidFill>
                <a:latin typeface="Trebuchet MS" panose="020B0603020202020204" pitchFamily="34" charset="0"/>
              </a:rPr>
              <a:t>USDA Forest Service, SRS, Bugwood.org</a:t>
            </a:r>
            <a:endParaRPr lang="en-US" sz="1200" dirty="0">
              <a:solidFill>
                <a:schemeClr val="bg1"/>
              </a:solidFill>
            </a:endParaRPr>
          </a:p>
        </p:txBody>
      </p:sp>
    </p:spTree>
    <p:custDataLst>
      <p:tags r:id="rId1"/>
    </p:custDataLst>
    <p:extLst>
      <p:ext uri="{BB962C8B-B14F-4D97-AF65-F5344CB8AC3E}">
        <p14:creationId xmlns:p14="http://schemas.microsoft.com/office/powerpoint/2010/main" val="1040237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900169"/>
          </a:xfrm>
          <a:prstGeom prst="rect">
            <a:avLst/>
          </a:prstGeom>
        </p:spPr>
      </p:pic>
      <p:sp>
        <p:nvSpPr>
          <p:cNvPr id="2" name="Title 1"/>
          <p:cNvSpPr>
            <a:spLocks noGrp="1"/>
          </p:cNvSpPr>
          <p:nvPr>
            <p:ph type="title"/>
          </p:nvPr>
        </p:nvSpPr>
        <p:spPr>
          <a:xfrm>
            <a:off x="0" y="0"/>
            <a:ext cx="12192000" cy="3559629"/>
          </a:xfrm>
          <a:solidFill>
            <a:schemeClr val="accent1">
              <a:alpha val="65000"/>
            </a:schemeClr>
          </a:solidFill>
        </p:spPr>
        <p:txBody>
          <a:bodyPr lIns="0" tIns="0" rIns="0" bIns="0">
            <a:noAutofit/>
          </a:bodyPr>
          <a:lstStyle/>
          <a:p>
            <a:pPr algn="ctr"/>
            <a:r>
              <a:rPr lang="en-US" sz="6000" dirty="0">
                <a:latin typeface="Georgia" panose="02040502050405020303" pitchFamily="18" charset="0"/>
              </a:rPr>
              <a:t>Timber Marketing is the art </a:t>
            </a:r>
            <a:br>
              <a:rPr lang="en-US" sz="6000" dirty="0">
                <a:latin typeface="Georgia" panose="02040502050405020303" pitchFamily="18" charset="0"/>
              </a:rPr>
            </a:br>
            <a:r>
              <a:rPr lang="en-US" sz="6000" dirty="0">
                <a:latin typeface="Georgia" panose="02040502050405020303" pitchFamily="18" charset="0"/>
              </a:rPr>
              <a:t>and science of selling timber </a:t>
            </a:r>
            <a:br>
              <a:rPr lang="en-US" sz="6000" dirty="0">
                <a:latin typeface="Georgia" panose="02040502050405020303" pitchFamily="18" charset="0"/>
              </a:rPr>
            </a:br>
            <a:r>
              <a:rPr lang="en-US" sz="6000" dirty="0">
                <a:latin typeface="Georgia" panose="02040502050405020303" pitchFamily="18" charset="0"/>
              </a:rPr>
              <a:t>to reach as close to its true </a:t>
            </a:r>
            <a:br>
              <a:rPr lang="en-US" sz="6000" dirty="0">
                <a:latin typeface="Georgia" panose="02040502050405020303" pitchFamily="18" charset="0"/>
              </a:rPr>
            </a:br>
            <a:r>
              <a:rPr lang="en-US" sz="6000" dirty="0">
                <a:latin typeface="Georgia" panose="02040502050405020303" pitchFamily="18" charset="0"/>
              </a:rPr>
              <a:t>market value as possible. </a:t>
            </a:r>
          </a:p>
        </p:txBody>
      </p:sp>
      <p:sp>
        <p:nvSpPr>
          <p:cNvPr id="5" name="Rectangle 4"/>
          <p:cNvSpPr/>
          <p:nvPr/>
        </p:nvSpPr>
        <p:spPr>
          <a:xfrm>
            <a:off x="0" y="6582226"/>
            <a:ext cx="3432671" cy="276999"/>
          </a:xfrm>
          <a:prstGeom prst="rect">
            <a:avLst/>
          </a:prstGeom>
          <a:solidFill>
            <a:schemeClr val="accent2">
              <a:alpha val="56000"/>
            </a:schemeClr>
          </a:solidFill>
        </p:spPr>
        <p:txBody>
          <a:bodyPr wrap="none">
            <a:spAutoFit/>
          </a:bodyPr>
          <a:lstStyle/>
          <a:p>
            <a:r>
              <a:rPr lang="en-US" sz="1200" dirty="0">
                <a:solidFill>
                  <a:schemeClr val="bg1"/>
                </a:solidFill>
                <a:latin typeface="Trebuchet MS" panose="020B0603020202020204" pitchFamily="34" charset="0"/>
              </a:rPr>
              <a:t>Photo: Glenn Ahrens, © Oregon State University</a:t>
            </a:r>
            <a:endParaRPr lang="en-US" sz="1200" dirty="0">
              <a:solidFill>
                <a:schemeClr val="bg1"/>
              </a:solidFill>
            </a:endParaRPr>
          </a:p>
        </p:txBody>
      </p:sp>
    </p:spTree>
    <p:extLst>
      <p:ext uri="{BB962C8B-B14F-4D97-AF65-F5344CB8AC3E}">
        <p14:creationId xmlns:p14="http://schemas.microsoft.com/office/powerpoint/2010/main" val="442397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63147" y="1637058"/>
            <a:ext cx="2725466" cy="2340622"/>
          </a:xfrm>
          <a:prstGeom prst="rect">
            <a:avLst/>
          </a:prstGeom>
          <a:ln w="19050">
            <a:noFill/>
          </a:ln>
        </p:spPr>
      </p:pic>
      <p:pic>
        <p:nvPicPr>
          <p:cNvPr id="16" name="Picture 1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71547" y="2449286"/>
            <a:ext cx="2781688" cy="4408714"/>
          </a:xfrm>
          <a:prstGeom prst="rect">
            <a:avLst/>
          </a:prstGeom>
          <a:ln>
            <a:noFill/>
          </a:ln>
        </p:spPr>
      </p:pic>
      <p:pic>
        <p:nvPicPr>
          <p:cNvPr id="17" name="Picture 1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70662" y="5953"/>
            <a:ext cx="2782574" cy="2661393"/>
          </a:xfrm>
          <a:prstGeom prst="rect">
            <a:avLst/>
          </a:prstGeom>
          <a:ln>
            <a:noFill/>
          </a:ln>
        </p:spPr>
      </p:pic>
      <p:pic>
        <p:nvPicPr>
          <p:cNvPr id="20" name="Picture 19"/>
          <p:cNvPicPr>
            <a:picLocks noChangeAspect="1"/>
          </p:cNvPicPr>
          <p:nvPr/>
        </p:nvPicPr>
        <p:blipFill>
          <a:blip r:embed="rId6"/>
          <a:stretch>
            <a:fillRect/>
          </a:stretch>
        </p:blipFill>
        <p:spPr>
          <a:xfrm>
            <a:off x="0" y="3172046"/>
            <a:ext cx="2757707" cy="3685954"/>
          </a:xfrm>
          <a:prstGeom prst="rect">
            <a:avLst/>
          </a:prstGeom>
          <a:ln>
            <a:noFill/>
          </a:ln>
        </p:spPr>
      </p:pic>
      <p:pic>
        <p:nvPicPr>
          <p:cNvPr id="22" name="Picture 2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174452" y="5953"/>
            <a:ext cx="2706624" cy="1631105"/>
          </a:xfrm>
          <a:prstGeom prst="rect">
            <a:avLst/>
          </a:prstGeom>
          <a:ln w="19050">
            <a:noFill/>
          </a:ln>
        </p:spPr>
      </p:pic>
      <p:pic>
        <p:nvPicPr>
          <p:cNvPr id="23" name="Picture 3"/>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163147" y="3940731"/>
            <a:ext cx="2723506" cy="2927062"/>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0" y="0"/>
            <a:ext cx="2757707" cy="3988479"/>
          </a:xfrm>
          <a:prstGeom prst="rect">
            <a:avLst/>
          </a:prstGeom>
          <a:ln w="19050">
            <a:noFill/>
          </a:ln>
        </p:spPr>
      </p:pic>
      <p:sp>
        <p:nvSpPr>
          <p:cNvPr id="24" name="TextBox 23"/>
          <p:cNvSpPr txBox="1"/>
          <p:nvPr/>
        </p:nvSpPr>
        <p:spPr>
          <a:xfrm>
            <a:off x="5686" y="5799652"/>
            <a:ext cx="2760692" cy="1138773"/>
          </a:xfrm>
          <a:prstGeom prst="rect">
            <a:avLst/>
          </a:prstGeom>
          <a:solidFill>
            <a:schemeClr val="bg1">
              <a:alpha val="43000"/>
            </a:schemeClr>
          </a:solidFill>
        </p:spPr>
        <p:txBody>
          <a:bodyPr wrap="none" rtlCol="0">
            <a:spAutoFit/>
          </a:bodyPr>
          <a:lstStyle/>
          <a:p>
            <a:pPr algn="ctr"/>
            <a:r>
              <a:rPr lang="en-US" sz="3200" b="1" dirty="0">
                <a:solidFill>
                  <a:schemeClr val="tx2"/>
                </a:solidFill>
                <a:latin typeface="Verdana" panose="020B0604030504040204" pitchFamily="34" charset="0"/>
                <a:ea typeface="Verdana" panose="020B0604030504040204" pitchFamily="34" charset="0"/>
              </a:rPr>
              <a:t>Douglas-fir</a:t>
            </a:r>
          </a:p>
          <a:p>
            <a:pPr algn="ctr"/>
            <a:endParaRPr lang="en-US" sz="3600" dirty="0">
              <a:solidFill>
                <a:schemeClr val="tx2"/>
              </a:solidFill>
              <a:latin typeface="Verdana" panose="020B0604030504040204" pitchFamily="34" charset="0"/>
              <a:ea typeface="Verdana" panose="020B0604030504040204" pitchFamily="34" charset="0"/>
            </a:endParaRPr>
          </a:p>
        </p:txBody>
      </p:sp>
      <p:sp>
        <p:nvSpPr>
          <p:cNvPr id="25" name="TextBox 24"/>
          <p:cNvSpPr txBox="1"/>
          <p:nvPr/>
        </p:nvSpPr>
        <p:spPr>
          <a:xfrm>
            <a:off x="3171818" y="5799652"/>
            <a:ext cx="2725782" cy="1077218"/>
          </a:xfrm>
          <a:prstGeom prst="rect">
            <a:avLst/>
          </a:prstGeom>
          <a:solidFill>
            <a:schemeClr val="bg1">
              <a:alpha val="43000"/>
            </a:schemeClr>
          </a:solidFill>
        </p:spPr>
        <p:txBody>
          <a:bodyPr wrap="square" rtlCol="0">
            <a:spAutoFit/>
          </a:bodyPr>
          <a:lstStyle/>
          <a:p>
            <a:pPr algn="ctr"/>
            <a:r>
              <a:rPr lang="en-US" sz="3200" b="1" dirty="0">
                <a:solidFill>
                  <a:schemeClr val="tx2"/>
                </a:solidFill>
                <a:latin typeface="Verdana" panose="020B0604030504040204" pitchFamily="34" charset="0"/>
                <a:ea typeface="Verdana" panose="020B0604030504040204" pitchFamily="34" charset="0"/>
              </a:rPr>
              <a:t>Western </a:t>
            </a:r>
          </a:p>
          <a:p>
            <a:pPr algn="ctr"/>
            <a:r>
              <a:rPr lang="en-US" sz="3200" b="1" dirty="0" err="1">
                <a:solidFill>
                  <a:schemeClr val="tx2"/>
                </a:solidFill>
                <a:latin typeface="Verdana" panose="020B0604030504040204" pitchFamily="34" charset="0"/>
                <a:ea typeface="Verdana" panose="020B0604030504040204" pitchFamily="34" charset="0"/>
              </a:rPr>
              <a:t>redcedar</a:t>
            </a:r>
            <a:endParaRPr lang="en-US" sz="3200" b="1" dirty="0">
              <a:solidFill>
                <a:schemeClr val="tx2"/>
              </a:solidFill>
              <a:latin typeface="Verdana" panose="020B0604030504040204" pitchFamily="34" charset="0"/>
              <a:ea typeface="Verdana" panose="020B0604030504040204" pitchFamily="34" charset="0"/>
            </a:endParaRPr>
          </a:p>
        </p:txBody>
      </p:sp>
      <p:sp>
        <p:nvSpPr>
          <p:cNvPr id="26" name="TextBox 25"/>
          <p:cNvSpPr txBox="1"/>
          <p:nvPr/>
        </p:nvSpPr>
        <p:spPr>
          <a:xfrm>
            <a:off x="6169587" y="5799652"/>
            <a:ext cx="2783648" cy="1077218"/>
          </a:xfrm>
          <a:prstGeom prst="rect">
            <a:avLst/>
          </a:prstGeom>
          <a:solidFill>
            <a:schemeClr val="bg1">
              <a:alpha val="43000"/>
            </a:schemeClr>
          </a:solidFill>
        </p:spPr>
        <p:txBody>
          <a:bodyPr wrap="square" rtlCol="0">
            <a:spAutoFit/>
          </a:bodyPr>
          <a:lstStyle/>
          <a:p>
            <a:pPr algn="ctr"/>
            <a:r>
              <a:rPr lang="en-US" sz="3200" b="1" dirty="0">
                <a:solidFill>
                  <a:schemeClr val="tx2"/>
                </a:solidFill>
                <a:latin typeface="Verdana" panose="020B0604030504040204" pitchFamily="34" charset="0"/>
                <a:ea typeface="Verdana" panose="020B0604030504040204" pitchFamily="34" charset="0"/>
              </a:rPr>
              <a:t>Western </a:t>
            </a:r>
          </a:p>
          <a:p>
            <a:pPr algn="ctr"/>
            <a:r>
              <a:rPr lang="en-US" sz="3200" b="1" dirty="0">
                <a:solidFill>
                  <a:schemeClr val="tx2"/>
                </a:solidFill>
                <a:latin typeface="Verdana" panose="020B0604030504040204" pitchFamily="34" charset="0"/>
                <a:ea typeface="Verdana" panose="020B0604030504040204" pitchFamily="34" charset="0"/>
              </a:rPr>
              <a:t>hemlock</a:t>
            </a:r>
          </a:p>
        </p:txBody>
      </p:sp>
      <p:pic>
        <p:nvPicPr>
          <p:cNvPr id="21" name="Picture 20" descr="P9270007.JP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172173" y="4358248"/>
            <a:ext cx="3021072" cy="2499753"/>
          </a:xfrm>
          <a:prstGeom prst="rect">
            <a:avLst/>
          </a:prstGeom>
          <a:ln w="19050">
            <a:noFill/>
          </a:ln>
        </p:spPr>
      </p:pic>
      <p:sp>
        <p:nvSpPr>
          <p:cNvPr id="28" name="TextBox 27"/>
          <p:cNvSpPr txBox="1"/>
          <p:nvPr/>
        </p:nvSpPr>
        <p:spPr>
          <a:xfrm>
            <a:off x="9172173" y="5799652"/>
            <a:ext cx="3019827" cy="1077218"/>
          </a:xfrm>
          <a:prstGeom prst="rect">
            <a:avLst/>
          </a:prstGeom>
          <a:solidFill>
            <a:schemeClr val="bg1">
              <a:alpha val="43000"/>
            </a:schemeClr>
          </a:solidFill>
          <a:ln>
            <a:noFill/>
          </a:ln>
        </p:spPr>
        <p:txBody>
          <a:bodyPr wrap="square" rtlCol="0">
            <a:spAutoFit/>
          </a:bodyPr>
          <a:lstStyle/>
          <a:p>
            <a:pPr algn="ctr"/>
            <a:r>
              <a:rPr lang="en-US" sz="3200" b="1" dirty="0">
                <a:solidFill>
                  <a:schemeClr val="tx2"/>
                </a:solidFill>
                <a:latin typeface="Verdana" panose="020B0604030504040204" pitchFamily="34" charset="0"/>
                <a:ea typeface="Verdana" panose="020B0604030504040204" pitchFamily="34" charset="0"/>
              </a:rPr>
              <a:t>Red alder</a:t>
            </a:r>
          </a:p>
          <a:p>
            <a:pPr algn="ctr"/>
            <a:endParaRPr lang="en-US" sz="3200" b="1" dirty="0">
              <a:solidFill>
                <a:schemeClr val="tx2"/>
              </a:solidFill>
              <a:latin typeface="Verdana" panose="020B0604030504040204" pitchFamily="34" charset="0"/>
              <a:ea typeface="Verdana" panose="020B0604030504040204" pitchFamily="34" charset="0"/>
            </a:endParaRPr>
          </a:p>
        </p:txBody>
      </p:sp>
      <p:pic>
        <p:nvPicPr>
          <p:cNvPr id="29" name="Picture 28" descr="IMG_0307.JP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10769739" y="1"/>
            <a:ext cx="1422115" cy="2163559"/>
          </a:xfrm>
          <a:prstGeom prst="rect">
            <a:avLst/>
          </a:prstGeom>
          <a:ln w="19050">
            <a:noFill/>
          </a:ln>
        </p:spPr>
      </p:pic>
      <p:pic>
        <p:nvPicPr>
          <p:cNvPr id="30" name="Picture 29" descr="IMG_0313.JPG"/>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172489" y="0"/>
            <a:ext cx="1450453" cy="2163559"/>
          </a:xfrm>
          <a:prstGeom prst="rect">
            <a:avLst/>
          </a:prstGeom>
          <a:ln w="19050">
            <a:noFill/>
          </a:ln>
        </p:spPr>
      </p:pic>
      <p:pic>
        <p:nvPicPr>
          <p:cNvPr id="31" name="Picture 30"/>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9174480" y="2163559"/>
            <a:ext cx="3017520" cy="2206424"/>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
        <p:nvSpPr>
          <p:cNvPr id="15" name="Title 3"/>
          <p:cNvSpPr>
            <a:spLocks noGrp="1"/>
          </p:cNvSpPr>
          <p:nvPr>
            <p:ph type="title"/>
          </p:nvPr>
        </p:nvSpPr>
        <p:spPr>
          <a:xfrm>
            <a:off x="3163147" y="3268163"/>
            <a:ext cx="2725466" cy="662944"/>
          </a:xfrm>
          <a:solidFill>
            <a:schemeClr val="tx2">
              <a:alpha val="48000"/>
            </a:schemeClr>
          </a:solidFill>
        </p:spPr>
        <p:txBody>
          <a:bodyPr>
            <a:normAutofit fontScale="90000"/>
          </a:bodyPr>
          <a:lstStyle/>
          <a:p>
            <a:pPr algn="ctr"/>
            <a:r>
              <a:rPr lang="en-US" sz="6700" dirty="0">
                <a:solidFill>
                  <a:schemeClr val="bg1"/>
                </a:solidFill>
                <a:latin typeface="Georgia" panose="02040502050405020303" pitchFamily="18" charset="0"/>
              </a:rPr>
              <a:t>Species</a:t>
            </a:r>
            <a:r>
              <a:rPr lang="en-US" sz="6000" dirty="0">
                <a:solidFill>
                  <a:schemeClr val="bg1"/>
                </a:solidFill>
                <a:latin typeface="Georgia" panose="02040502050405020303" pitchFamily="18" charset="0"/>
              </a:rPr>
              <a:t>  </a:t>
            </a:r>
          </a:p>
        </p:txBody>
      </p:sp>
      <p:sp>
        <p:nvSpPr>
          <p:cNvPr id="32" name="Title 3"/>
          <p:cNvSpPr txBox="1">
            <a:spLocks/>
          </p:cNvSpPr>
          <p:nvPr/>
        </p:nvSpPr>
        <p:spPr>
          <a:xfrm>
            <a:off x="6169587" y="3266771"/>
            <a:ext cx="2783648" cy="643637"/>
          </a:xfrm>
          <a:prstGeom prst="rect">
            <a:avLst/>
          </a:prstGeom>
          <a:solidFill>
            <a:schemeClr val="tx2">
              <a:alpha val="44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2"/>
                </a:solidFill>
                <a:latin typeface="Rufina-Stencil-Bold" charset="0"/>
                <a:ea typeface="+mj-ea"/>
                <a:cs typeface="+mj-cs"/>
              </a:defRPr>
            </a:lvl1pPr>
          </a:lstStyle>
          <a:p>
            <a:pPr algn="ctr"/>
            <a:r>
              <a:rPr lang="en-US" sz="6000" dirty="0">
                <a:solidFill>
                  <a:schemeClr val="bg1"/>
                </a:solidFill>
                <a:latin typeface="Georgia" panose="02040502050405020303" pitchFamily="18" charset="0"/>
              </a:rPr>
              <a:t>matters</a:t>
            </a:r>
          </a:p>
        </p:txBody>
      </p:sp>
      <p:sp>
        <p:nvSpPr>
          <p:cNvPr id="19" name="Rectangle 18"/>
          <p:cNvSpPr/>
          <p:nvPr/>
        </p:nvSpPr>
        <p:spPr>
          <a:xfrm>
            <a:off x="0" y="-2082"/>
            <a:ext cx="3655360" cy="276999"/>
          </a:xfrm>
          <a:prstGeom prst="rect">
            <a:avLst/>
          </a:prstGeom>
          <a:solidFill>
            <a:schemeClr val="accent2">
              <a:alpha val="65000"/>
            </a:schemeClr>
          </a:solidFill>
        </p:spPr>
        <p:txBody>
          <a:bodyPr wrap="none">
            <a:spAutoFit/>
          </a:bodyPr>
          <a:lstStyle/>
          <a:p>
            <a:r>
              <a:rPr lang="en-US" sz="1200" dirty="0">
                <a:solidFill>
                  <a:schemeClr val="bg1"/>
                </a:solidFill>
                <a:latin typeface="Trebuchet MS" panose="020B0603020202020204" pitchFamily="34" charset="0"/>
              </a:rPr>
              <a:t>Photos: Kevin Zobrist, Washington State University</a:t>
            </a:r>
            <a:endParaRPr lang="en-US" sz="1200" dirty="0">
              <a:solidFill>
                <a:schemeClr val="bg1"/>
              </a:solidFill>
            </a:endParaRPr>
          </a:p>
        </p:txBody>
      </p:sp>
    </p:spTree>
    <p:extLst>
      <p:ext uri="{BB962C8B-B14F-4D97-AF65-F5344CB8AC3E}">
        <p14:creationId xmlns:p14="http://schemas.microsoft.com/office/powerpoint/2010/main" val="1575648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1" y="0"/>
            <a:ext cx="12212877" cy="6858000"/>
          </a:xfrm>
          <a:prstGeom prst="rect">
            <a:avLst/>
          </a:prstGeom>
        </p:spPr>
      </p:pic>
      <p:sp>
        <p:nvSpPr>
          <p:cNvPr id="2" name="Title 1"/>
          <p:cNvSpPr>
            <a:spLocks noGrp="1"/>
          </p:cNvSpPr>
          <p:nvPr>
            <p:ph type="title"/>
          </p:nvPr>
        </p:nvSpPr>
        <p:spPr>
          <a:xfrm>
            <a:off x="0" y="4855029"/>
            <a:ext cx="12192000" cy="2012434"/>
          </a:xfrm>
          <a:solidFill>
            <a:schemeClr val="accent2">
              <a:lumMod val="75000"/>
              <a:alpha val="34000"/>
            </a:schemeClr>
          </a:solidFill>
        </p:spPr>
        <p:txBody>
          <a:bodyPr>
            <a:noAutofit/>
          </a:bodyPr>
          <a:lstStyle/>
          <a:p>
            <a:pPr algn="ctr"/>
            <a:r>
              <a:rPr lang="en-US" sz="6000" dirty="0">
                <a:latin typeface="Georgia" panose="02040502050405020303" pitchFamily="18" charset="0"/>
              </a:rPr>
              <a:t>Sawmill technology can limit </a:t>
            </a:r>
            <a:br>
              <a:rPr lang="en-US" sz="6000" dirty="0">
                <a:latin typeface="Georgia" panose="02040502050405020303" pitchFamily="18" charset="0"/>
              </a:rPr>
            </a:br>
            <a:r>
              <a:rPr lang="en-US" sz="6000" dirty="0">
                <a:latin typeface="Georgia" panose="02040502050405020303" pitchFamily="18" charset="0"/>
              </a:rPr>
              <a:t>what a buyer is interested in </a:t>
            </a:r>
          </a:p>
        </p:txBody>
      </p:sp>
      <p:sp>
        <p:nvSpPr>
          <p:cNvPr id="4" name="Rectangle 3"/>
          <p:cNvSpPr/>
          <p:nvPr/>
        </p:nvSpPr>
        <p:spPr>
          <a:xfrm>
            <a:off x="-2" y="0"/>
            <a:ext cx="3490827" cy="276999"/>
          </a:xfrm>
          <a:prstGeom prst="rect">
            <a:avLst/>
          </a:prstGeom>
          <a:solidFill>
            <a:schemeClr val="accent2">
              <a:alpha val="56000"/>
            </a:schemeClr>
          </a:solidFill>
        </p:spPr>
        <p:txBody>
          <a:bodyPr wrap="none">
            <a:spAutoFit/>
          </a:bodyPr>
          <a:lstStyle/>
          <a:p>
            <a:r>
              <a:rPr lang="en-US" sz="1200" dirty="0">
                <a:solidFill>
                  <a:schemeClr val="bg1"/>
                </a:solidFill>
                <a:latin typeface="Trebuchet MS" panose="020B0603020202020204" pitchFamily="34" charset="0"/>
              </a:rPr>
              <a:t>Photo: Lauren Grand, © Oregon State University</a:t>
            </a:r>
            <a:endParaRPr lang="en-US" sz="1200" dirty="0">
              <a:solidFill>
                <a:schemeClr val="bg1"/>
              </a:solidFill>
            </a:endParaRPr>
          </a:p>
        </p:txBody>
      </p:sp>
    </p:spTree>
    <p:custDataLst>
      <p:tags r:id="rId1"/>
    </p:custDataLst>
    <p:extLst>
      <p:ext uri="{BB962C8B-B14F-4D97-AF65-F5344CB8AC3E}">
        <p14:creationId xmlns:p14="http://schemas.microsoft.com/office/powerpoint/2010/main" val="3086197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eorgia" panose="02040502050405020303" pitchFamily="18" charset="0"/>
              </a:rPr>
              <a:t>Local products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81609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0" y="-15241"/>
            <a:ext cx="12192000" cy="6873241"/>
          </a:xfrm>
        </p:spPr>
      </p:pic>
      <p:sp>
        <p:nvSpPr>
          <p:cNvPr id="2" name="Title 1"/>
          <p:cNvSpPr>
            <a:spLocks noGrp="1"/>
          </p:cNvSpPr>
          <p:nvPr>
            <p:ph type="title"/>
          </p:nvPr>
        </p:nvSpPr>
        <p:spPr>
          <a:xfrm>
            <a:off x="468086" y="0"/>
            <a:ext cx="10047514" cy="1325563"/>
          </a:xfrm>
        </p:spPr>
        <p:txBody>
          <a:bodyPr>
            <a:normAutofit/>
          </a:bodyPr>
          <a:lstStyle/>
          <a:p>
            <a:r>
              <a:rPr lang="en-US" sz="6000" dirty="0">
                <a:latin typeface="Georgia" panose="02040502050405020303" pitchFamily="18" charset="0"/>
              </a:rPr>
              <a:t>Softwood lumber</a:t>
            </a:r>
          </a:p>
        </p:txBody>
      </p:sp>
      <p:sp>
        <p:nvSpPr>
          <p:cNvPr id="6" name="Rectangle 5"/>
          <p:cNvSpPr/>
          <p:nvPr/>
        </p:nvSpPr>
        <p:spPr>
          <a:xfrm>
            <a:off x="0" y="6581001"/>
            <a:ext cx="3490827" cy="276999"/>
          </a:xfrm>
          <a:prstGeom prst="rect">
            <a:avLst/>
          </a:prstGeom>
          <a:solidFill>
            <a:schemeClr val="accent2">
              <a:alpha val="56000"/>
            </a:schemeClr>
          </a:solidFill>
        </p:spPr>
        <p:txBody>
          <a:bodyPr wrap="none">
            <a:spAutoFit/>
          </a:bodyPr>
          <a:lstStyle/>
          <a:p>
            <a:r>
              <a:rPr lang="en-US" sz="1200" dirty="0">
                <a:solidFill>
                  <a:schemeClr val="bg1"/>
                </a:solidFill>
                <a:latin typeface="Trebuchet MS" panose="020B0603020202020204" pitchFamily="34" charset="0"/>
              </a:rPr>
              <a:t>Photo: Lauren Grand, © Oregon State University</a:t>
            </a:r>
            <a:endParaRPr lang="en-US" sz="1200" dirty="0">
              <a:solidFill>
                <a:schemeClr val="bg1"/>
              </a:solidFill>
            </a:endParaRPr>
          </a:p>
        </p:txBody>
      </p:sp>
    </p:spTree>
    <p:custDataLst>
      <p:tags r:id="rId1"/>
    </p:custDataLst>
    <p:extLst>
      <p:ext uri="{BB962C8B-B14F-4D97-AF65-F5344CB8AC3E}">
        <p14:creationId xmlns:p14="http://schemas.microsoft.com/office/powerpoint/2010/main" val="31594664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p:spPr>
      </p:pic>
      <p:sp>
        <p:nvSpPr>
          <p:cNvPr id="2" name="Title 1"/>
          <p:cNvSpPr>
            <a:spLocks noGrp="1"/>
          </p:cNvSpPr>
          <p:nvPr>
            <p:ph type="title"/>
          </p:nvPr>
        </p:nvSpPr>
        <p:spPr>
          <a:xfrm>
            <a:off x="7892716" y="5299774"/>
            <a:ext cx="4299284" cy="1419726"/>
          </a:xfrm>
        </p:spPr>
        <p:txBody>
          <a:bodyPr>
            <a:normAutofit/>
          </a:bodyPr>
          <a:lstStyle/>
          <a:p>
            <a:r>
              <a:rPr lang="en-US" sz="6000" dirty="0">
                <a:latin typeface="Georgia" panose="02040502050405020303" pitchFamily="18" charset="0"/>
              </a:rPr>
              <a:t>Firewood</a:t>
            </a:r>
          </a:p>
        </p:txBody>
      </p:sp>
      <p:sp>
        <p:nvSpPr>
          <p:cNvPr id="5" name="Rectangle 4"/>
          <p:cNvSpPr/>
          <p:nvPr/>
        </p:nvSpPr>
        <p:spPr>
          <a:xfrm>
            <a:off x="0" y="6581001"/>
            <a:ext cx="3476401" cy="276999"/>
          </a:xfrm>
          <a:prstGeom prst="rect">
            <a:avLst/>
          </a:prstGeom>
          <a:solidFill>
            <a:schemeClr val="accent2">
              <a:alpha val="65000"/>
            </a:schemeClr>
          </a:solidFill>
        </p:spPr>
        <p:txBody>
          <a:bodyPr wrap="none">
            <a:spAutoFit/>
          </a:bodyPr>
          <a:lstStyle/>
          <a:p>
            <a:r>
              <a:rPr lang="en-US" sz="1200" dirty="0">
                <a:solidFill>
                  <a:schemeClr val="bg1"/>
                </a:solidFill>
                <a:latin typeface="Trebuchet MS" panose="020B0603020202020204" pitchFamily="34" charset="0"/>
              </a:rPr>
              <a:t>Photo: Steve Bowers, © Oregon State University</a:t>
            </a:r>
            <a:endParaRPr lang="en-US" sz="1200" dirty="0">
              <a:solidFill>
                <a:schemeClr val="bg1"/>
              </a:solidFill>
            </a:endParaRPr>
          </a:p>
        </p:txBody>
      </p:sp>
    </p:spTree>
    <p:extLst>
      <p:ext uri="{BB962C8B-B14F-4D97-AF65-F5344CB8AC3E}">
        <p14:creationId xmlns:p14="http://schemas.microsoft.com/office/powerpoint/2010/main" val="3482182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0" y="-48127"/>
            <a:ext cx="12192000" cy="6906125"/>
          </a:xfrm>
        </p:spPr>
      </p:pic>
      <p:sp>
        <p:nvSpPr>
          <p:cNvPr id="2" name="Title 1"/>
          <p:cNvSpPr>
            <a:spLocks noGrp="1"/>
          </p:cNvSpPr>
          <p:nvPr>
            <p:ph type="title"/>
          </p:nvPr>
        </p:nvSpPr>
        <p:spPr>
          <a:xfrm>
            <a:off x="2017294" y="-48127"/>
            <a:ext cx="10515600" cy="1325563"/>
          </a:xfrm>
        </p:spPr>
        <p:txBody>
          <a:bodyPr>
            <a:normAutofit/>
          </a:bodyPr>
          <a:lstStyle/>
          <a:p>
            <a:r>
              <a:rPr lang="en-US" sz="6000" dirty="0">
                <a:latin typeface="Georgia" panose="02040502050405020303" pitchFamily="18" charset="0"/>
              </a:rPr>
              <a:t>Pulp</a:t>
            </a:r>
          </a:p>
        </p:txBody>
      </p:sp>
      <p:sp>
        <p:nvSpPr>
          <p:cNvPr id="6" name="Rectangle 5"/>
          <p:cNvSpPr/>
          <p:nvPr/>
        </p:nvSpPr>
        <p:spPr>
          <a:xfrm>
            <a:off x="0" y="6580999"/>
            <a:ext cx="3490827" cy="276999"/>
          </a:xfrm>
          <a:prstGeom prst="rect">
            <a:avLst/>
          </a:prstGeom>
          <a:solidFill>
            <a:schemeClr val="accent2">
              <a:alpha val="56000"/>
            </a:schemeClr>
          </a:solidFill>
        </p:spPr>
        <p:txBody>
          <a:bodyPr wrap="none">
            <a:spAutoFit/>
          </a:bodyPr>
          <a:lstStyle/>
          <a:p>
            <a:r>
              <a:rPr lang="en-US" sz="1200" dirty="0">
                <a:solidFill>
                  <a:schemeClr val="bg1"/>
                </a:solidFill>
                <a:latin typeface="Trebuchet MS" panose="020B0603020202020204" pitchFamily="34" charset="0"/>
              </a:rPr>
              <a:t>Photo: Lauren Grand, © Oregon State University</a:t>
            </a:r>
            <a:endParaRPr lang="en-US" sz="1200" dirty="0">
              <a:solidFill>
                <a:schemeClr val="bg1"/>
              </a:solidFill>
            </a:endParaRPr>
          </a:p>
        </p:txBody>
      </p:sp>
    </p:spTree>
    <p:custDataLst>
      <p:tags r:id="rId1"/>
    </p:custDataLst>
    <p:extLst>
      <p:ext uri="{BB962C8B-B14F-4D97-AF65-F5344CB8AC3E}">
        <p14:creationId xmlns:p14="http://schemas.microsoft.com/office/powerpoint/2010/main" val="3727587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0" y="0"/>
            <a:ext cx="12192000" cy="6858000"/>
          </a:xfrm>
        </p:spPr>
      </p:pic>
      <p:sp>
        <p:nvSpPr>
          <p:cNvPr id="2" name="Title 1"/>
          <p:cNvSpPr>
            <a:spLocks noGrp="1"/>
          </p:cNvSpPr>
          <p:nvPr>
            <p:ph type="title"/>
          </p:nvPr>
        </p:nvSpPr>
        <p:spPr>
          <a:xfrm>
            <a:off x="359228" y="0"/>
            <a:ext cx="11832771" cy="1227221"/>
          </a:xfrm>
        </p:spPr>
        <p:txBody>
          <a:bodyPr>
            <a:noAutofit/>
          </a:bodyPr>
          <a:lstStyle/>
          <a:p>
            <a:r>
              <a:rPr lang="en-US" sz="6000" dirty="0">
                <a:solidFill>
                  <a:schemeClr val="tx2"/>
                </a:solidFill>
                <a:latin typeface="Georgia" panose="02040502050405020303" pitchFamily="18" charset="0"/>
              </a:rPr>
              <a:t>Specialty products – utility poles</a:t>
            </a:r>
          </a:p>
        </p:txBody>
      </p:sp>
      <p:sp>
        <p:nvSpPr>
          <p:cNvPr id="4" name="Rectangle 3"/>
          <p:cNvSpPr/>
          <p:nvPr/>
        </p:nvSpPr>
        <p:spPr>
          <a:xfrm>
            <a:off x="0" y="6581001"/>
            <a:ext cx="3490827" cy="276999"/>
          </a:xfrm>
          <a:prstGeom prst="rect">
            <a:avLst/>
          </a:prstGeom>
          <a:solidFill>
            <a:schemeClr val="accent2">
              <a:alpha val="56000"/>
            </a:schemeClr>
          </a:solidFill>
        </p:spPr>
        <p:txBody>
          <a:bodyPr wrap="none">
            <a:spAutoFit/>
          </a:bodyPr>
          <a:lstStyle/>
          <a:p>
            <a:r>
              <a:rPr lang="en-US" sz="1200" dirty="0">
                <a:solidFill>
                  <a:schemeClr val="bg1"/>
                </a:solidFill>
                <a:latin typeface="Trebuchet MS" panose="020B0603020202020204" pitchFamily="34" charset="0"/>
              </a:rPr>
              <a:t>Photo: Lauren Grand, © Oregon State University</a:t>
            </a:r>
            <a:endParaRPr lang="en-US" sz="1200" dirty="0">
              <a:solidFill>
                <a:schemeClr val="bg1"/>
              </a:solidFill>
            </a:endParaRPr>
          </a:p>
        </p:txBody>
      </p:sp>
    </p:spTree>
    <p:custDataLst>
      <p:tags r:id="rId1"/>
    </p:custDataLst>
    <p:extLst>
      <p:ext uri="{BB962C8B-B14F-4D97-AF65-F5344CB8AC3E}">
        <p14:creationId xmlns:p14="http://schemas.microsoft.com/office/powerpoint/2010/main" val="2402291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0" y="0"/>
            <a:ext cx="12192000" cy="6858000"/>
          </a:xfrm>
        </p:spPr>
      </p:pic>
      <p:sp>
        <p:nvSpPr>
          <p:cNvPr id="2" name="Title 1"/>
          <p:cNvSpPr>
            <a:spLocks noGrp="1"/>
          </p:cNvSpPr>
          <p:nvPr>
            <p:ph type="title"/>
          </p:nvPr>
        </p:nvSpPr>
        <p:spPr>
          <a:xfrm>
            <a:off x="0" y="0"/>
            <a:ext cx="7094681" cy="1500395"/>
          </a:xfrm>
          <a:solidFill>
            <a:schemeClr val="bg1">
              <a:alpha val="36000"/>
            </a:schemeClr>
          </a:solidFill>
        </p:spPr>
        <p:txBody>
          <a:bodyPr>
            <a:normAutofit/>
          </a:bodyPr>
          <a:lstStyle/>
          <a:p>
            <a:r>
              <a:rPr lang="en-US" sz="6000" dirty="0">
                <a:solidFill>
                  <a:schemeClr val="tx2"/>
                </a:solidFill>
                <a:latin typeface="Georgia" panose="02040502050405020303" pitchFamily="18" charset="0"/>
              </a:rPr>
              <a:t>Dimension lumber</a:t>
            </a:r>
          </a:p>
        </p:txBody>
      </p:sp>
      <p:sp>
        <p:nvSpPr>
          <p:cNvPr id="6" name="Rectangle 5"/>
          <p:cNvSpPr/>
          <p:nvPr/>
        </p:nvSpPr>
        <p:spPr>
          <a:xfrm>
            <a:off x="0" y="6581001"/>
            <a:ext cx="3490827" cy="276999"/>
          </a:xfrm>
          <a:prstGeom prst="rect">
            <a:avLst/>
          </a:prstGeom>
          <a:solidFill>
            <a:schemeClr val="accent2">
              <a:alpha val="56000"/>
            </a:schemeClr>
          </a:solidFill>
        </p:spPr>
        <p:txBody>
          <a:bodyPr wrap="none">
            <a:spAutoFit/>
          </a:bodyPr>
          <a:lstStyle/>
          <a:p>
            <a:r>
              <a:rPr lang="en-US" sz="1200" dirty="0">
                <a:solidFill>
                  <a:schemeClr val="bg1"/>
                </a:solidFill>
                <a:latin typeface="Trebuchet MS" panose="020B0603020202020204" pitchFamily="34" charset="0"/>
              </a:rPr>
              <a:t>Photo: Lauren Grand, © Oregon State University</a:t>
            </a:r>
            <a:endParaRPr lang="en-US" sz="1200" dirty="0">
              <a:solidFill>
                <a:schemeClr val="bg1"/>
              </a:solidFill>
            </a:endParaRPr>
          </a:p>
        </p:txBody>
      </p:sp>
    </p:spTree>
    <p:custDataLst>
      <p:tags r:id="rId1"/>
    </p:custDataLst>
    <p:extLst>
      <p:ext uri="{BB962C8B-B14F-4D97-AF65-F5344CB8AC3E}">
        <p14:creationId xmlns:p14="http://schemas.microsoft.com/office/powerpoint/2010/main" val="4290307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rot="5400000">
            <a:off x="2606843" y="-2606839"/>
            <a:ext cx="6978313" cy="12192000"/>
          </a:xfrm>
        </p:spPr>
      </p:pic>
      <p:sp>
        <p:nvSpPr>
          <p:cNvPr id="2" name="Title 1"/>
          <p:cNvSpPr>
            <a:spLocks noGrp="1"/>
          </p:cNvSpPr>
          <p:nvPr>
            <p:ph type="title"/>
          </p:nvPr>
        </p:nvSpPr>
        <p:spPr>
          <a:xfrm>
            <a:off x="838199" y="5081506"/>
            <a:ext cx="10515600" cy="1325563"/>
          </a:xfrm>
        </p:spPr>
        <p:txBody>
          <a:bodyPr>
            <a:normAutofit/>
          </a:bodyPr>
          <a:lstStyle/>
          <a:p>
            <a:r>
              <a:rPr lang="en-US" sz="6000" dirty="0">
                <a:latin typeface="Georgia" panose="02040502050405020303" pitchFamily="18" charset="0"/>
              </a:rPr>
              <a:t>Plywood</a:t>
            </a:r>
          </a:p>
        </p:txBody>
      </p:sp>
      <p:sp>
        <p:nvSpPr>
          <p:cNvPr id="6" name="Rectangle 5"/>
          <p:cNvSpPr/>
          <p:nvPr/>
        </p:nvSpPr>
        <p:spPr>
          <a:xfrm>
            <a:off x="8613491" y="6504090"/>
            <a:ext cx="3490827" cy="276999"/>
          </a:xfrm>
          <a:prstGeom prst="rect">
            <a:avLst/>
          </a:prstGeom>
          <a:solidFill>
            <a:schemeClr val="accent2">
              <a:alpha val="56000"/>
            </a:schemeClr>
          </a:solidFill>
        </p:spPr>
        <p:txBody>
          <a:bodyPr wrap="none">
            <a:spAutoFit/>
          </a:bodyPr>
          <a:lstStyle/>
          <a:p>
            <a:r>
              <a:rPr lang="en-US" sz="1200" dirty="0">
                <a:solidFill>
                  <a:schemeClr val="bg1"/>
                </a:solidFill>
                <a:latin typeface="Trebuchet MS" panose="020B0603020202020204" pitchFamily="34" charset="0"/>
              </a:rPr>
              <a:t>Photo: Lauren Grand, © Oregon State University</a:t>
            </a:r>
            <a:endParaRPr lang="en-US" sz="1200" dirty="0">
              <a:solidFill>
                <a:schemeClr val="bg1"/>
              </a:solidFill>
            </a:endParaRPr>
          </a:p>
        </p:txBody>
      </p:sp>
    </p:spTree>
    <p:extLst>
      <p:ext uri="{BB962C8B-B14F-4D97-AF65-F5344CB8AC3E}">
        <p14:creationId xmlns:p14="http://schemas.microsoft.com/office/powerpoint/2010/main" val="2109122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7218947" cy="6858000"/>
          </a:xfrm>
          <a:prstGeom prst="rect">
            <a:avLst/>
          </a:prstGeom>
        </p:spPr>
      </p:pic>
      <p:sp>
        <p:nvSpPr>
          <p:cNvPr id="2" name="Title 1"/>
          <p:cNvSpPr>
            <a:spLocks noGrp="1"/>
          </p:cNvSpPr>
          <p:nvPr>
            <p:ph type="title"/>
          </p:nvPr>
        </p:nvSpPr>
        <p:spPr>
          <a:xfrm>
            <a:off x="7772400" y="295275"/>
            <a:ext cx="4419600" cy="1325563"/>
          </a:xfrm>
        </p:spPr>
        <p:txBody>
          <a:bodyPr>
            <a:normAutofit/>
          </a:bodyPr>
          <a:lstStyle/>
          <a:p>
            <a:r>
              <a:rPr lang="en-US" sz="6000" dirty="0">
                <a:latin typeface="Georgia" panose="02040502050405020303" pitchFamily="18" charset="0"/>
              </a:rPr>
              <a:t>Export</a:t>
            </a:r>
          </a:p>
        </p:txBody>
      </p:sp>
      <p:sp>
        <p:nvSpPr>
          <p:cNvPr id="3" name="Content Placeholder 2"/>
          <p:cNvSpPr>
            <a:spLocks noGrp="1"/>
          </p:cNvSpPr>
          <p:nvPr>
            <p:ph idx="1"/>
          </p:nvPr>
        </p:nvSpPr>
        <p:spPr>
          <a:xfrm>
            <a:off x="7772400" y="1620838"/>
            <a:ext cx="4419600" cy="4646612"/>
          </a:xfrm>
        </p:spPr>
        <p:txBody>
          <a:bodyPr>
            <a:normAutofit/>
          </a:bodyPr>
          <a:lstStyle/>
          <a:p>
            <a:r>
              <a:rPr lang="en-US" sz="3600" b="1" dirty="0">
                <a:latin typeface="Verdana" panose="020B0604030504040204" pitchFamily="34" charset="0"/>
                <a:ea typeface="Verdana" panose="020B0604030504040204" pitchFamily="34" charset="0"/>
              </a:rPr>
              <a:t>Japan sort</a:t>
            </a:r>
          </a:p>
          <a:p>
            <a:pPr lvl="1"/>
            <a:r>
              <a:rPr lang="en-US" sz="2800" dirty="0">
                <a:latin typeface="Verdana" panose="020B0604030504040204" pitchFamily="34" charset="0"/>
                <a:ea typeface="Verdana" panose="020B0604030504040204" pitchFamily="34" charset="0"/>
              </a:rPr>
              <a:t>High quality Douglas-fir </a:t>
            </a:r>
          </a:p>
          <a:p>
            <a:endParaRPr lang="en-US" sz="800" dirty="0">
              <a:latin typeface="Verdana" panose="020B0604030504040204" pitchFamily="34" charset="0"/>
              <a:ea typeface="Verdana" panose="020B0604030504040204" pitchFamily="34" charset="0"/>
            </a:endParaRPr>
          </a:p>
          <a:p>
            <a:r>
              <a:rPr lang="en-US" sz="3600" b="1" dirty="0">
                <a:latin typeface="Verdana" panose="020B0604030504040204" pitchFamily="34" charset="0"/>
                <a:ea typeface="Verdana" panose="020B0604030504040204" pitchFamily="34" charset="0"/>
              </a:rPr>
              <a:t>China sort</a:t>
            </a:r>
          </a:p>
          <a:p>
            <a:pPr lvl="1"/>
            <a:r>
              <a:rPr lang="en-US" sz="2800" dirty="0">
                <a:latin typeface="Verdana" panose="020B0604030504040204" pitchFamily="34" charset="0"/>
                <a:ea typeface="Verdana" panose="020B0604030504040204" pitchFamily="34" charset="0"/>
              </a:rPr>
              <a:t>Low quality Douglas-fir</a:t>
            </a:r>
          </a:p>
          <a:p>
            <a:pPr lvl="1"/>
            <a:r>
              <a:rPr lang="en-US" sz="2800" dirty="0">
                <a:latin typeface="Verdana" panose="020B0604030504040204" pitchFamily="34" charset="0"/>
                <a:ea typeface="Verdana" panose="020B0604030504040204" pitchFamily="34" charset="0"/>
              </a:rPr>
              <a:t>Ponderosa pine</a:t>
            </a:r>
          </a:p>
          <a:p>
            <a:pPr lvl="1"/>
            <a:r>
              <a:rPr lang="en-US" sz="2800" dirty="0">
                <a:latin typeface="Verdana" panose="020B0604030504040204" pitchFamily="34" charset="0"/>
                <a:ea typeface="Verdana" panose="020B0604030504040204" pitchFamily="34" charset="0"/>
              </a:rPr>
              <a:t>White woods</a:t>
            </a:r>
          </a:p>
          <a:p>
            <a:endParaRPr lang="en-US" dirty="0">
              <a:latin typeface="Verdana" panose="020B0604030504040204" pitchFamily="34" charset="0"/>
              <a:ea typeface="Verdana" panose="020B0604030504040204" pitchFamily="34" charset="0"/>
            </a:endParaRPr>
          </a:p>
        </p:txBody>
      </p:sp>
      <p:sp>
        <p:nvSpPr>
          <p:cNvPr id="7" name="Rectangle 6"/>
          <p:cNvSpPr/>
          <p:nvPr/>
        </p:nvSpPr>
        <p:spPr>
          <a:xfrm>
            <a:off x="0" y="6581001"/>
            <a:ext cx="3518143" cy="276999"/>
          </a:xfrm>
          <a:prstGeom prst="rect">
            <a:avLst/>
          </a:prstGeom>
          <a:solidFill>
            <a:schemeClr val="accent2">
              <a:alpha val="65000"/>
            </a:schemeClr>
          </a:solidFill>
        </p:spPr>
        <p:txBody>
          <a:bodyPr wrap="none">
            <a:spAutoFit/>
          </a:bodyPr>
          <a:lstStyle/>
          <a:p>
            <a:r>
              <a:rPr lang="en-US" sz="1200" dirty="0">
                <a:solidFill>
                  <a:schemeClr val="bg1"/>
                </a:solidFill>
                <a:latin typeface="Trebuchet MS" panose="020B0603020202020204" pitchFamily="34" charset="0"/>
              </a:rPr>
              <a:t>Photo: Lynn Ketchum, © Oregon State University</a:t>
            </a:r>
            <a:endParaRPr lang="en-US" sz="1200" dirty="0">
              <a:solidFill>
                <a:schemeClr val="bg1"/>
              </a:solidFill>
            </a:endParaRPr>
          </a:p>
        </p:txBody>
      </p:sp>
    </p:spTree>
    <p:extLst>
      <p:ext uri="{BB962C8B-B14F-4D97-AF65-F5344CB8AC3E}">
        <p14:creationId xmlns:p14="http://schemas.microsoft.com/office/powerpoint/2010/main" val="682691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9KkY_Uvx0Ys"/>
          <p:cNvPicPr>
            <a:picLocks noRot="1" noChangeAspect="1"/>
          </p:cNvPicPr>
          <p:nvPr>
            <a:videoFile r:link="rId1"/>
          </p:nvPr>
        </p:nvPicPr>
        <p:blipFill rotWithShape="1">
          <a:blip r:embed="rId4" cstate="print">
            <a:extLst>
              <a:ext uri="{28A0092B-C50C-407E-A947-70E740481C1C}">
                <a14:useLocalDpi xmlns:a14="http://schemas.microsoft.com/office/drawing/2010/main" val="0"/>
              </a:ext>
            </a:extLst>
          </a:blip>
          <a:srcRect t="13674"/>
          <a:stretch/>
        </p:blipFill>
        <p:spPr>
          <a:xfrm>
            <a:off x="0" y="0"/>
            <a:ext cx="12192000" cy="6858000"/>
          </a:xfrm>
          <a:prstGeom prst="rect">
            <a:avLst/>
          </a:prstGeom>
        </p:spPr>
      </p:pic>
      <p:sp>
        <p:nvSpPr>
          <p:cNvPr id="4" name="Rectangle 3"/>
          <p:cNvSpPr/>
          <p:nvPr/>
        </p:nvSpPr>
        <p:spPr>
          <a:xfrm>
            <a:off x="216418" y="6459407"/>
            <a:ext cx="3564630" cy="276999"/>
          </a:xfrm>
          <a:prstGeom prst="rect">
            <a:avLst/>
          </a:prstGeom>
        </p:spPr>
        <p:txBody>
          <a:bodyPr wrap="none">
            <a:spAutoFit/>
          </a:bodyPr>
          <a:lstStyle/>
          <a:p>
            <a:r>
              <a:rPr lang="en-US" sz="1200" dirty="0">
                <a:solidFill>
                  <a:schemeClr val="bg1"/>
                </a:solidFill>
                <a:latin typeface="Trebuchet MS" panose="020B0603020202020204" pitchFamily="34" charset="0"/>
              </a:rPr>
              <a:t>Photo : Lynn Ketchum, © Oregon State University</a:t>
            </a:r>
            <a:endParaRPr lang="en-US" sz="1200" dirty="0">
              <a:solidFill>
                <a:schemeClr val="bg1"/>
              </a:solidFill>
            </a:endParaRPr>
          </a:p>
        </p:txBody>
      </p:sp>
      <p:sp>
        <p:nvSpPr>
          <p:cNvPr id="2" name="Title 1"/>
          <p:cNvSpPr>
            <a:spLocks noGrp="1"/>
          </p:cNvSpPr>
          <p:nvPr>
            <p:ph type="title"/>
          </p:nvPr>
        </p:nvSpPr>
        <p:spPr>
          <a:xfrm>
            <a:off x="1" y="0"/>
            <a:ext cx="12192000" cy="1080650"/>
          </a:xfrm>
          <a:solidFill>
            <a:schemeClr val="bg1">
              <a:alpha val="50000"/>
            </a:schemeClr>
          </a:solidFill>
        </p:spPr>
        <p:txBody>
          <a:bodyPr vert="horz" lIns="91440" tIns="45720" rIns="91440" bIns="45720" rtlCol="0" anchor="ctr">
            <a:noAutofit/>
          </a:bodyPr>
          <a:lstStyle/>
          <a:p>
            <a:r>
              <a:rPr lang="en-US" sz="4800" dirty="0">
                <a:latin typeface="Georgia" panose="02040502050405020303" pitchFamily="18" charset="0"/>
              </a:rPr>
              <a:t>  Video: income opportunities from logs</a:t>
            </a:r>
          </a:p>
        </p:txBody>
      </p:sp>
      <p:sp>
        <p:nvSpPr>
          <p:cNvPr id="5" name="Action Button: Forward or Next 4">
            <a:hlinkClick r:id="rId5" highlightClick="1"/>
            <a:extLst>
              <a:ext uri="{FF2B5EF4-FFF2-40B4-BE49-F238E27FC236}">
                <a16:creationId xmlns:a16="http://schemas.microsoft.com/office/drawing/2014/main" id="{63A1C0DA-98E1-C146-B9B3-C467D89BDDD2}"/>
              </a:ext>
            </a:extLst>
          </p:cNvPr>
          <p:cNvSpPr/>
          <p:nvPr/>
        </p:nvSpPr>
        <p:spPr>
          <a:xfrm>
            <a:off x="5801710" y="2900855"/>
            <a:ext cx="977462" cy="119817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19073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4063"/>
            <a:ext cx="12192000" cy="6882063"/>
          </a:xfrm>
          <a:prstGeom prst="rect">
            <a:avLst/>
          </a:prstGeom>
        </p:spPr>
      </p:pic>
      <p:sp>
        <p:nvSpPr>
          <p:cNvPr id="2" name="Title 1"/>
          <p:cNvSpPr>
            <a:spLocks noGrp="1"/>
          </p:cNvSpPr>
          <p:nvPr>
            <p:ph type="title"/>
          </p:nvPr>
        </p:nvSpPr>
        <p:spPr>
          <a:xfrm>
            <a:off x="0" y="0"/>
            <a:ext cx="5788335" cy="1325563"/>
          </a:xfrm>
          <a:solidFill>
            <a:schemeClr val="bg1">
              <a:alpha val="47000"/>
            </a:schemeClr>
          </a:solidFill>
        </p:spPr>
        <p:txBody>
          <a:bodyPr>
            <a:normAutofit/>
          </a:bodyPr>
          <a:lstStyle/>
          <a:p>
            <a:r>
              <a:rPr lang="en-US" sz="6000" dirty="0">
                <a:solidFill>
                  <a:schemeClr val="tx2"/>
                </a:solidFill>
                <a:latin typeface="Georgia" panose="02040502050405020303" pitchFamily="18" charset="0"/>
              </a:rPr>
              <a:t>   Hardwoods</a:t>
            </a:r>
          </a:p>
        </p:txBody>
      </p:sp>
      <p:sp>
        <p:nvSpPr>
          <p:cNvPr id="5" name="Rectangle 4"/>
          <p:cNvSpPr/>
          <p:nvPr/>
        </p:nvSpPr>
        <p:spPr>
          <a:xfrm>
            <a:off x="8701173" y="6581001"/>
            <a:ext cx="3490827" cy="276999"/>
          </a:xfrm>
          <a:prstGeom prst="rect">
            <a:avLst/>
          </a:prstGeom>
          <a:solidFill>
            <a:schemeClr val="accent2">
              <a:alpha val="56000"/>
            </a:schemeClr>
          </a:solidFill>
        </p:spPr>
        <p:txBody>
          <a:bodyPr wrap="none">
            <a:spAutoFit/>
          </a:bodyPr>
          <a:lstStyle/>
          <a:p>
            <a:r>
              <a:rPr lang="en-US" sz="1200" dirty="0">
                <a:solidFill>
                  <a:schemeClr val="bg1"/>
                </a:solidFill>
                <a:latin typeface="Trebuchet MS" panose="020B0603020202020204" pitchFamily="34" charset="0"/>
              </a:rPr>
              <a:t>Photo: Lauren Grand, © Oregon State University</a:t>
            </a:r>
            <a:endParaRPr lang="en-US" sz="1200" dirty="0">
              <a:solidFill>
                <a:schemeClr val="bg1"/>
              </a:solidFill>
            </a:endParaRPr>
          </a:p>
        </p:txBody>
      </p:sp>
    </p:spTree>
    <p:extLst>
      <p:ext uri="{BB962C8B-B14F-4D97-AF65-F5344CB8AC3E}">
        <p14:creationId xmlns:p14="http://schemas.microsoft.com/office/powerpoint/2010/main" val="873423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eorgia" panose="02040502050405020303" pitchFamily="18" charset="0"/>
              </a:rPr>
              <a:t>What are you selling?</a:t>
            </a:r>
          </a:p>
        </p:txBody>
      </p:sp>
    </p:spTree>
    <p:extLst>
      <p:ext uri="{BB962C8B-B14F-4D97-AF65-F5344CB8AC3E}">
        <p14:creationId xmlns:p14="http://schemas.microsoft.com/office/powerpoint/2010/main" val="2413969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alphaModFix amt="52000"/>
            <a:lum/>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a:solidFill>
                  <a:schemeClr val="tx2"/>
                </a:solidFill>
                <a:latin typeface="Georgia" panose="02040502050405020303" pitchFamily="18" charset="0"/>
              </a:rPr>
              <a:t>Cruise the sale</a:t>
            </a:r>
          </a:p>
        </p:txBody>
      </p:sp>
      <p:sp>
        <p:nvSpPr>
          <p:cNvPr id="3" name="Content Placeholder 2"/>
          <p:cNvSpPr>
            <a:spLocks noGrp="1"/>
          </p:cNvSpPr>
          <p:nvPr>
            <p:ph idx="1"/>
          </p:nvPr>
        </p:nvSpPr>
        <p:spPr>
          <a:xfrm>
            <a:off x="838200" y="1825625"/>
            <a:ext cx="10921408" cy="4787826"/>
          </a:xfrm>
        </p:spPr>
        <p:txBody>
          <a:bodyPr>
            <a:noAutofit/>
          </a:bodyPr>
          <a:lstStyle/>
          <a:p>
            <a:pPr>
              <a:lnSpc>
                <a:spcPct val="100000"/>
              </a:lnSpc>
              <a:spcBef>
                <a:spcPts val="600"/>
              </a:spcBef>
              <a:spcAft>
                <a:spcPts val="2400"/>
              </a:spcAft>
            </a:pPr>
            <a:r>
              <a:rPr lang="en-US" sz="3600" dirty="0">
                <a:solidFill>
                  <a:schemeClr val="tx2"/>
                </a:solidFill>
                <a:latin typeface="Verdana" panose="020B0604030504040204" pitchFamily="34" charset="0"/>
                <a:ea typeface="Verdana" panose="020B0604030504040204" pitchFamily="34" charset="0"/>
              </a:rPr>
              <a:t>Forest survey of what you plan to sell — sample</a:t>
            </a:r>
          </a:p>
          <a:p>
            <a:pPr>
              <a:lnSpc>
                <a:spcPct val="100000"/>
              </a:lnSpc>
              <a:spcBef>
                <a:spcPts val="600"/>
              </a:spcBef>
              <a:spcAft>
                <a:spcPts val="2400"/>
              </a:spcAft>
            </a:pPr>
            <a:r>
              <a:rPr lang="en-US" sz="3600" dirty="0">
                <a:solidFill>
                  <a:schemeClr val="tx2"/>
                </a:solidFill>
                <a:latin typeface="Verdana" panose="020B0604030504040204" pitchFamily="34" charset="0"/>
                <a:ea typeface="Verdana" panose="020B0604030504040204" pitchFamily="34" charset="0"/>
              </a:rPr>
              <a:t>Itemized by product — species, size, volume, quality, or other characteristics</a:t>
            </a:r>
          </a:p>
          <a:p>
            <a:pPr>
              <a:lnSpc>
                <a:spcPct val="100000"/>
              </a:lnSpc>
              <a:spcBef>
                <a:spcPts val="600"/>
              </a:spcBef>
              <a:spcAft>
                <a:spcPts val="2400"/>
              </a:spcAft>
            </a:pPr>
            <a:r>
              <a:rPr lang="en-US" sz="3600" dirty="0">
                <a:latin typeface="Verdana" panose="020B0604030504040204" pitchFamily="34" charset="0"/>
                <a:ea typeface="Verdana" panose="020B0604030504040204" pitchFamily="34" charset="0"/>
              </a:rPr>
              <a:t>Log lengths reflective of actual cutting practice</a:t>
            </a:r>
            <a:endParaRPr lang="en-US" sz="3600" dirty="0">
              <a:solidFill>
                <a:schemeClr val="tx2"/>
              </a:solidFill>
              <a:latin typeface="Verdana" panose="020B0604030504040204" pitchFamily="34" charset="0"/>
              <a:ea typeface="Verdana" panose="020B0604030504040204" pitchFamily="34" charset="0"/>
            </a:endParaRPr>
          </a:p>
        </p:txBody>
      </p:sp>
      <p:sp>
        <p:nvSpPr>
          <p:cNvPr id="4" name="Rectangle 3"/>
          <p:cNvSpPr/>
          <p:nvPr/>
        </p:nvSpPr>
        <p:spPr>
          <a:xfrm>
            <a:off x="0" y="6581001"/>
            <a:ext cx="3486083" cy="276999"/>
          </a:xfrm>
          <a:prstGeom prst="rect">
            <a:avLst/>
          </a:prstGeom>
        </p:spPr>
        <p:txBody>
          <a:bodyPr wrap="none">
            <a:spAutoFit/>
          </a:bodyPr>
          <a:lstStyle/>
          <a:p>
            <a:r>
              <a:rPr lang="en-US" sz="1200" dirty="0">
                <a:solidFill>
                  <a:schemeClr val="tx2"/>
                </a:solidFill>
                <a:latin typeface="Trebuchet MS" panose="020B0603020202020204" pitchFamily="34" charset="0"/>
              </a:rPr>
              <a:t>Photo: Lynn Ketchum, © Oregon State University</a:t>
            </a:r>
            <a:endParaRPr lang="en-US" sz="1200" dirty="0">
              <a:solidFill>
                <a:schemeClr val="tx2"/>
              </a:solidFill>
            </a:endParaRPr>
          </a:p>
        </p:txBody>
      </p:sp>
    </p:spTree>
    <p:custDataLst>
      <p:tags r:id="rId1"/>
    </p:custDataLst>
    <p:extLst>
      <p:ext uri="{BB962C8B-B14F-4D97-AF65-F5344CB8AC3E}">
        <p14:creationId xmlns:p14="http://schemas.microsoft.com/office/powerpoint/2010/main" val="2684543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0ED0F911-FC59-4FAA-B2C5-51D084ED39EF" descr="0ED0F911-FC59-4FAA-B2C5-51D084ED39EF"/>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0" b="98320" l="749" r="99351"/>
                    </a14:imgEffect>
                  </a14:imgLayer>
                </a14:imgProps>
              </a:ext>
              <a:ext uri="{28A0092B-C50C-407E-A947-70E740481C1C}">
                <a14:useLocalDpi xmlns:a14="http://schemas.microsoft.com/office/drawing/2010/main"/>
              </a:ext>
            </a:extLst>
          </a:blip>
          <a:srcRect/>
          <a:stretch/>
        </p:blipFill>
        <p:spPr bwMode="auto">
          <a:xfrm>
            <a:off x="0" y="-32749"/>
            <a:ext cx="12192000" cy="689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1676400" y="1284626"/>
            <a:ext cx="10515600" cy="1325563"/>
          </a:xfrm>
        </p:spPr>
        <p:txBody>
          <a:bodyPr>
            <a:normAutofit/>
          </a:bodyPr>
          <a:lstStyle/>
          <a:p>
            <a:r>
              <a:rPr lang="en-US" sz="6000" dirty="0">
                <a:latin typeface="Georgia" panose="02040502050405020303" pitchFamily="18" charset="0"/>
              </a:rPr>
              <a:t>What is a board foot (BF)?</a:t>
            </a:r>
          </a:p>
        </p:txBody>
      </p:sp>
      <p:sp>
        <p:nvSpPr>
          <p:cNvPr id="6" name="Left Brace 5"/>
          <p:cNvSpPr/>
          <p:nvPr/>
        </p:nvSpPr>
        <p:spPr>
          <a:xfrm rot="18489181">
            <a:off x="1973385" y="1425828"/>
            <a:ext cx="1368842" cy="6575344"/>
          </a:xfrm>
          <a:prstGeom prst="leftBrace">
            <a:avLst>
              <a:gd name="adj1" fmla="val 70192"/>
              <a:gd name="adj2" fmla="val 44394"/>
            </a:avLst>
          </a:prstGeom>
          <a:ln w="76200">
            <a:solidFill>
              <a:schemeClr val="tx2"/>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7" name="TextBox 6"/>
          <p:cNvSpPr txBox="1"/>
          <p:nvPr/>
        </p:nvSpPr>
        <p:spPr>
          <a:xfrm>
            <a:off x="-10159" y="4878659"/>
            <a:ext cx="3408305" cy="1446550"/>
          </a:xfrm>
          <a:prstGeom prst="rect">
            <a:avLst/>
          </a:prstGeom>
          <a:noFill/>
        </p:spPr>
        <p:txBody>
          <a:bodyPr wrap="none" rtlCol="0">
            <a:spAutoFit/>
          </a:bodyPr>
          <a:lstStyle/>
          <a:p>
            <a:r>
              <a:rPr lang="en-US" sz="4400" dirty="0">
                <a:solidFill>
                  <a:schemeClr val="accent4"/>
                </a:solidFill>
                <a:latin typeface="Verdana" panose="020B0604030504040204" pitchFamily="34" charset="0"/>
                <a:ea typeface="Verdana" panose="020B0604030504040204" pitchFamily="34" charset="0"/>
              </a:rPr>
              <a:t>1 foot </a:t>
            </a:r>
          </a:p>
          <a:p>
            <a:r>
              <a:rPr lang="en-US" sz="4400" dirty="0">
                <a:solidFill>
                  <a:schemeClr val="accent4"/>
                </a:solidFill>
                <a:latin typeface="Verdana" panose="020B0604030504040204" pitchFamily="34" charset="0"/>
                <a:ea typeface="Verdana" panose="020B0604030504040204" pitchFamily="34" charset="0"/>
              </a:rPr>
              <a:t>(12 inches)</a:t>
            </a:r>
          </a:p>
        </p:txBody>
      </p:sp>
      <p:sp>
        <p:nvSpPr>
          <p:cNvPr id="9" name="Left Brace 8"/>
          <p:cNvSpPr/>
          <p:nvPr/>
        </p:nvSpPr>
        <p:spPr>
          <a:xfrm rot="14136937">
            <a:off x="8425251" y="877174"/>
            <a:ext cx="1368842" cy="7513084"/>
          </a:xfrm>
          <a:prstGeom prst="leftBrace">
            <a:avLst>
              <a:gd name="adj1" fmla="val 70192"/>
              <a:gd name="adj2" fmla="val 44394"/>
            </a:avLst>
          </a:prstGeom>
          <a:ln w="76200">
            <a:solidFill>
              <a:schemeClr val="tx2"/>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0" name="TextBox 9"/>
          <p:cNvSpPr txBox="1"/>
          <p:nvPr/>
        </p:nvSpPr>
        <p:spPr>
          <a:xfrm>
            <a:off x="8783695" y="5251079"/>
            <a:ext cx="3408305" cy="1446550"/>
          </a:xfrm>
          <a:prstGeom prst="rect">
            <a:avLst/>
          </a:prstGeom>
          <a:noFill/>
        </p:spPr>
        <p:txBody>
          <a:bodyPr wrap="none" rtlCol="0">
            <a:spAutoFit/>
          </a:bodyPr>
          <a:lstStyle/>
          <a:p>
            <a:r>
              <a:rPr lang="en-US" sz="4400" dirty="0">
                <a:solidFill>
                  <a:schemeClr val="accent4"/>
                </a:solidFill>
                <a:latin typeface="Verdana" panose="020B0604030504040204" pitchFamily="34" charset="0"/>
                <a:ea typeface="Verdana" panose="020B0604030504040204" pitchFamily="34" charset="0"/>
              </a:rPr>
              <a:t>   1 foot </a:t>
            </a:r>
          </a:p>
          <a:p>
            <a:r>
              <a:rPr lang="en-US" sz="4400" dirty="0">
                <a:solidFill>
                  <a:schemeClr val="accent4"/>
                </a:solidFill>
                <a:latin typeface="Verdana" panose="020B0604030504040204" pitchFamily="34" charset="0"/>
                <a:ea typeface="Verdana" panose="020B0604030504040204" pitchFamily="34" charset="0"/>
              </a:rPr>
              <a:t>(12 inches)</a:t>
            </a:r>
          </a:p>
        </p:txBody>
      </p:sp>
      <p:sp>
        <p:nvSpPr>
          <p:cNvPr id="8" name="Right Brace 7"/>
          <p:cNvSpPr/>
          <p:nvPr/>
        </p:nvSpPr>
        <p:spPr>
          <a:xfrm rot="19228238" flipH="1">
            <a:off x="8378632" y="3930728"/>
            <a:ext cx="420811" cy="461844"/>
          </a:xfrm>
          <a:prstGeom prst="rightBrace">
            <a:avLst>
              <a:gd name="adj1" fmla="val 17966"/>
              <a:gd name="adj2" fmla="val 52229"/>
            </a:avLst>
          </a:prstGeom>
          <a:ln w="57150">
            <a:solidFill>
              <a:schemeClr val="accent6"/>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 name="TextBox 10"/>
          <p:cNvSpPr txBox="1"/>
          <p:nvPr/>
        </p:nvSpPr>
        <p:spPr>
          <a:xfrm rot="19368598">
            <a:off x="6528371" y="4565114"/>
            <a:ext cx="1906291" cy="769441"/>
          </a:xfrm>
          <a:prstGeom prst="rect">
            <a:avLst/>
          </a:prstGeom>
          <a:noFill/>
        </p:spPr>
        <p:txBody>
          <a:bodyPr wrap="none" rtlCol="0">
            <a:spAutoFit/>
          </a:bodyPr>
          <a:lstStyle/>
          <a:p>
            <a:r>
              <a:rPr lang="en-US" sz="4400" dirty="0">
                <a:solidFill>
                  <a:schemeClr val="accent6"/>
                </a:solidFill>
                <a:latin typeface="Verdana" panose="020B0604030504040204" pitchFamily="34" charset="0"/>
                <a:ea typeface="Verdana" panose="020B0604030504040204" pitchFamily="34" charset="0"/>
              </a:rPr>
              <a:t>1 inch</a:t>
            </a:r>
          </a:p>
        </p:txBody>
      </p:sp>
      <p:sp>
        <p:nvSpPr>
          <p:cNvPr id="12" name="Rectangle 11"/>
          <p:cNvSpPr/>
          <p:nvPr/>
        </p:nvSpPr>
        <p:spPr>
          <a:xfrm>
            <a:off x="22319" y="6559130"/>
            <a:ext cx="3490827" cy="276999"/>
          </a:xfrm>
          <a:prstGeom prst="rect">
            <a:avLst/>
          </a:prstGeom>
        </p:spPr>
        <p:txBody>
          <a:bodyPr wrap="none">
            <a:spAutoFit/>
          </a:bodyPr>
          <a:lstStyle/>
          <a:p>
            <a:r>
              <a:rPr lang="en-US" sz="1200" dirty="0">
                <a:solidFill>
                  <a:schemeClr val="tx2"/>
                </a:solidFill>
                <a:latin typeface="Trebuchet MS" panose="020B0603020202020204" pitchFamily="34" charset="0"/>
              </a:rPr>
              <a:t>Photo: Lauren Grand, © Oregon State University</a:t>
            </a:r>
            <a:endParaRPr lang="en-US" sz="1200" dirty="0">
              <a:solidFill>
                <a:schemeClr val="tx2"/>
              </a:solidFill>
            </a:endParaRPr>
          </a:p>
        </p:txBody>
      </p:sp>
    </p:spTree>
    <p:extLst>
      <p:ext uri="{BB962C8B-B14F-4D97-AF65-F5344CB8AC3E}">
        <p14:creationId xmlns:p14="http://schemas.microsoft.com/office/powerpoint/2010/main" val="3862489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eorgia" panose="02040502050405020303" pitchFamily="18" charset="0"/>
              </a:rPr>
              <a:t>Scribner Rule – current method of payment for log volumes</a:t>
            </a:r>
          </a:p>
        </p:txBody>
      </p:sp>
      <p:grpSp>
        <p:nvGrpSpPr>
          <p:cNvPr id="62" name="Group 61"/>
          <p:cNvGrpSpPr/>
          <p:nvPr/>
        </p:nvGrpSpPr>
        <p:grpSpPr>
          <a:xfrm rot="5400000">
            <a:off x="276444" y="1935124"/>
            <a:ext cx="4455041" cy="4614531"/>
            <a:chOff x="978196" y="1956390"/>
            <a:chExt cx="3450740" cy="3444950"/>
          </a:xfrm>
        </p:grpSpPr>
        <p:sp>
          <p:nvSpPr>
            <p:cNvPr id="47" name="Oval 46"/>
            <p:cNvSpPr/>
            <p:nvPr/>
          </p:nvSpPr>
          <p:spPr>
            <a:xfrm>
              <a:off x="978196" y="1956390"/>
              <a:ext cx="3450740" cy="3444950"/>
            </a:xfrm>
            <a:prstGeom prst="ellipse">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8" name="Rectangle 47"/>
            <p:cNvSpPr/>
            <p:nvPr/>
          </p:nvSpPr>
          <p:spPr>
            <a:xfrm>
              <a:off x="1068048" y="3253563"/>
              <a:ext cx="223284" cy="86123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2"/>
                </a:solidFill>
              </a:endParaRPr>
            </a:p>
          </p:txBody>
        </p:sp>
        <p:sp>
          <p:nvSpPr>
            <p:cNvPr id="49" name="Rectangle 48"/>
            <p:cNvSpPr/>
            <p:nvPr/>
          </p:nvSpPr>
          <p:spPr>
            <a:xfrm>
              <a:off x="4095570" y="3248246"/>
              <a:ext cx="223284" cy="86123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1336261" y="2817628"/>
              <a:ext cx="226645" cy="173310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p:cNvSpPr/>
            <p:nvPr/>
          </p:nvSpPr>
          <p:spPr>
            <a:xfrm>
              <a:off x="3815680" y="2812310"/>
              <a:ext cx="226645" cy="173310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616151" y="2397640"/>
              <a:ext cx="223281" cy="258371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p:cNvSpPr/>
            <p:nvPr/>
          </p:nvSpPr>
          <p:spPr>
            <a:xfrm>
              <a:off x="1892600" y="2394945"/>
              <a:ext cx="223281" cy="258371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p:cNvSpPr/>
            <p:nvPr/>
          </p:nvSpPr>
          <p:spPr>
            <a:xfrm>
              <a:off x="2449102" y="2394945"/>
              <a:ext cx="223281" cy="258371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2165941" y="2397565"/>
              <a:ext cx="223281" cy="258371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p:cNvSpPr/>
            <p:nvPr/>
          </p:nvSpPr>
          <p:spPr>
            <a:xfrm>
              <a:off x="2725689" y="2397640"/>
              <a:ext cx="223281" cy="258371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p:cNvSpPr/>
            <p:nvPr/>
          </p:nvSpPr>
          <p:spPr>
            <a:xfrm>
              <a:off x="3005603" y="2397565"/>
              <a:ext cx="223281" cy="258371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p:cNvSpPr/>
            <p:nvPr/>
          </p:nvSpPr>
          <p:spPr>
            <a:xfrm>
              <a:off x="3546579" y="2397565"/>
              <a:ext cx="223281" cy="258371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3276091" y="2397565"/>
              <a:ext cx="223281" cy="258371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63" name="Rectangle 62"/>
              <p:cNvSpPr/>
              <p:nvPr/>
            </p:nvSpPr>
            <p:spPr>
              <a:xfrm>
                <a:off x="4885156" y="1765312"/>
                <a:ext cx="7306844" cy="4249433"/>
              </a:xfrm>
              <a:prstGeom prst="rect">
                <a:avLst/>
              </a:prstGeom>
            </p:spPr>
            <p:txBody>
              <a:bodyPr wrap="square">
                <a:spAutoFit/>
              </a:bodyPr>
              <a:lstStyle/>
              <a:p>
                <a:pPr>
                  <a:lnSpc>
                    <a:spcPct val="90000"/>
                  </a:lnSpc>
                </a:pPr>
                <a:r>
                  <a:rPr lang="en-US" sz="3200" dirty="0">
                    <a:solidFill>
                      <a:schemeClr val="tx2">
                        <a:lumMod val="75000"/>
                      </a:schemeClr>
                    </a:solidFill>
                    <a:latin typeface="Verdana" panose="020B0604030504040204" pitchFamily="34" charset="0"/>
                    <a:ea typeface="Verdana" panose="020B0604030504040204" pitchFamily="34" charset="0"/>
                  </a:rPr>
                  <a:t>Diagrammed 1-inch boards with ¼-inch saw kerf reasonably cut from cylinders of various sizes</a:t>
                </a:r>
              </a:p>
              <a:p>
                <a:pPr>
                  <a:lnSpc>
                    <a:spcPct val="90000"/>
                  </a:lnSpc>
                </a:pPr>
                <a:endParaRPr lang="en-US" sz="2800" dirty="0">
                  <a:solidFill>
                    <a:schemeClr val="tx2">
                      <a:lumMod val="75000"/>
                    </a:schemeClr>
                  </a:solidFill>
                  <a:latin typeface="Verdana" panose="020B0604030504040204" pitchFamily="34" charset="0"/>
                  <a:ea typeface="Verdana" panose="020B0604030504040204" pitchFamily="34" charset="0"/>
                </a:endParaRPr>
              </a:p>
              <a:p>
                <a:pPr>
                  <a:lnSpc>
                    <a:spcPct val="90000"/>
                  </a:lnSpc>
                </a:pPr>
                <a14:m>
                  <m:oMath xmlns:m="http://schemas.openxmlformats.org/officeDocument/2006/math">
                    <m:f>
                      <m:fPr>
                        <m:ctrlPr>
                          <a:rPr lang="en-US" sz="3200" i="1" dirty="0" smtClean="0">
                            <a:solidFill>
                              <a:schemeClr val="tx2">
                                <a:lumMod val="75000"/>
                              </a:schemeClr>
                            </a:solidFill>
                            <a:latin typeface="Cambria Math" panose="02040503050406030204" pitchFamily="18" charset="0"/>
                          </a:rPr>
                        </m:ctrlPr>
                      </m:fPr>
                      <m:num>
                        <m:r>
                          <a:rPr lang="en-US" sz="3200" b="0" i="1" dirty="0" smtClean="0">
                            <a:solidFill>
                              <a:schemeClr val="tx2">
                                <a:lumMod val="75000"/>
                              </a:schemeClr>
                            </a:solidFill>
                            <a:latin typeface="Cambria Math" panose="02040503050406030204" pitchFamily="18" charset="0"/>
                          </a:rPr>
                          <m:t>𝑇𝑜𝑡𝑎𝑙</m:t>
                        </m:r>
                        <m:r>
                          <a:rPr lang="en-US" sz="3200" b="0" i="1" dirty="0" smtClean="0">
                            <a:solidFill>
                              <a:schemeClr val="tx2">
                                <a:lumMod val="75000"/>
                              </a:schemeClr>
                            </a:solidFill>
                            <a:latin typeface="Cambria Math" panose="02040503050406030204" pitchFamily="18" charset="0"/>
                          </a:rPr>
                          <m:t> </m:t>
                        </m:r>
                        <m:r>
                          <a:rPr lang="en-US" sz="3200" b="0" i="1" dirty="0" smtClean="0">
                            <a:solidFill>
                              <a:schemeClr val="tx2">
                                <a:lumMod val="75000"/>
                              </a:schemeClr>
                            </a:solidFill>
                            <a:latin typeface="Cambria Math" panose="02040503050406030204" pitchFamily="18" charset="0"/>
                          </a:rPr>
                          <m:t>𝑖𝑛𝑐h𝑒𝑠</m:t>
                        </m:r>
                        <m:r>
                          <a:rPr lang="en-US" sz="3200" b="0" i="1" dirty="0" smtClean="0">
                            <a:solidFill>
                              <a:schemeClr val="tx2">
                                <a:lumMod val="75000"/>
                              </a:schemeClr>
                            </a:solidFill>
                            <a:latin typeface="Cambria Math" panose="02040503050406030204" pitchFamily="18" charset="0"/>
                          </a:rPr>
                          <m:t> </m:t>
                        </m:r>
                        <m:r>
                          <a:rPr lang="en-US" sz="3200" b="0" i="1" dirty="0" smtClean="0">
                            <a:solidFill>
                              <a:schemeClr val="tx2">
                                <a:lumMod val="75000"/>
                              </a:schemeClr>
                            </a:solidFill>
                            <a:latin typeface="Cambria Math" panose="02040503050406030204" pitchFamily="18" charset="0"/>
                          </a:rPr>
                          <m:t>𝑜𝑓</m:t>
                        </m:r>
                        <m:r>
                          <a:rPr lang="en-US" sz="3200" b="0" i="1" dirty="0" smtClean="0">
                            <a:solidFill>
                              <a:schemeClr val="tx2">
                                <a:lumMod val="75000"/>
                              </a:schemeClr>
                            </a:solidFill>
                            <a:latin typeface="Cambria Math" panose="02040503050406030204" pitchFamily="18" charset="0"/>
                          </a:rPr>
                          <m:t> </m:t>
                        </m:r>
                        <m:r>
                          <a:rPr lang="en-US" sz="3200" b="0" i="1" dirty="0" smtClean="0">
                            <a:solidFill>
                              <a:schemeClr val="tx2">
                                <a:lumMod val="75000"/>
                              </a:schemeClr>
                            </a:solidFill>
                            <a:latin typeface="Cambria Math" panose="02040503050406030204" pitchFamily="18" charset="0"/>
                          </a:rPr>
                          <m:t>𝑤𝑖𝑑𝑡h</m:t>
                        </m:r>
                      </m:num>
                      <m:den>
                        <m:r>
                          <a:rPr lang="en-US" sz="3200" b="0" i="1" dirty="0" smtClean="0">
                            <a:solidFill>
                              <a:schemeClr val="tx2">
                                <a:lumMod val="75000"/>
                              </a:schemeClr>
                            </a:solidFill>
                            <a:latin typeface="Cambria Math" panose="02040503050406030204" pitchFamily="18" charset="0"/>
                          </a:rPr>
                          <m:t>12</m:t>
                        </m:r>
                      </m:den>
                    </m:f>
                  </m:oMath>
                </a14:m>
                <a:r>
                  <a:rPr lang="en-US" sz="4000" dirty="0">
                    <a:solidFill>
                      <a:schemeClr val="tx2">
                        <a:lumMod val="75000"/>
                      </a:schemeClr>
                    </a:solidFill>
                    <a:latin typeface="Verdana" panose="020B0604030504040204" pitchFamily="34" charset="0"/>
                    <a:ea typeface="Verdana" panose="020B0604030504040204" pitchFamily="34" charset="0"/>
                  </a:rPr>
                  <a:t> =</a:t>
                </a:r>
                <a:r>
                  <a:rPr lang="en-US" sz="2800" dirty="0">
                    <a:solidFill>
                      <a:schemeClr val="tx2">
                        <a:lumMod val="75000"/>
                      </a:schemeClr>
                    </a:solidFill>
                    <a:latin typeface="Verdana" panose="020B0604030504040204" pitchFamily="34" charset="0"/>
                    <a:ea typeface="Verdana" panose="020B0604030504040204" pitchFamily="34" charset="0"/>
                  </a:rPr>
                  <a:t>BF per foot of log</a:t>
                </a:r>
              </a:p>
              <a:p>
                <a:pPr>
                  <a:lnSpc>
                    <a:spcPct val="90000"/>
                  </a:lnSpc>
                </a:pPr>
                <a:endParaRPr lang="en-US" sz="2400" dirty="0">
                  <a:solidFill>
                    <a:schemeClr val="tx2">
                      <a:lumMod val="75000"/>
                    </a:schemeClr>
                  </a:solidFill>
                  <a:latin typeface="Verdana" panose="020B0604030504040204" pitchFamily="34" charset="0"/>
                  <a:ea typeface="Verdana" panose="020B0604030504040204" pitchFamily="34" charset="0"/>
                </a:endParaRPr>
              </a:p>
              <a:p>
                <a:pPr>
                  <a:lnSpc>
                    <a:spcPct val="90000"/>
                  </a:lnSpc>
                </a:pPr>
                <a14:m>
                  <m:oMath xmlns:m="http://schemas.openxmlformats.org/officeDocument/2006/math">
                    <m:f>
                      <m:fPr>
                        <m:ctrlPr>
                          <a:rPr lang="en-US" sz="3200" i="1" dirty="0">
                            <a:solidFill>
                              <a:schemeClr val="tx2">
                                <a:lumMod val="75000"/>
                              </a:schemeClr>
                            </a:solidFill>
                            <a:latin typeface="Cambria Math" panose="02040503050406030204" pitchFamily="18" charset="0"/>
                          </a:rPr>
                        </m:ctrlPr>
                      </m:fPr>
                      <m:num>
                        <m:r>
                          <a:rPr lang="en-US" sz="3200" b="0" i="1" dirty="0" smtClean="0">
                            <a:solidFill>
                              <a:schemeClr val="tx2">
                                <a:lumMod val="75000"/>
                              </a:schemeClr>
                            </a:solidFill>
                            <a:latin typeface="Cambria Math" panose="02040503050406030204" pitchFamily="18" charset="0"/>
                          </a:rPr>
                          <m:t>4+8+12+12</m:t>
                        </m:r>
                        <m:r>
                          <a:rPr lang="en-US" sz="3200" i="1" dirty="0" smtClean="0">
                            <a:solidFill>
                              <a:schemeClr val="tx2">
                                <a:lumMod val="75000"/>
                              </a:schemeClr>
                            </a:solidFill>
                            <a:latin typeface="Cambria Math" panose="02040503050406030204" pitchFamily="18" charset="0"/>
                          </a:rPr>
                          <m:t>+12+12+12+12+12+12+</m:t>
                        </m:r>
                        <m:r>
                          <a:rPr lang="en-US" sz="3200" b="0" i="1" dirty="0" smtClean="0">
                            <a:solidFill>
                              <a:schemeClr val="tx2">
                                <a:lumMod val="75000"/>
                              </a:schemeClr>
                            </a:solidFill>
                            <a:latin typeface="Cambria Math" panose="02040503050406030204" pitchFamily="18" charset="0"/>
                          </a:rPr>
                          <m:t>8</m:t>
                        </m:r>
                        <m:r>
                          <a:rPr lang="en-US" sz="3200" i="1" dirty="0">
                            <a:solidFill>
                              <a:schemeClr val="tx2">
                                <a:lumMod val="75000"/>
                              </a:schemeClr>
                            </a:solidFill>
                            <a:latin typeface="Cambria Math" panose="02040503050406030204" pitchFamily="18" charset="0"/>
                          </a:rPr>
                          <m:t>+</m:t>
                        </m:r>
                        <m:r>
                          <a:rPr lang="en-US" sz="3200" b="0" i="1" dirty="0" smtClean="0">
                            <a:solidFill>
                              <a:schemeClr val="tx2">
                                <a:lumMod val="75000"/>
                              </a:schemeClr>
                            </a:solidFill>
                            <a:latin typeface="Cambria Math" panose="02040503050406030204" pitchFamily="18" charset="0"/>
                          </a:rPr>
                          <m:t>4</m:t>
                        </m:r>
                      </m:num>
                      <m:den>
                        <m:r>
                          <a:rPr lang="en-US" sz="3200" i="1" dirty="0">
                            <a:solidFill>
                              <a:schemeClr val="tx2">
                                <a:lumMod val="75000"/>
                              </a:schemeClr>
                            </a:solidFill>
                            <a:latin typeface="Cambria Math" panose="02040503050406030204" pitchFamily="18" charset="0"/>
                          </a:rPr>
                          <m:t>12</m:t>
                        </m:r>
                      </m:den>
                    </m:f>
                  </m:oMath>
                </a14:m>
                <a:r>
                  <a:rPr lang="en-US" sz="3600" dirty="0">
                    <a:solidFill>
                      <a:schemeClr val="tx2">
                        <a:lumMod val="75000"/>
                      </a:schemeClr>
                    </a:solidFill>
                    <a:latin typeface="Verdana" panose="020B0604030504040204" pitchFamily="34" charset="0"/>
                    <a:ea typeface="Verdana" panose="020B0604030504040204" pitchFamily="34" charset="0"/>
                  </a:rPr>
                  <a:t> = </a:t>
                </a:r>
              </a:p>
              <a:p>
                <a:pPr>
                  <a:lnSpc>
                    <a:spcPct val="90000"/>
                  </a:lnSpc>
                </a:pPr>
                <a:endParaRPr lang="en-US" sz="1400" i="1" dirty="0">
                  <a:solidFill>
                    <a:schemeClr val="tx2">
                      <a:lumMod val="75000"/>
                    </a:schemeClr>
                  </a:solidFill>
                  <a:latin typeface="Verdana" panose="020B0604030504040204" pitchFamily="34" charset="0"/>
                  <a:ea typeface="Verdana" panose="020B0604030504040204" pitchFamily="34" charset="0"/>
                </a:endParaRPr>
              </a:p>
              <a:p>
                <a:pPr>
                  <a:lnSpc>
                    <a:spcPct val="90000"/>
                  </a:lnSpc>
                </a:pPr>
                <a14:m>
                  <m:oMath xmlns:m="http://schemas.openxmlformats.org/officeDocument/2006/math">
                    <m:f>
                      <m:fPr>
                        <m:ctrlPr>
                          <a:rPr lang="en-US" sz="3200" i="1" dirty="0">
                            <a:solidFill>
                              <a:schemeClr val="tx2">
                                <a:lumMod val="75000"/>
                              </a:schemeClr>
                            </a:solidFill>
                            <a:latin typeface="Cambria Math" panose="02040503050406030204" pitchFamily="18" charset="0"/>
                          </a:rPr>
                        </m:ctrlPr>
                      </m:fPr>
                      <m:num>
                        <m:r>
                          <a:rPr lang="en-US" sz="3200" b="0" i="1" dirty="0" smtClean="0">
                            <a:solidFill>
                              <a:schemeClr val="tx2">
                                <a:lumMod val="75000"/>
                              </a:schemeClr>
                            </a:solidFill>
                            <a:latin typeface="Cambria Math" panose="02040503050406030204" pitchFamily="18" charset="0"/>
                          </a:rPr>
                          <m:t>120</m:t>
                        </m:r>
                      </m:num>
                      <m:den>
                        <m:r>
                          <a:rPr lang="en-US" sz="3200" i="1" dirty="0">
                            <a:solidFill>
                              <a:schemeClr val="tx2">
                                <a:lumMod val="75000"/>
                              </a:schemeClr>
                            </a:solidFill>
                            <a:latin typeface="Cambria Math" panose="02040503050406030204" pitchFamily="18" charset="0"/>
                          </a:rPr>
                          <m:t>12</m:t>
                        </m:r>
                      </m:den>
                    </m:f>
                    <m:r>
                      <a:rPr lang="en-US" sz="3200" b="0" i="0" dirty="0" smtClean="0">
                        <a:solidFill>
                          <a:schemeClr val="tx2">
                            <a:lumMod val="75000"/>
                          </a:schemeClr>
                        </a:solidFill>
                        <a:latin typeface="Cambria Math" panose="02040503050406030204" pitchFamily="18" charset="0"/>
                      </a:rPr>
                      <m:t> </m:t>
                    </m:r>
                  </m:oMath>
                </a14:m>
                <a:r>
                  <a:rPr lang="en-US" sz="3600" dirty="0">
                    <a:solidFill>
                      <a:schemeClr val="tx2">
                        <a:lumMod val="75000"/>
                      </a:schemeClr>
                    </a:solidFill>
                    <a:latin typeface="Verdana" panose="020B0604030504040204" pitchFamily="34" charset="0"/>
                    <a:ea typeface="Verdana" panose="020B0604030504040204" pitchFamily="34" charset="0"/>
                  </a:rPr>
                  <a:t> = </a:t>
                </a:r>
                <a:r>
                  <a:rPr lang="en-US" sz="3200" dirty="0">
                    <a:solidFill>
                      <a:schemeClr val="tx2">
                        <a:lumMod val="75000"/>
                      </a:schemeClr>
                    </a:solidFill>
                    <a:latin typeface="Verdana" panose="020B0604030504040204" pitchFamily="34" charset="0"/>
                    <a:ea typeface="Verdana" panose="020B0604030504040204" pitchFamily="34" charset="0"/>
                  </a:rPr>
                  <a:t>10 bf per 1 ft of log</a:t>
                </a:r>
                <a:endParaRPr lang="en-US" sz="2800" dirty="0">
                  <a:solidFill>
                    <a:schemeClr val="tx2">
                      <a:lumMod val="75000"/>
                    </a:schemeClr>
                  </a:solidFill>
                  <a:latin typeface="Verdana" panose="020B0604030504040204" pitchFamily="34" charset="0"/>
                  <a:ea typeface="Verdana" panose="020B0604030504040204" pitchFamily="34" charset="0"/>
                </a:endParaRPr>
              </a:p>
            </p:txBody>
          </p:sp>
        </mc:Choice>
        <mc:Fallback xmlns="">
          <p:sp>
            <p:nvSpPr>
              <p:cNvPr id="63" name="Rectangle 62"/>
              <p:cNvSpPr>
                <a:spLocks noRot="1" noChangeAspect="1" noMove="1" noResize="1" noEditPoints="1" noAdjustHandles="1" noChangeArrowheads="1" noChangeShapeType="1" noTextEdit="1"/>
              </p:cNvSpPr>
              <p:nvPr/>
            </p:nvSpPr>
            <p:spPr>
              <a:xfrm>
                <a:off x="4885156" y="1765312"/>
                <a:ext cx="7306844" cy="4249433"/>
              </a:xfrm>
              <a:prstGeom prst="rect">
                <a:avLst/>
              </a:prstGeom>
              <a:blipFill>
                <a:blip r:embed="rId3"/>
                <a:stretch>
                  <a:fillRect l="-2083" t="-2976" b="-1488"/>
                </a:stretch>
              </a:blipFill>
            </p:spPr>
            <p:txBody>
              <a:bodyPr/>
              <a:lstStyle/>
              <a:p>
                <a:r>
                  <a:rPr lang="en-US">
                    <a:noFill/>
                  </a:rPr>
                  <a:t> </a:t>
                </a:r>
              </a:p>
            </p:txBody>
          </p:sp>
        </mc:Fallback>
      </mc:AlternateContent>
      <p:sp>
        <p:nvSpPr>
          <p:cNvPr id="64" name="TextBox 63"/>
          <p:cNvSpPr txBox="1"/>
          <p:nvPr/>
        </p:nvSpPr>
        <p:spPr>
          <a:xfrm>
            <a:off x="2294769" y="2026470"/>
            <a:ext cx="518091" cy="523220"/>
          </a:xfrm>
          <a:prstGeom prst="rect">
            <a:avLst/>
          </a:prstGeom>
          <a:noFill/>
        </p:spPr>
        <p:txBody>
          <a:bodyPr wrap="none" rtlCol="0">
            <a:spAutoFit/>
          </a:bodyPr>
          <a:lstStyle/>
          <a:p>
            <a:r>
              <a:rPr lang="en-US" sz="2800" dirty="0">
                <a:solidFill>
                  <a:schemeClr val="tx2"/>
                </a:solidFill>
              </a:rPr>
              <a:t>4”</a:t>
            </a:r>
          </a:p>
        </p:txBody>
      </p:sp>
      <p:sp>
        <p:nvSpPr>
          <p:cNvPr id="67" name="TextBox 66"/>
          <p:cNvSpPr txBox="1"/>
          <p:nvPr/>
        </p:nvSpPr>
        <p:spPr>
          <a:xfrm>
            <a:off x="2209918" y="2733887"/>
            <a:ext cx="694421" cy="523220"/>
          </a:xfrm>
          <a:prstGeom prst="rect">
            <a:avLst/>
          </a:prstGeom>
          <a:noFill/>
        </p:spPr>
        <p:txBody>
          <a:bodyPr wrap="none" rtlCol="0">
            <a:spAutoFit/>
          </a:bodyPr>
          <a:lstStyle/>
          <a:p>
            <a:r>
              <a:rPr lang="en-US" sz="2800" dirty="0">
                <a:solidFill>
                  <a:schemeClr val="tx2"/>
                </a:solidFill>
              </a:rPr>
              <a:t>12”</a:t>
            </a:r>
          </a:p>
        </p:txBody>
      </p:sp>
      <p:sp>
        <p:nvSpPr>
          <p:cNvPr id="68" name="TextBox 67"/>
          <p:cNvSpPr txBox="1"/>
          <p:nvPr/>
        </p:nvSpPr>
        <p:spPr>
          <a:xfrm>
            <a:off x="2283844" y="2366116"/>
            <a:ext cx="518091" cy="523220"/>
          </a:xfrm>
          <a:prstGeom prst="rect">
            <a:avLst/>
          </a:prstGeom>
          <a:noFill/>
        </p:spPr>
        <p:txBody>
          <a:bodyPr wrap="none" rtlCol="0">
            <a:spAutoFit/>
          </a:bodyPr>
          <a:lstStyle/>
          <a:p>
            <a:r>
              <a:rPr lang="en-US" sz="2800" dirty="0">
                <a:solidFill>
                  <a:schemeClr val="tx2"/>
                </a:solidFill>
              </a:rPr>
              <a:t>8”</a:t>
            </a:r>
          </a:p>
        </p:txBody>
      </p:sp>
      <p:sp>
        <p:nvSpPr>
          <p:cNvPr id="70" name="TextBox 69"/>
          <p:cNvSpPr txBox="1"/>
          <p:nvPr/>
        </p:nvSpPr>
        <p:spPr>
          <a:xfrm>
            <a:off x="2209918" y="3088341"/>
            <a:ext cx="694421" cy="523220"/>
          </a:xfrm>
          <a:prstGeom prst="rect">
            <a:avLst/>
          </a:prstGeom>
          <a:noFill/>
        </p:spPr>
        <p:txBody>
          <a:bodyPr wrap="none" rtlCol="0">
            <a:spAutoFit/>
          </a:bodyPr>
          <a:lstStyle/>
          <a:p>
            <a:r>
              <a:rPr lang="en-US" sz="2800" dirty="0">
                <a:solidFill>
                  <a:schemeClr val="tx2"/>
                </a:solidFill>
              </a:rPr>
              <a:t>12”</a:t>
            </a:r>
          </a:p>
        </p:txBody>
      </p:sp>
      <p:sp>
        <p:nvSpPr>
          <p:cNvPr id="71" name="TextBox 70"/>
          <p:cNvSpPr txBox="1"/>
          <p:nvPr/>
        </p:nvSpPr>
        <p:spPr>
          <a:xfrm>
            <a:off x="2209918" y="3441102"/>
            <a:ext cx="694421" cy="523220"/>
          </a:xfrm>
          <a:prstGeom prst="rect">
            <a:avLst/>
          </a:prstGeom>
          <a:noFill/>
        </p:spPr>
        <p:txBody>
          <a:bodyPr wrap="none" rtlCol="0">
            <a:spAutoFit/>
          </a:bodyPr>
          <a:lstStyle/>
          <a:p>
            <a:r>
              <a:rPr lang="en-US" sz="2800" dirty="0">
                <a:solidFill>
                  <a:schemeClr val="tx2"/>
                </a:solidFill>
              </a:rPr>
              <a:t>12”</a:t>
            </a:r>
          </a:p>
        </p:txBody>
      </p:sp>
      <p:sp>
        <p:nvSpPr>
          <p:cNvPr id="72" name="TextBox 71"/>
          <p:cNvSpPr txBox="1"/>
          <p:nvPr/>
        </p:nvSpPr>
        <p:spPr>
          <a:xfrm>
            <a:off x="2209918" y="3795556"/>
            <a:ext cx="694421" cy="523220"/>
          </a:xfrm>
          <a:prstGeom prst="rect">
            <a:avLst/>
          </a:prstGeom>
          <a:noFill/>
        </p:spPr>
        <p:txBody>
          <a:bodyPr wrap="none" rtlCol="0">
            <a:spAutoFit/>
          </a:bodyPr>
          <a:lstStyle/>
          <a:p>
            <a:r>
              <a:rPr lang="en-US" sz="2800" dirty="0">
                <a:solidFill>
                  <a:schemeClr val="tx2"/>
                </a:solidFill>
              </a:rPr>
              <a:t>12”</a:t>
            </a:r>
          </a:p>
        </p:txBody>
      </p:sp>
      <p:sp>
        <p:nvSpPr>
          <p:cNvPr id="73" name="TextBox 72"/>
          <p:cNvSpPr txBox="1"/>
          <p:nvPr/>
        </p:nvSpPr>
        <p:spPr>
          <a:xfrm>
            <a:off x="2209918" y="4163637"/>
            <a:ext cx="694421" cy="523220"/>
          </a:xfrm>
          <a:prstGeom prst="rect">
            <a:avLst/>
          </a:prstGeom>
          <a:noFill/>
        </p:spPr>
        <p:txBody>
          <a:bodyPr wrap="none" rtlCol="0">
            <a:spAutoFit/>
          </a:bodyPr>
          <a:lstStyle/>
          <a:p>
            <a:r>
              <a:rPr lang="en-US" sz="2800" dirty="0">
                <a:solidFill>
                  <a:schemeClr val="tx2"/>
                </a:solidFill>
              </a:rPr>
              <a:t>12”</a:t>
            </a:r>
          </a:p>
        </p:txBody>
      </p:sp>
      <p:sp>
        <p:nvSpPr>
          <p:cNvPr id="74" name="TextBox 73"/>
          <p:cNvSpPr txBox="1"/>
          <p:nvPr/>
        </p:nvSpPr>
        <p:spPr>
          <a:xfrm>
            <a:off x="2209918" y="4518091"/>
            <a:ext cx="694421" cy="523220"/>
          </a:xfrm>
          <a:prstGeom prst="rect">
            <a:avLst/>
          </a:prstGeom>
          <a:noFill/>
        </p:spPr>
        <p:txBody>
          <a:bodyPr wrap="none" rtlCol="0">
            <a:spAutoFit/>
          </a:bodyPr>
          <a:lstStyle/>
          <a:p>
            <a:r>
              <a:rPr lang="en-US" sz="2800" dirty="0">
                <a:solidFill>
                  <a:schemeClr val="tx2"/>
                </a:solidFill>
              </a:rPr>
              <a:t>12”</a:t>
            </a:r>
          </a:p>
        </p:txBody>
      </p:sp>
      <p:sp>
        <p:nvSpPr>
          <p:cNvPr id="75" name="TextBox 74"/>
          <p:cNvSpPr txBox="1"/>
          <p:nvPr/>
        </p:nvSpPr>
        <p:spPr>
          <a:xfrm>
            <a:off x="2209918" y="4870852"/>
            <a:ext cx="694421" cy="523220"/>
          </a:xfrm>
          <a:prstGeom prst="rect">
            <a:avLst/>
          </a:prstGeom>
          <a:noFill/>
        </p:spPr>
        <p:txBody>
          <a:bodyPr wrap="none" rtlCol="0">
            <a:spAutoFit/>
          </a:bodyPr>
          <a:lstStyle/>
          <a:p>
            <a:r>
              <a:rPr lang="en-US" sz="2800" dirty="0">
                <a:solidFill>
                  <a:schemeClr val="tx2"/>
                </a:solidFill>
              </a:rPr>
              <a:t>12”</a:t>
            </a:r>
          </a:p>
        </p:txBody>
      </p:sp>
      <p:sp>
        <p:nvSpPr>
          <p:cNvPr id="76" name="TextBox 75"/>
          <p:cNvSpPr txBox="1"/>
          <p:nvPr/>
        </p:nvSpPr>
        <p:spPr>
          <a:xfrm>
            <a:off x="2209918" y="5225306"/>
            <a:ext cx="694421" cy="523220"/>
          </a:xfrm>
          <a:prstGeom prst="rect">
            <a:avLst/>
          </a:prstGeom>
          <a:noFill/>
        </p:spPr>
        <p:txBody>
          <a:bodyPr wrap="none" rtlCol="0">
            <a:spAutoFit/>
          </a:bodyPr>
          <a:lstStyle/>
          <a:p>
            <a:r>
              <a:rPr lang="en-US" sz="2800" dirty="0">
                <a:solidFill>
                  <a:schemeClr val="tx2"/>
                </a:solidFill>
              </a:rPr>
              <a:t>12”</a:t>
            </a:r>
          </a:p>
        </p:txBody>
      </p:sp>
      <p:sp>
        <p:nvSpPr>
          <p:cNvPr id="81" name="TextBox 80"/>
          <p:cNvSpPr txBox="1"/>
          <p:nvPr/>
        </p:nvSpPr>
        <p:spPr>
          <a:xfrm>
            <a:off x="2298082" y="5578067"/>
            <a:ext cx="518091" cy="523220"/>
          </a:xfrm>
          <a:prstGeom prst="rect">
            <a:avLst/>
          </a:prstGeom>
          <a:noFill/>
        </p:spPr>
        <p:txBody>
          <a:bodyPr wrap="none" rtlCol="0">
            <a:spAutoFit/>
          </a:bodyPr>
          <a:lstStyle/>
          <a:p>
            <a:r>
              <a:rPr lang="en-US" sz="2800" dirty="0">
                <a:solidFill>
                  <a:schemeClr val="tx2"/>
                </a:solidFill>
              </a:rPr>
              <a:t>8”</a:t>
            </a:r>
          </a:p>
        </p:txBody>
      </p:sp>
      <p:sp>
        <p:nvSpPr>
          <p:cNvPr id="82" name="TextBox 81"/>
          <p:cNvSpPr txBox="1"/>
          <p:nvPr/>
        </p:nvSpPr>
        <p:spPr>
          <a:xfrm>
            <a:off x="2290001" y="5943196"/>
            <a:ext cx="518091" cy="523220"/>
          </a:xfrm>
          <a:prstGeom prst="rect">
            <a:avLst/>
          </a:prstGeom>
          <a:noFill/>
        </p:spPr>
        <p:txBody>
          <a:bodyPr wrap="none" rtlCol="0">
            <a:spAutoFit/>
          </a:bodyPr>
          <a:lstStyle/>
          <a:p>
            <a:r>
              <a:rPr lang="en-US" sz="2800" dirty="0">
                <a:solidFill>
                  <a:schemeClr val="tx2"/>
                </a:solidFill>
              </a:rPr>
              <a:t>4”</a:t>
            </a:r>
          </a:p>
        </p:txBody>
      </p:sp>
    </p:spTree>
    <p:extLst>
      <p:ext uri="{BB962C8B-B14F-4D97-AF65-F5344CB8AC3E}">
        <p14:creationId xmlns:p14="http://schemas.microsoft.com/office/powerpoint/2010/main" val="3793552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8320" y="117291"/>
            <a:ext cx="11663680" cy="1123545"/>
          </a:xfrm>
        </p:spPr>
        <p:txBody>
          <a:bodyPr>
            <a:noAutofit/>
          </a:bodyPr>
          <a:lstStyle/>
          <a:p>
            <a:r>
              <a:rPr lang="en-US" sz="4800" dirty="0">
                <a:latin typeface="Georgia" panose="02040502050405020303" pitchFamily="18" charset="0"/>
              </a:rPr>
              <a:t>What to look for in a timber cruiser</a:t>
            </a:r>
          </a:p>
        </p:txBody>
      </p:sp>
      <p:sp>
        <p:nvSpPr>
          <p:cNvPr id="3" name="Content Placeholder 2"/>
          <p:cNvSpPr>
            <a:spLocks noGrp="1"/>
          </p:cNvSpPr>
          <p:nvPr>
            <p:ph idx="1"/>
          </p:nvPr>
        </p:nvSpPr>
        <p:spPr>
          <a:xfrm>
            <a:off x="528320" y="1240836"/>
            <a:ext cx="6715628" cy="5532104"/>
          </a:xfrm>
        </p:spPr>
        <p:txBody>
          <a:bodyPr>
            <a:noAutofit/>
          </a:bodyPr>
          <a:lstStyle/>
          <a:p>
            <a:r>
              <a:rPr lang="en-US" dirty="0">
                <a:latin typeface="Verdana" panose="020B0604030504040204" pitchFamily="34" charset="0"/>
                <a:ea typeface="Verdana" panose="020B0604030504040204" pitchFamily="34" charset="0"/>
              </a:rPr>
              <a:t>Appropriate equipment</a:t>
            </a:r>
          </a:p>
          <a:p>
            <a:pPr lvl="1"/>
            <a:r>
              <a:rPr lang="en-US" sz="2800" dirty="0">
                <a:latin typeface="Verdana" panose="020B0604030504040204" pitchFamily="34" charset="0"/>
                <a:ea typeface="Verdana" panose="020B0604030504040204" pitchFamily="34" charset="0"/>
              </a:rPr>
              <a:t>Laser for tree height</a:t>
            </a:r>
          </a:p>
          <a:p>
            <a:pPr lvl="1"/>
            <a:r>
              <a:rPr lang="en-US" sz="2800" dirty="0">
                <a:latin typeface="Verdana" panose="020B0604030504040204" pitchFamily="34" charset="0"/>
                <a:ea typeface="Verdana" panose="020B0604030504040204" pitchFamily="34" charset="0"/>
              </a:rPr>
              <a:t>GIS software for maps</a:t>
            </a:r>
          </a:p>
          <a:p>
            <a:pPr lvl="1"/>
            <a:r>
              <a:rPr lang="en-US" sz="2800" dirty="0">
                <a:latin typeface="Verdana" panose="020B0604030504040204" pitchFamily="34" charset="0"/>
                <a:ea typeface="Verdana" panose="020B0604030504040204" pitchFamily="34" charset="0"/>
              </a:rPr>
              <a:t>Cruising software</a:t>
            </a:r>
          </a:p>
          <a:p>
            <a:pPr lvl="1"/>
            <a:endParaRPr lang="en-US" sz="800"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Other landowner referrals </a:t>
            </a:r>
          </a:p>
          <a:p>
            <a:pPr lvl="1"/>
            <a:r>
              <a:rPr lang="en-US" sz="2800" dirty="0">
                <a:latin typeface="Verdana" panose="020B0604030504040204" pitchFamily="34" charset="0"/>
                <a:ea typeface="Verdana" panose="020B0604030504040204" pitchFamily="34" charset="0"/>
              </a:rPr>
              <a:t>Easy-to-understand reports </a:t>
            </a:r>
          </a:p>
          <a:p>
            <a:pPr lvl="1"/>
            <a:r>
              <a:rPr lang="en-US" sz="2800" dirty="0">
                <a:latin typeface="Verdana" panose="020B0604030504040204" pitchFamily="34" charset="0"/>
                <a:ea typeface="Verdana" panose="020B0604030504040204" pitchFamily="34" charset="0"/>
              </a:rPr>
              <a:t>Clearly explains work </a:t>
            </a:r>
          </a:p>
          <a:p>
            <a:pPr marL="457200" lvl="1" indent="0">
              <a:buNone/>
            </a:pPr>
            <a:endParaRPr lang="en-US" sz="800"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Low margin of error</a:t>
            </a:r>
          </a:p>
          <a:p>
            <a:pPr marL="0" indent="0">
              <a:buNone/>
            </a:pPr>
            <a:endParaRPr lang="en-US" sz="800"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Experience with </a:t>
            </a:r>
            <a:r>
              <a:rPr lang="en-US" altLang="en-US" dirty="0">
                <a:latin typeface="Verdana" panose="020B0604030504040204" pitchFamily="34" charset="0"/>
                <a:ea typeface="Verdana" panose="020B0604030504040204" pitchFamily="34" charset="0"/>
              </a:rPr>
              <a:t>defect</a:t>
            </a:r>
            <a:br>
              <a:rPr lang="en-US" altLang="en-US" dirty="0">
                <a:latin typeface="Verdana" panose="020B0604030504040204" pitchFamily="34" charset="0"/>
                <a:ea typeface="Verdana" panose="020B0604030504040204" pitchFamily="34" charset="0"/>
              </a:rPr>
            </a:br>
            <a:r>
              <a:rPr lang="en-US" altLang="en-US" dirty="0">
                <a:latin typeface="Verdana" panose="020B0604030504040204" pitchFamily="34" charset="0"/>
                <a:ea typeface="Verdana" panose="020B0604030504040204" pitchFamily="34" charset="0"/>
              </a:rPr>
              <a:t>and grade</a:t>
            </a:r>
            <a:r>
              <a:rPr lang="en-US" dirty="0">
                <a:latin typeface="Verdana" panose="020B0604030504040204" pitchFamily="34" charset="0"/>
                <a:ea typeface="Verdana" panose="020B0604030504040204" pitchFamily="34" charset="0"/>
              </a:rPr>
              <a:t>!</a:t>
            </a:r>
          </a:p>
        </p:txBody>
      </p:sp>
      <p:pic>
        <p:nvPicPr>
          <p:cNvPr id="7172" name="Picture 4"/>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bwMode="auto">
          <a:xfrm>
            <a:off x="6563361" y="1240836"/>
            <a:ext cx="5628640" cy="56171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134101" y="6495941"/>
            <a:ext cx="3537315" cy="276999"/>
          </a:xfrm>
          <a:prstGeom prst="rect">
            <a:avLst/>
          </a:prstGeom>
        </p:spPr>
        <p:txBody>
          <a:bodyPr wrap="none">
            <a:spAutoFit/>
          </a:bodyPr>
          <a:lstStyle/>
          <a:p>
            <a:r>
              <a:rPr lang="en-US" sz="1200" dirty="0">
                <a:solidFill>
                  <a:schemeClr val="bg1"/>
                </a:solidFill>
                <a:latin typeface="Trebuchet MS" panose="020B0603020202020204" pitchFamily="34" charset="0"/>
              </a:rPr>
              <a:t>Photo : Lauren Grand, © Oregon State University</a:t>
            </a:r>
            <a:endParaRPr lang="en-US" sz="1200" dirty="0">
              <a:solidFill>
                <a:schemeClr val="bg1"/>
              </a:solidFill>
            </a:endParaRPr>
          </a:p>
        </p:txBody>
      </p:sp>
    </p:spTree>
    <p:extLst>
      <p:ext uri="{BB962C8B-B14F-4D97-AF65-F5344CB8AC3E}">
        <p14:creationId xmlns:p14="http://schemas.microsoft.com/office/powerpoint/2010/main" val="3832467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eorgia" panose="02040502050405020303" pitchFamily="18" charset="0"/>
              </a:rPr>
              <a:t>Appraise the sale</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761656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resentation_template-brand_fonts">
  <a:themeElements>
    <a:clrScheme name="OSU RGB 2017">
      <a:dk1>
        <a:srgbClr val="DC4405"/>
      </a:dk1>
      <a:lt1>
        <a:srgbClr val="FFFFFF"/>
      </a:lt1>
      <a:dk2>
        <a:srgbClr val="000000"/>
      </a:dk2>
      <a:lt2>
        <a:srgbClr val="B7A99A"/>
      </a:lt2>
      <a:accent1>
        <a:srgbClr val="A7ACA2"/>
      </a:accent1>
      <a:accent2>
        <a:srgbClr val="7A6855"/>
      </a:accent2>
      <a:accent3>
        <a:srgbClr val="8E9089"/>
      </a:accent3>
      <a:accent4>
        <a:srgbClr val="4A773C"/>
      </a:accent4>
      <a:accent5>
        <a:srgbClr val="00859B"/>
      </a:accent5>
      <a:accent6>
        <a:srgbClr val="FFB500"/>
      </a:accent6>
      <a:hlink>
        <a:srgbClr val="006A8E"/>
      </a:hlink>
      <a:folHlink>
        <a:srgbClr val="0D525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BF33799-075A-402D-9D46-131F7787B170}" vid="{31BBEA3B-C27C-4A8B-96B9-C42D6DB412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2019-LoggingSymposiumCurriculm_LogBuyers</Template>
  <TotalTime>8996</TotalTime>
  <Words>2823</Words>
  <Application>Microsoft Macintosh PowerPoint</Application>
  <PresentationFormat>Widescreen</PresentationFormat>
  <Paragraphs>241</Paragraphs>
  <Slides>30</Slides>
  <Notes>30</Notes>
  <HiddenSlides>0</HiddenSlides>
  <MMClips>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42" baseType="lpstr">
      <vt:lpstr>Arial</vt:lpstr>
      <vt:lpstr>Calibri</vt:lpstr>
      <vt:lpstr>Cambria Math</vt:lpstr>
      <vt:lpstr>Georgia</vt:lpstr>
      <vt:lpstr>Kievit Offc</vt:lpstr>
      <vt:lpstr>KievitPro-Regular</vt:lpstr>
      <vt:lpstr>Rufina-Stencil-Bold</vt:lpstr>
      <vt:lpstr>Stratum2 Bold</vt:lpstr>
      <vt:lpstr>Trebuchet MS</vt:lpstr>
      <vt:lpstr>Verdana</vt:lpstr>
      <vt:lpstr>Presentation_template-brand_fonts</vt:lpstr>
      <vt:lpstr>Chart</vt:lpstr>
      <vt:lpstr>Local log markets</vt:lpstr>
      <vt:lpstr>Timber Marketing is the art  and science of selling timber  to reach as close to its true  market value as possible. </vt:lpstr>
      <vt:lpstr>  Video: income opportunities from logs</vt:lpstr>
      <vt:lpstr>What are you selling?</vt:lpstr>
      <vt:lpstr>Cruise the sale</vt:lpstr>
      <vt:lpstr>What is a board foot (BF)?</vt:lpstr>
      <vt:lpstr>Scribner Rule – current method of payment for log volumes</vt:lpstr>
      <vt:lpstr>What to look for in a timber cruiser</vt:lpstr>
      <vt:lpstr>Appraise the sale</vt:lpstr>
      <vt:lpstr>What’s the value?</vt:lpstr>
      <vt:lpstr>Average annual log values</vt:lpstr>
      <vt:lpstr>Douglas-fir sawlog prices: monthly trends</vt:lpstr>
      <vt:lpstr>Frequency of months with the highest  and lowest prices for Douglas-fir</vt:lpstr>
      <vt:lpstr>Hitting the peak price</vt:lpstr>
      <vt:lpstr>Selecting a buyer</vt:lpstr>
      <vt:lpstr>Stumpage sale vs. mill sale</vt:lpstr>
      <vt:lpstr>Seal the deal with a purchase order</vt:lpstr>
      <vt:lpstr>About mills</vt:lpstr>
      <vt:lpstr>What are they making from the log? </vt:lpstr>
      <vt:lpstr>Species  </vt:lpstr>
      <vt:lpstr>Sawmill technology can limit  what a buyer is interested in </vt:lpstr>
      <vt:lpstr>Local products</vt:lpstr>
      <vt:lpstr>Softwood lumber</vt:lpstr>
      <vt:lpstr>Firewood</vt:lpstr>
      <vt:lpstr>Pulp</vt:lpstr>
      <vt:lpstr>Specialty products – utility poles</vt:lpstr>
      <vt:lpstr>Dimension lumber</vt:lpstr>
      <vt:lpstr>Plywood</vt:lpstr>
      <vt:lpstr>Export</vt:lpstr>
      <vt:lpstr>   Hardwoods</vt:lpstr>
    </vt:vector>
  </TitlesOfParts>
  <Company>Oregon State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Grand, Lauren</dc:creator>
  <cp:lastModifiedBy>Donnelly, Janet</cp:lastModifiedBy>
  <cp:revision>142</cp:revision>
  <cp:lastPrinted>2020-03-23T21:48:05Z</cp:lastPrinted>
  <dcterms:created xsi:type="dcterms:W3CDTF">2019-03-22T19:22:02Z</dcterms:created>
  <dcterms:modified xsi:type="dcterms:W3CDTF">2020-06-10T15:43:49Z</dcterms:modified>
</cp:coreProperties>
</file>