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4"/>
  </p:notesMasterIdLst>
  <p:handoutMasterIdLst>
    <p:handoutMasterId r:id="rId35"/>
  </p:handoutMasterIdLst>
  <p:sldIdLst>
    <p:sldId id="313" r:id="rId2"/>
    <p:sldId id="314"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Palatino"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Palatino"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Palatino"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Palatino"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Palatino" charset="0"/>
        <a:ea typeface="MS PGothic" panose="020B0600070205080204" pitchFamily="34" charset="-128"/>
        <a:cs typeface="+mn-cs"/>
      </a:defRPr>
    </a:lvl5pPr>
    <a:lvl6pPr marL="2286000" algn="l" defTabSz="914400" rtl="0" eaLnBrk="1" latinLnBrk="0" hangingPunct="1">
      <a:defRPr kern="1200">
        <a:solidFill>
          <a:schemeClr val="tx1"/>
        </a:solidFill>
        <a:latin typeface="Palatino" charset="0"/>
        <a:ea typeface="MS PGothic" panose="020B0600070205080204" pitchFamily="34" charset="-128"/>
        <a:cs typeface="+mn-cs"/>
      </a:defRPr>
    </a:lvl6pPr>
    <a:lvl7pPr marL="2743200" algn="l" defTabSz="914400" rtl="0" eaLnBrk="1" latinLnBrk="0" hangingPunct="1">
      <a:defRPr kern="1200">
        <a:solidFill>
          <a:schemeClr val="tx1"/>
        </a:solidFill>
        <a:latin typeface="Palatino" charset="0"/>
        <a:ea typeface="MS PGothic" panose="020B0600070205080204" pitchFamily="34" charset="-128"/>
        <a:cs typeface="+mn-cs"/>
      </a:defRPr>
    </a:lvl7pPr>
    <a:lvl8pPr marL="3200400" algn="l" defTabSz="914400" rtl="0" eaLnBrk="1" latinLnBrk="0" hangingPunct="1">
      <a:defRPr kern="1200">
        <a:solidFill>
          <a:schemeClr val="tx1"/>
        </a:solidFill>
        <a:latin typeface="Palatino" charset="0"/>
        <a:ea typeface="MS PGothic" panose="020B0600070205080204" pitchFamily="34" charset="-128"/>
        <a:cs typeface="+mn-cs"/>
      </a:defRPr>
    </a:lvl8pPr>
    <a:lvl9pPr marL="3657600" algn="l" defTabSz="914400" rtl="0" eaLnBrk="1" latinLnBrk="0" hangingPunct="1">
      <a:defRPr kern="1200">
        <a:solidFill>
          <a:schemeClr val="tx1"/>
        </a:solidFill>
        <a:latin typeface="Palatino"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15" autoAdjust="0"/>
    <p:restoredTop sz="90562" autoAdjust="0"/>
  </p:normalViewPr>
  <p:slideViewPr>
    <p:cSldViewPr snapToGrid="0" snapToObjects="1">
      <p:cViewPr varScale="1">
        <p:scale>
          <a:sx n="141" d="100"/>
          <a:sy n="141" d="100"/>
        </p:scale>
        <p:origin x="616" y="144"/>
      </p:cViewPr>
      <p:guideLst/>
    </p:cSldViewPr>
  </p:slideViewPr>
  <p:notesTextViewPr>
    <p:cViewPr>
      <p:scale>
        <a:sx n="1" d="1"/>
        <a:sy n="1" d="1"/>
      </p:scale>
      <p:origin x="0" y="0"/>
    </p:cViewPr>
  </p:notesTextViewPr>
  <p:sorterViewPr>
    <p:cViewPr>
      <p:scale>
        <a:sx n="100" d="100"/>
        <a:sy n="100" d="100"/>
      </p:scale>
      <p:origin x="0" y="-7640"/>
    </p:cViewPr>
  </p:sorterViewPr>
  <p:notesViewPr>
    <p:cSldViewPr snapToGrid="0" snapToObjects="1">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F889535-3F21-4D4E-856A-8796EA8F2260}" type="datetimeFigureOut">
              <a:rPr lang="en-US" altLang="en-US"/>
              <a:pPr>
                <a:defRPr/>
              </a:pPr>
              <a:t>7/25/17</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3B4CE84-CB6D-49CF-AF34-D487D7B1AA79}" type="slidenum">
              <a:rPr lang="en-US" altLang="en-US"/>
              <a:pPr>
                <a:defRPr/>
              </a:pPr>
              <a:t>‹#›</a:t>
            </a:fld>
            <a:endParaRPr lang="en-US" altLang="en-US"/>
          </a:p>
        </p:txBody>
      </p:sp>
    </p:spTree>
    <p:extLst>
      <p:ext uri="{BB962C8B-B14F-4D97-AF65-F5344CB8AC3E}">
        <p14:creationId xmlns:p14="http://schemas.microsoft.com/office/powerpoint/2010/main" val="3241156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4B282FDF-A897-4992-A76F-505BBFD4073C}" type="datetimeFigureOut">
              <a:rPr lang="en-US" altLang="en-US"/>
              <a:pPr>
                <a:defRPr/>
              </a:pPr>
              <a:t>7/25/17</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D3F56AC-F52C-4CA4-A8AF-FF6BF10EBB9B}" type="slidenum">
              <a:rPr lang="en-US" altLang="en-US"/>
              <a:pPr>
                <a:defRPr/>
              </a:pPr>
              <a:t>‹#›</a:t>
            </a:fld>
            <a:endParaRPr lang="en-US" altLang="en-US"/>
          </a:p>
        </p:txBody>
      </p:sp>
    </p:spTree>
    <p:extLst>
      <p:ext uri="{BB962C8B-B14F-4D97-AF65-F5344CB8AC3E}">
        <p14:creationId xmlns:p14="http://schemas.microsoft.com/office/powerpoint/2010/main" val="1271950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module provides an in-depth review of the fire behavior triangle and its components - topography, fuels, and weather and the fire tetrahedron for structure fires.  Module 2 also goes into a more depth on fire severity, fire intensity, fire spread, types of fire, fire regimes, and potential climate change effects.</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0</a:t>
            </a:fld>
            <a:endParaRPr lang="en-US" altLang="en-US"/>
          </a:p>
        </p:txBody>
      </p:sp>
    </p:spTree>
    <p:extLst>
      <p:ext uri="{BB962C8B-B14F-4D97-AF65-F5344CB8AC3E}">
        <p14:creationId xmlns:p14="http://schemas.microsoft.com/office/powerpoint/2010/main" val="107485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order for woody fuels to burn, the moisture contained within the fuel needs to be driven off.  This requires heat to vaporize the water.  The higher the fuel moisture, the more heat it takes to drive</a:t>
            </a:r>
            <a:r>
              <a:rPr lang="en-US" sz="1200" baseline="0" dirty="0" smtClean="0"/>
              <a:t> off the water and the more </a:t>
            </a:r>
            <a:r>
              <a:rPr lang="en-US" sz="1200" dirty="0" smtClean="0"/>
              <a:t>difficult it is for fuels to ignite, sustain combustion and burn.   Live fuel moisture is moisture contain in living plants and in tree foliage.   Life fuel moisture in tree needles can be over 300% in early summer and decline to 100-150% by August.  Dead fuel moisture is the moisture contained in dead needles, branches, logs, and in the litter layer on the forest floor.  </a:t>
            </a:r>
          </a:p>
          <a:p>
            <a:r>
              <a:rPr lang="en-US" sz="1200" dirty="0" smtClean="0"/>
              <a:t>How fast dead fuels dry or wet up depends on their surface-to-volume ratio (STV).  Fine fuels (needles, dead grass, small twigs) have a high STV ratio and wet up and dry quickly  in response to daily weather fluctuations.   The opposite is true for larger fuel sizes like logs.  Thus fuels can be broken into size categories based on the time it takes for the them to dry or wet up.  One-hour fuels react to wetting or dying within an hour;  Ten-hour fuels are larger in takes about 10 hours for moisture within them to react to changing weather conditions.  There are also 100-hour, 1,000-hour and even 10,000-hour fuels.   This table displays the characteristics of these fuel sizes and their contribution to fire behavior.  The</a:t>
            </a:r>
            <a:r>
              <a:rPr lang="en-US" sz="1200" baseline="0" dirty="0" smtClean="0"/>
              <a:t> chemical content of the fuel can also play big role in ease of combustion and fire behavior.  Some conifers or hardwood trees, like fir species and Eucalyptus, contain a lot of volatile chemicals in their foliage, increasing the about energy (BTU content) of the fuel. </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9</a:t>
            </a:fld>
            <a:endParaRPr lang="en-US" altLang="en-US"/>
          </a:p>
        </p:txBody>
      </p:sp>
    </p:spTree>
    <p:extLst>
      <p:ext uri="{BB962C8B-B14F-4D97-AF65-F5344CB8AC3E}">
        <p14:creationId xmlns:p14="http://schemas.microsoft.com/office/powerpoint/2010/main" val="184067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fire tetrahedron is the fire triangle with added element of a chemical chain reaction as a result of the multitude of petroleum based products used in home construction and in furniture.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10</a:t>
            </a:fld>
            <a:endParaRPr lang="en-US" altLang="en-US"/>
          </a:p>
        </p:txBody>
      </p:sp>
    </p:spTree>
    <p:extLst>
      <p:ext uri="{BB962C8B-B14F-4D97-AF65-F5344CB8AC3E}">
        <p14:creationId xmlns:p14="http://schemas.microsoft.com/office/powerpoint/2010/main" val="175122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Structure fuels are classed A through D and </a:t>
            </a:r>
            <a:r>
              <a:rPr lang="en-US" i="0" baseline="0" dirty="0" smtClean="0"/>
              <a:t>K.   </a:t>
            </a:r>
            <a:r>
              <a:rPr lang="en-US" i="1" baseline="0" dirty="0" smtClean="0"/>
              <a:t>Read directly from slide about what each fuel class is comprised of.</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11</a:t>
            </a:fld>
            <a:endParaRPr lang="en-US" altLang="en-US"/>
          </a:p>
        </p:txBody>
      </p:sp>
    </p:spTree>
    <p:extLst>
      <p:ext uri="{BB962C8B-B14F-4D97-AF65-F5344CB8AC3E}">
        <p14:creationId xmlns:p14="http://schemas.microsoft.com/office/powerpoint/2010/main" val="74707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Wind can increase the oxygen supply to the fire, dry fuels quicker, and influence the direction and speed of the fire.  Think of wind as a billow that can fan the fire.  Certain types of wind event are particular dangerous, such as east winds in Oregon and Santa Anna winds down in southern CA.</a:t>
            </a:r>
          </a:p>
          <a:p>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12</a:t>
            </a:fld>
            <a:endParaRPr lang="en-US" altLang="en-US"/>
          </a:p>
        </p:txBody>
      </p:sp>
    </p:spTree>
    <p:extLst>
      <p:ext uri="{BB962C8B-B14F-4D97-AF65-F5344CB8AC3E}">
        <p14:creationId xmlns:p14="http://schemas.microsoft.com/office/powerpoint/2010/main" val="192938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a:t>
            </a:r>
            <a:r>
              <a:rPr lang="en-US" i="1" baseline="0" dirty="0" smtClean="0"/>
              <a:t> directly from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13</a:t>
            </a:fld>
            <a:endParaRPr lang="en-US" altLang="en-US"/>
          </a:p>
        </p:txBody>
      </p:sp>
    </p:spTree>
    <p:extLst>
      <p:ext uri="{BB962C8B-B14F-4D97-AF65-F5344CB8AC3E}">
        <p14:creationId xmlns:p14="http://schemas.microsoft.com/office/powerpoint/2010/main" val="163301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 a daily basis, relative humidity affects the wetting and drying of fuels and, therefore, their ability to combust.  Fuels tend to be moist in the morning when relative humidity is at it highest.   However, by afternoon the relative humidity drops and fuels become dryer.  That is why you see much more active fire behavior (smoke column) in the afternoons on a warm day.   The speed at which fuel wets up or dries with respect to relatively humidity depends on the fuel particle size (needles/grass vs. large branches).</a:t>
            </a:r>
          </a:p>
          <a:p>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14</a:t>
            </a:fld>
            <a:endParaRPr lang="en-US" altLang="en-US"/>
          </a:p>
        </p:txBody>
      </p:sp>
    </p:spTree>
    <p:extLst>
      <p:ext uri="{BB962C8B-B14F-4D97-AF65-F5344CB8AC3E}">
        <p14:creationId xmlns:p14="http://schemas.microsoft.com/office/powerpoint/2010/main" val="79461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Red flag weather conditions</a:t>
            </a:r>
            <a:r>
              <a:rPr lang="en-US" sz="1200" baseline="0" dirty="0" smtClean="0"/>
              <a:t> are influenced by wind, temperature and humidity.  Red flag conditions are considered extremely dangerous as it allows for rapid fire growth and  spread.  These conditions are extremely hazardous for firefighters and the public.</a:t>
            </a:r>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15</a:t>
            </a:fld>
            <a:endParaRPr lang="en-US" altLang="en-US"/>
          </a:p>
        </p:txBody>
      </p:sp>
    </p:spTree>
    <p:extLst>
      <p:ext uri="{BB962C8B-B14F-4D97-AF65-F5344CB8AC3E}">
        <p14:creationId xmlns:p14="http://schemas.microsoft.com/office/powerpoint/2010/main" val="536372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Fire whirls caused by unstable atmospheric conditions.  Fire whirls are a product of superheated</a:t>
            </a:r>
            <a:r>
              <a:rPr lang="en-US" i="0" baseline="0" dirty="0" smtClean="0"/>
              <a:t> air plus turbulent wind conditions.</a:t>
            </a:r>
            <a:endParaRPr lang="en-US" i="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16</a:t>
            </a:fld>
            <a:endParaRPr lang="en-US" altLang="en-US"/>
          </a:p>
        </p:txBody>
      </p:sp>
    </p:spTree>
    <p:extLst>
      <p:ext uri="{BB962C8B-B14F-4D97-AF65-F5344CB8AC3E}">
        <p14:creationId xmlns:p14="http://schemas.microsoft.com/office/powerpoint/2010/main" val="127531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Fire </a:t>
            </a:r>
            <a:r>
              <a:rPr lang="en-US" sz="1200" i="1" dirty="0" smtClean="0"/>
              <a:t>intensity</a:t>
            </a:r>
            <a:r>
              <a:rPr lang="en-US" sz="1200" dirty="0" smtClean="0"/>
              <a:t> and fire </a:t>
            </a:r>
            <a:r>
              <a:rPr lang="en-US" sz="1200" i="1" dirty="0" smtClean="0"/>
              <a:t>severity</a:t>
            </a:r>
            <a:r>
              <a:rPr lang="en-US" sz="1200" dirty="0" smtClean="0"/>
              <a:t> are not the same, although they are often and mistakenly used interchangeably.</a:t>
            </a:r>
          </a:p>
          <a:p>
            <a:endParaRPr lang="en-US" sz="1200" dirty="0" smtClean="0"/>
          </a:p>
          <a:p>
            <a:r>
              <a:rPr lang="en-US" sz="1200" dirty="0" smtClean="0"/>
              <a:t>Fire intensity is the rate of energy release per unit of time per unit of length of the fire front.  It is a product of available fuel energy and the fire’s rate of advance.   The higher a fire’s intensity is, the more difficult it is to suppress it and the greater the potential for negative affects to soils and vegetation. </a:t>
            </a:r>
          </a:p>
          <a:p>
            <a:endParaRPr lang="en-US" sz="1200" baseline="0" dirty="0" smtClean="0"/>
          </a:p>
          <a:p>
            <a:r>
              <a:rPr lang="en-US" sz="1200" baseline="0" dirty="0" smtClean="0"/>
              <a:t>Flame length is measured at the midpoint of the flame (see photo) and can observed with a proper reference point.  </a:t>
            </a:r>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17</a:t>
            </a:fld>
            <a:endParaRPr lang="en-US" altLang="en-US"/>
          </a:p>
        </p:txBody>
      </p:sp>
    </p:spTree>
    <p:extLst>
      <p:ext uri="{BB962C8B-B14F-4D97-AF65-F5344CB8AC3E}">
        <p14:creationId xmlns:p14="http://schemas.microsoft.com/office/powerpoint/2010/main" val="15002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directly from the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18</a:t>
            </a:fld>
            <a:endParaRPr lang="en-US" altLang="en-US"/>
          </a:p>
        </p:txBody>
      </p:sp>
    </p:spTree>
    <p:extLst>
      <p:ext uri="{BB962C8B-B14F-4D97-AF65-F5344CB8AC3E}">
        <p14:creationId xmlns:p14="http://schemas.microsoft.com/office/powerpoint/2010/main" val="139976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directly from the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a:t>
            </a:fld>
            <a:endParaRPr lang="en-US" altLang="en-US"/>
          </a:p>
        </p:txBody>
      </p:sp>
    </p:spTree>
    <p:extLst>
      <p:ext uri="{BB962C8B-B14F-4D97-AF65-F5344CB8AC3E}">
        <p14:creationId xmlns:p14="http://schemas.microsoft.com/office/powerpoint/2010/main" val="848498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Fire</a:t>
            </a:r>
            <a:r>
              <a:rPr lang="en-US" sz="1200" baseline="0" dirty="0" smtClean="0"/>
              <a:t> can create tremendous change to soil properties, especially in the short term. Reduced canopy interception, water droplet impact to the soil surface, plugging of soil pores from ash, and hydrophobic conditions reduce infiltration increasing the risk of overland flow, erosions, debris flows, and floods.  </a:t>
            </a:r>
          </a:p>
          <a:p>
            <a:endParaRPr lang="en-US" sz="1200" baseline="0" dirty="0" smtClean="0"/>
          </a:p>
          <a:p>
            <a:r>
              <a:rPr lang="en-US" sz="1200" baseline="0" dirty="0" smtClean="0"/>
              <a:t>Loss of forest canopy also changes snow interception, snow melt and changes stream runoff amount and timing as shown from this hydrograph from a burned over watershed on the </a:t>
            </a:r>
            <a:r>
              <a:rPr lang="en-US" sz="1200" baseline="0" dirty="0" err="1" smtClean="0"/>
              <a:t>Entiatt</a:t>
            </a:r>
            <a:r>
              <a:rPr lang="en-US" sz="1200" baseline="0" dirty="0" smtClean="0"/>
              <a:t> Experimental Forest in north-central Washington.</a:t>
            </a:r>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19</a:t>
            </a:fld>
            <a:endParaRPr lang="en-US" altLang="en-US"/>
          </a:p>
        </p:txBody>
      </p:sp>
    </p:spTree>
    <p:extLst>
      <p:ext uri="{BB962C8B-B14F-4D97-AF65-F5344CB8AC3E}">
        <p14:creationId xmlns:p14="http://schemas.microsoft.com/office/powerpoint/2010/main" val="119871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directly from the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20</a:t>
            </a:fld>
            <a:endParaRPr lang="en-US" altLang="en-US"/>
          </a:p>
        </p:txBody>
      </p:sp>
    </p:spTree>
    <p:extLst>
      <p:ext uri="{BB962C8B-B14F-4D97-AF65-F5344CB8AC3E}">
        <p14:creationId xmlns:p14="http://schemas.microsoft.com/office/powerpoint/2010/main" val="84271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Here is a table illustrating</a:t>
            </a:r>
            <a:r>
              <a:rPr lang="en-US" sz="1200" baseline="0" dirty="0" smtClean="0"/>
              <a:t> fire spread in different kinds of fuels.   Note that wind direction can play a role in fire spread creating or pushing a head fire versus a fire burning into the wind, such as a back fire.  Backing fires progress at a much slower rate than a head fire.    These fuel models shown in the table (and in the far right photo) are published fuel models and are used to predict fire behavior.</a:t>
            </a:r>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21</a:t>
            </a:fld>
            <a:endParaRPr lang="en-US" altLang="en-US"/>
          </a:p>
        </p:txBody>
      </p:sp>
    </p:spTree>
    <p:extLst>
      <p:ext uri="{BB962C8B-B14F-4D97-AF65-F5344CB8AC3E}">
        <p14:creationId xmlns:p14="http://schemas.microsoft.com/office/powerpoint/2010/main" val="1817217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Let’s now talk</a:t>
            </a:r>
            <a:r>
              <a:rPr lang="en-US" i="0" baseline="0" dirty="0" smtClean="0"/>
              <a:t> about fire types: ground, surface and crown fires.  Crown fires can be both passive and active.</a:t>
            </a:r>
            <a:endParaRPr lang="en-US" i="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22</a:t>
            </a:fld>
            <a:endParaRPr lang="en-US" altLang="en-US"/>
          </a:p>
        </p:txBody>
      </p:sp>
    </p:spTree>
    <p:extLst>
      <p:ext uri="{BB962C8B-B14F-4D97-AF65-F5344CB8AC3E}">
        <p14:creationId xmlns:p14="http://schemas.microsoft.com/office/powerpoint/2010/main" val="477129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Read from the slide.  Add your own thoughts or</a:t>
            </a:r>
            <a:r>
              <a:rPr lang="en-US" sz="1200" i="1" baseline="0" dirty="0" smtClean="0"/>
              <a:t> examples. </a:t>
            </a:r>
            <a:endParaRPr lang="en-US" sz="1200"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23</a:t>
            </a:fld>
            <a:endParaRPr lang="en-US" altLang="en-US"/>
          </a:p>
        </p:txBody>
      </p:sp>
    </p:spTree>
    <p:extLst>
      <p:ext uri="{BB962C8B-B14F-4D97-AF65-F5344CB8AC3E}">
        <p14:creationId xmlns:p14="http://schemas.microsoft.com/office/powerpoint/2010/main" val="1563250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from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24</a:t>
            </a:fld>
            <a:endParaRPr lang="en-US" altLang="en-US"/>
          </a:p>
        </p:txBody>
      </p:sp>
    </p:spTree>
    <p:extLst>
      <p:ext uri="{BB962C8B-B14F-4D97-AF65-F5344CB8AC3E}">
        <p14:creationId xmlns:p14="http://schemas.microsoft.com/office/powerpoint/2010/main" val="34176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There</a:t>
            </a:r>
            <a:r>
              <a:rPr lang="en-US" sz="1200" baseline="0" dirty="0" smtClean="0"/>
              <a:t> are two types of crown fires: passive and active.  Passive crown fires occur when a surface ascends up (with the help of ladder fuels) into the canopy of one or multiple trees.  This is known as “torching.”  After the trees torch, the fire descends back to a surface fire.  This can process can occur multiple times in a given fire.  </a:t>
            </a:r>
          </a:p>
          <a:p>
            <a:endParaRPr lang="en-US" sz="1200" baseline="0" dirty="0" smtClean="0"/>
          </a:p>
          <a:p>
            <a:r>
              <a:rPr lang="en-US" sz="1200" baseline="0" dirty="0" smtClean="0"/>
              <a:t>An active crown fire is one where a surface fire ascends up into the canopy and then initiates crown-to-crown combustion moving through the canopy.   Each combusting crown preheats and ignites the next tree crown in progression.   The ability of a crown fire to remain and move through the canopy is dependent on the amount of surface fuel and heat generated when it is combusted (flame length) and on topography and wind.  Wind is a big factor in sustaining active crown fires.  </a:t>
            </a:r>
            <a:endParaRPr lang="en-US" sz="1200" dirty="0" smtClean="0"/>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25</a:t>
            </a:fld>
            <a:endParaRPr lang="en-US" altLang="en-US"/>
          </a:p>
        </p:txBody>
      </p:sp>
    </p:spTree>
    <p:extLst>
      <p:ext uri="{BB962C8B-B14F-4D97-AF65-F5344CB8AC3E}">
        <p14:creationId xmlns:p14="http://schemas.microsoft.com/office/powerpoint/2010/main" val="695751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0" baseline="0" dirty="0" smtClean="0"/>
              <a:t> term “fire regime” describes the type of fire that historically grass, rangeland, and forest ecosystems experienced during their development.   </a:t>
            </a:r>
            <a:r>
              <a:rPr lang="en-US" i="1" baseline="0" dirty="0" smtClean="0"/>
              <a:t>Read the rest from the slide.</a:t>
            </a:r>
            <a:endParaRPr lang="en-US" i="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26</a:t>
            </a:fld>
            <a:endParaRPr lang="en-US" altLang="en-US"/>
          </a:p>
        </p:txBody>
      </p:sp>
    </p:spTree>
    <p:extLst>
      <p:ext uri="{BB962C8B-B14F-4D97-AF65-F5344CB8AC3E}">
        <p14:creationId xmlns:p14="http://schemas.microsoft.com/office/powerpoint/2010/main" val="1999465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Fire</a:t>
            </a:r>
            <a:r>
              <a:rPr lang="en-US" i="0" baseline="0" dirty="0" smtClean="0"/>
              <a:t> regimes can be characterized in the following manner base on frequency and the degree of stand replacement:</a:t>
            </a:r>
          </a:p>
          <a:p>
            <a:endParaRPr lang="en-US" i="0" baseline="0" dirty="0" smtClean="0"/>
          </a:p>
          <a:p>
            <a:r>
              <a:rPr lang="en-US" i="0" baseline="0" dirty="0" smtClean="0"/>
              <a:t>Rare Replacement Regime V:			Left photo-Sitka spruce (OR fog belt forests);</a:t>
            </a:r>
          </a:p>
          <a:p>
            <a:r>
              <a:rPr lang="en-US" i="0" baseline="0" dirty="0" smtClean="0"/>
              <a:t>						Right photo-Mountain hemlock (OR Cascades)</a:t>
            </a:r>
          </a:p>
          <a:p>
            <a:r>
              <a:rPr lang="en-US" i="0" baseline="0" dirty="0" smtClean="0"/>
              <a:t>Infrequent Replacement Regime IV: 		Right photo-Lodgepole seedlings under burned 						trees</a:t>
            </a:r>
          </a:p>
          <a:p>
            <a:endParaRPr lang="en-US" i="0" baseline="0" dirty="0" smtClean="0"/>
          </a:p>
          <a:p>
            <a:r>
              <a:rPr lang="en-US" i="0" baseline="0" dirty="0" smtClean="0"/>
              <a:t>Infrequent Surface/Mixed Regime III:		Left photo-Moist mixed conifer forests</a:t>
            </a:r>
          </a:p>
          <a:p>
            <a:endParaRPr lang="en-US" i="0" baseline="0" dirty="0" smtClean="0"/>
          </a:p>
          <a:p>
            <a:r>
              <a:rPr lang="en-US" i="0" baseline="0" dirty="0" smtClean="0"/>
              <a:t>Frequent Replacement Regime II:		Right photo – Range and grasslands</a:t>
            </a:r>
          </a:p>
          <a:p>
            <a:r>
              <a:rPr lang="en-US" i="0" baseline="0" dirty="0" smtClean="0"/>
              <a:t>	</a:t>
            </a:r>
          </a:p>
          <a:p>
            <a:r>
              <a:rPr lang="en-US" i="0" baseline="0" dirty="0" smtClean="0"/>
              <a:t>Frequent Surface/Mixed Regime I		Left photo-Ponderosa pine forests</a:t>
            </a:r>
          </a:p>
          <a:p>
            <a:r>
              <a:rPr lang="en-US" i="0" baseline="0" dirty="0" smtClean="0"/>
              <a:t>						Middle photo-Dry mixed conifer forests</a:t>
            </a:r>
          </a:p>
          <a:p>
            <a:endParaRPr lang="en-US" i="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27</a:t>
            </a:fld>
            <a:endParaRPr lang="en-US" altLang="en-US"/>
          </a:p>
        </p:txBody>
      </p:sp>
    </p:spTree>
    <p:extLst>
      <p:ext uri="{BB962C8B-B14F-4D97-AF65-F5344CB8AC3E}">
        <p14:creationId xmlns:p14="http://schemas.microsoft.com/office/powerpoint/2010/main" val="144183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dirty="0" smtClean="0"/>
              <a:t>Read off the slide.</a:t>
            </a:r>
          </a:p>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28</a:t>
            </a:fld>
            <a:endParaRPr lang="en-US" altLang="en-US"/>
          </a:p>
        </p:txBody>
      </p:sp>
    </p:spTree>
    <p:extLst>
      <p:ext uri="{BB962C8B-B14F-4D97-AF65-F5344CB8AC3E}">
        <p14:creationId xmlns:p14="http://schemas.microsoft.com/office/powerpoint/2010/main" val="106521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 background for discussing fire behavior, there are four fire development stages for wildland and structure fires.   An important aspect of fire growth, which affects firefighters need to be aware of is, is that of “flashover” which occurs during the rapid growth of the fire.  This is particular important for structure firefighters due to petroleum-based fuels within the home that give off volatile gases.  Take a look at this narrated video showing flashover in a typical room containing furniture. </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a:t>
            </a:fld>
            <a:endParaRPr lang="en-US" altLang="en-US"/>
          </a:p>
        </p:txBody>
      </p:sp>
    </p:spTree>
    <p:extLst>
      <p:ext uri="{BB962C8B-B14F-4D97-AF65-F5344CB8AC3E}">
        <p14:creationId xmlns:p14="http://schemas.microsoft.com/office/powerpoint/2010/main" val="863367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Read the slide.  Point out the scale as the bottom of the map.</a:t>
            </a:r>
            <a:endParaRPr lang="en-US" sz="1200"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29</a:t>
            </a:fld>
            <a:endParaRPr lang="en-US" altLang="en-US"/>
          </a:p>
        </p:txBody>
      </p:sp>
    </p:spTree>
    <p:extLst>
      <p:ext uri="{BB962C8B-B14F-4D97-AF65-F5344CB8AC3E}">
        <p14:creationId xmlns:p14="http://schemas.microsoft.com/office/powerpoint/2010/main" val="431821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Read the</a:t>
            </a:r>
            <a:r>
              <a:rPr lang="en-US" sz="1200" i="1" baseline="0" dirty="0" smtClean="0"/>
              <a:t> slide.  Add your own thoughts and experience on this issue.</a:t>
            </a:r>
            <a:endParaRPr lang="en-US" sz="1200"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30</a:t>
            </a:fld>
            <a:endParaRPr lang="en-US" altLang="en-US"/>
          </a:p>
        </p:txBody>
      </p:sp>
    </p:spTree>
    <p:extLst>
      <p:ext uri="{BB962C8B-B14F-4D97-AF65-F5344CB8AC3E}">
        <p14:creationId xmlns:p14="http://schemas.microsoft.com/office/powerpoint/2010/main" val="2060740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31</a:t>
            </a:fld>
            <a:endParaRPr lang="en-US" altLang="en-US"/>
          </a:p>
        </p:txBody>
      </p:sp>
    </p:spTree>
    <p:extLst>
      <p:ext uri="{BB962C8B-B14F-4D97-AF65-F5344CB8AC3E}">
        <p14:creationId xmlns:p14="http://schemas.microsoft.com/office/powerpoint/2010/main" val="166908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You’ve already learned about the fire triangle and what it is comprises of: fuel, heat sources, and oxygen.  Take away or eliminate one factor and the fire goes out. In this module, we want to build on that and discuss the Fire Behavior Triangle and the Fire Tetrahedron, which applies to structure fires. </a:t>
            </a:r>
          </a:p>
          <a:p>
            <a:endParaRPr lang="en-US" sz="1200" dirty="0" smtClean="0"/>
          </a:p>
          <a:p>
            <a:r>
              <a:rPr lang="en-US" sz="1200" dirty="0" smtClean="0"/>
              <a:t>Let’s begin first with the fire behavior triangle.  The fire behavior triangle has three sides: fuels, topography, and weather.   If one of these elements change during the course of a wildfire, the behavior of the fire changes, often times very rapidly.   We will examine each of these factors in more detail.</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3</a:t>
            </a:fld>
            <a:endParaRPr lang="en-US" altLang="en-US"/>
          </a:p>
        </p:txBody>
      </p:sp>
    </p:spTree>
    <p:extLst>
      <p:ext uri="{BB962C8B-B14F-4D97-AF65-F5344CB8AC3E}">
        <p14:creationId xmlns:p14="http://schemas.microsoft.com/office/powerpoint/2010/main" val="159559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what do we mean by fire behavior?   Essentially, it is the </a:t>
            </a:r>
            <a:r>
              <a:rPr lang="en-US" sz="1200" i="1" dirty="0" smtClean="0"/>
              <a:t>reaction</a:t>
            </a:r>
            <a:r>
              <a:rPr lang="en-US" sz="1200" dirty="0" smtClean="0"/>
              <a:t> of a fire to changes in the fire’s surroundings (fuel, weather, and topography).  It is reflected in the following “behaviors”: rate-of-spread, intensity, flame length, torching, crowning, spotting, and the presence of whirlwinds.  </a:t>
            </a:r>
            <a:r>
              <a:rPr lang="en-US" sz="1200" i="1" dirty="0" smtClean="0"/>
              <a:t>Read definitions directly off the table.  </a:t>
            </a:r>
          </a:p>
          <a:p>
            <a:endParaRPr lang="en-US" sz="1200" dirty="0" smtClean="0"/>
          </a:p>
          <a:p>
            <a:r>
              <a:rPr lang="en-US" sz="1200" dirty="0" smtClean="0"/>
              <a:t>I will spend more time on some these later in the presentation.</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4</a:t>
            </a:fld>
            <a:endParaRPr lang="en-US" altLang="en-US"/>
          </a:p>
        </p:txBody>
      </p:sp>
    </p:spTree>
    <p:extLst>
      <p:ext uri="{BB962C8B-B14F-4D97-AF65-F5344CB8AC3E}">
        <p14:creationId xmlns:p14="http://schemas.microsoft.com/office/powerpoint/2010/main" val="57938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Topography</a:t>
            </a:r>
            <a:r>
              <a:rPr lang="en-US" i="0" baseline="0" dirty="0" smtClean="0"/>
              <a:t> is essentially the “lay of the land.”   It includes aspect (direction the slope faces) , slope (steepness) elevation, canyons, mountains, and saddles. </a:t>
            </a:r>
          </a:p>
          <a:p>
            <a:endParaRPr lang="en-US" i="0" baseline="0" dirty="0" smtClean="0"/>
          </a:p>
          <a:p>
            <a:r>
              <a:rPr lang="en-US" i="0" baseline="0" dirty="0" smtClean="0"/>
              <a:t>Fires tend to spread faster up slope because flames are closer to the fuels and, thus, are more effectively heated, dried and combusted as the flames spread uphill through the fuel bed.   </a:t>
            </a:r>
            <a:endParaRPr lang="en-US" i="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5</a:t>
            </a:fld>
            <a:endParaRPr lang="en-US" altLang="en-US"/>
          </a:p>
        </p:txBody>
      </p:sp>
    </p:spTree>
    <p:extLst>
      <p:ext uri="{BB962C8B-B14F-4D97-AF65-F5344CB8AC3E}">
        <p14:creationId xmlns:p14="http://schemas.microsoft.com/office/powerpoint/2010/main" val="68052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directly</a:t>
            </a:r>
            <a:r>
              <a:rPr lang="en-US" i="1" baseline="0" dirty="0" smtClean="0"/>
              <a:t> from the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6</a:t>
            </a:fld>
            <a:endParaRPr lang="en-US" altLang="en-US"/>
          </a:p>
        </p:txBody>
      </p:sp>
    </p:spTree>
    <p:extLst>
      <p:ext uri="{BB962C8B-B14F-4D97-AF65-F5344CB8AC3E}">
        <p14:creationId xmlns:p14="http://schemas.microsoft.com/office/powerpoint/2010/main" val="18028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a:t>
            </a:r>
            <a:r>
              <a:rPr lang="en-US" i="1" baseline="0" dirty="0" smtClean="0"/>
              <a:t> directly from the slide.</a:t>
            </a:r>
            <a:endParaRPr lang="en-US" i="1"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7</a:t>
            </a:fld>
            <a:endParaRPr lang="en-US" altLang="en-US"/>
          </a:p>
        </p:txBody>
      </p:sp>
    </p:spTree>
    <p:extLst>
      <p:ext uri="{BB962C8B-B14F-4D97-AF65-F5344CB8AC3E}">
        <p14:creationId xmlns:p14="http://schemas.microsoft.com/office/powerpoint/2010/main" val="8594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Fuel is anything that will burn under the right conditions.  Fuel continuity is the degree degree or extent of continuous or uninterrupted distribution of fuel particles in a fuel bed thus affecting a fire's ability to sustain combustion and spread. This applies to aerial fuels (vertical) as well as surface fuels (horizontal).</a:t>
            </a:r>
          </a:p>
          <a:p>
            <a:r>
              <a:rPr lang="en-US" sz="1200" dirty="0" smtClean="0"/>
              <a:t> </a:t>
            </a:r>
          </a:p>
          <a:p>
            <a:r>
              <a:rPr lang="en-US" sz="1200" dirty="0" smtClean="0"/>
              <a:t>The amount of fuel on a sites is know as fuel loading and is measured by tons per acre.  In the second photo there is a high fuel loading of slash (activity fuels) from the thinning operation.  To reduce the</a:t>
            </a:r>
            <a:r>
              <a:rPr lang="en-US" sz="1200" baseline="0" dirty="0" smtClean="0"/>
              <a:t> </a:t>
            </a:r>
            <a:r>
              <a:rPr lang="en-US" sz="1200" dirty="0" smtClean="0"/>
              <a:t>fuel load, slash is usually piled and later burned.   If not, fuel loading can remain high well into the future, thus keeping the stand in a high fire risk situation.  In Oregon, fire laws require landowners to reduce fuel loading follow harvest operations.  </a:t>
            </a:r>
            <a:endParaRPr lang="en-US" sz="1200" dirty="0"/>
          </a:p>
        </p:txBody>
      </p:sp>
      <p:sp>
        <p:nvSpPr>
          <p:cNvPr id="4" name="Slide Number Placeholder 3"/>
          <p:cNvSpPr>
            <a:spLocks noGrp="1"/>
          </p:cNvSpPr>
          <p:nvPr>
            <p:ph type="sldNum" sz="quarter" idx="10"/>
          </p:nvPr>
        </p:nvSpPr>
        <p:spPr/>
        <p:txBody>
          <a:bodyPr/>
          <a:lstStyle/>
          <a:p>
            <a:pPr>
              <a:defRPr/>
            </a:pPr>
            <a:fld id="{0D3F56AC-F52C-4CA4-A8AF-FF6BF10EBB9B}" type="slidenum">
              <a:rPr lang="en-US" altLang="en-US" smtClean="0"/>
              <a:pPr>
                <a:defRPr/>
              </a:pPr>
              <a:t>8</a:t>
            </a:fld>
            <a:endParaRPr lang="en-US" altLang="en-US"/>
          </a:p>
        </p:txBody>
      </p:sp>
    </p:spTree>
    <p:extLst>
      <p:ext uri="{BB962C8B-B14F-4D97-AF65-F5344CB8AC3E}">
        <p14:creationId xmlns:p14="http://schemas.microsoft.com/office/powerpoint/2010/main" val="194634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0552" y="301752"/>
            <a:ext cx="6400800" cy="1371600"/>
          </a:xfrm>
        </p:spPr>
        <p:txBody>
          <a:bodyPr/>
          <a:lstStyle>
            <a:lvl1pPr algn="l">
              <a:defRPr sz="3600">
                <a:solidFill>
                  <a:schemeClr val="tx1"/>
                </a:solidFill>
                <a:effectLst/>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2130552" y="1828800"/>
            <a:ext cx="6400800" cy="457200"/>
          </a:xfrm>
        </p:spPr>
        <p:txBody>
          <a:bodyPr/>
          <a:lstStyle>
            <a:lvl1pPr marL="0" indent="0" algn="l">
              <a:buFont typeface="Times" pitchFamily="-96" charset="0"/>
              <a:buNone/>
              <a:defRPr kumimoji="0" lang="en-US" sz="1800" b="0" i="0" u="none" strike="noStrike" kern="0" cap="none" spc="0" normalizeH="0" baseline="0" noProof="0" dirty="0">
                <a:ln>
                  <a:noFill/>
                </a:ln>
                <a:solidFill>
                  <a:sysClr val="windowText" lastClr="000000">
                    <a:lumMod val="75000"/>
                    <a:lumOff val="25000"/>
                  </a:sysClr>
                </a:solidFill>
                <a:effectLst/>
                <a:uLnTx/>
                <a:uFillTx/>
                <a:latin typeface="Calibri"/>
                <a:ea typeface="+mn-ea"/>
                <a:cs typeface="Calibri"/>
              </a:defRPr>
            </a:lvl1pPr>
          </a:lstStyle>
          <a:p>
            <a:r>
              <a:rPr lang="en-US" smtClean="0"/>
              <a:t>Click to edit Master subtitle style</a:t>
            </a:r>
            <a:endParaRPr lang="en-US" dirty="0"/>
          </a:p>
        </p:txBody>
      </p:sp>
    </p:spTree>
    <p:extLst>
      <p:ext uri="{BB962C8B-B14F-4D97-AF65-F5344CB8AC3E}">
        <p14:creationId xmlns:p14="http://schemas.microsoft.com/office/powerpoint/2010/main" val="1872468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41148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10" name="Picture Placeholder 7"/>
          <p:cNvSpPr>
            <a:spLocks noGrp="1"/>
          </p:cNvSpPr>
          <p:nvPr>
            <p:ph type="pic" sz="quarter" idx="10"/>
          </p:nvPr>
        </p:nvSpPr>
        <p:spPr>
          <a:xfrm>
            <a:off x="4800600" y="1371600"/>
            <a:ext cx="3886200" cy="4343400"/>
          </a:xfrm>
        </p:spPr>
        <p:txBody>
          <a:bodyPr>
            <a:normAutofit/>
          </a:bodyPr>
          <a:lstStyle/>
          <a:p>
            <a:pPr lvl="0"/>
            <a:r>
              <a:rPr lang="en-US" noProof="0" smtClean="0"/>
              <a:t>Click icon to add picture</a:t>
            </a:r>
            <a:endParaRPr lang="en-US" noProof="0"/>
          </a:p>
        </p:txBody>
      </p:sp>
      <p:sp>
        <p:nvSpPr>
          <p:cNvPr id="6" name="Date Placeholder 5"/>
          <p:cNvSpPr>
            <a:spLocks noGrp="1"/>
          </p:cNvSpPr>
          <p:nvPr>
            <p:ph type="dt" sz="half" idx="11"/>
          </p:nvPr>
        </p:nvSpPr>
        <p:spPr/>
        <p:txBody>
          <a:bodyPr/>
          <a:lstStyle>
            <a:lvl1pPr>
              <a:defRPr smtClean="0"/>
            </a:lvl1pPr>
          </a:lstStyle>
          <a:p>
            <a:pPr>
              <a:defRPr/>
            </a:pPr>
            <a:fld id="{1DA7B4F9-8907-45C0-ADC7-4270EBAEEB84}" type="datetime4">
              <a:rPr lang="en-US" altLang="en-US"/>
              <a:pPr>
                <a:defRPr/>
              </a:pPr>
              <a:t>July 25, 2017</a:t>
            </a:fld>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716B0242-2BC5-41F9-B187-97631D4B456C}" type="slidenum">
              <a:rPr lang="en-US" altLang="en-US"/>
              <a:pPr>
                <a:defRPr/>
              </a:pPr>
              <a:t>‹#›</a:t>
            </a:fld>
            <a:endParaRPr lang="en-US" altLang="en-US"/>
          </a:p>
        </p:txBody>
      </p:sp>
      <p:sp>
        <p:nvSpPr>
          <p:cNvPr id="9" name="Footer Placeholder 10"/>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40220395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no bullets and thumbnai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5486400"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9"/>
          <p:cNvSpPr>
            <a:spLocks noGrp="1"/>
          </p:cNvSpPr>
          <p:nvPr>
            <p:ph type="pic" sz="quarter" idx="10"/>
          </p:nvPr>
        </p:nvSpPr>
        <p:spPr>
          <a:xfrm>
            <a:off x="6172200" y="1371600"/>
            <a:ext cx="2514600" cy="2057400"/>
          </a:xfrm>
        </p:spPr>
        <p:txBody>
          <a:bodyPr>
            <a:normAutofit/>
          </a:bodyPr>
          <a:lstStyle/>
          <a:p>
            <a:pPr lvl="0"/>
            <a:r>
              <a:rPr lang="en-US" noProof="0" smtClean="0"/>
              <a:t>Click icon to add picture</a:t>
            </a:r>
            <a:endParaRPr lang="en-US" noProof="0"/>
          </a:p>
        </p:txBody>
      </p:sp>
      <p:sp>
        <p:nvSpPr>
          <p:cNvPr id="10" name="Picture Placeholder 9"/>
          <p:cNvSpPr>
            <a:spLocks noGrp="1"/>
          </p:cNvSpPr>
          <p:nvPr>
            <p:ph type="pic" sz="quarter" idx="11"/>
          </p:nvPr>
        </p:nvSpPr>
        <p:spPr>
          <a:xfrm>
            <a:off x="6172200" y="3657600"/>
            <a:ext cx="2514600" cy="2057400"/>
          </a:xfrm>
        </p:spPr>
        <p:txBody>
          <a:bodyPr>
            <a:normAutofit/>
          </a:bodyPr>
          <a:lstStyle/>
          <a:p>
            <a:pPr lvl="0"/>
            <a:r>
              <a:rPr lang="en-US" noProof="0" smtClean="0"/>
              <a:t>Click icon to add picture</a:t>
            </a:r>
            <a:endParaRPr lang="en-US" noProof="0"/>
          </a:p>
        </p:txBody>
      </p:sp>
      <p:sp>
        <p:nvSpPr>
          <p:cNvPr id="6" name="Date Placeholder 6"/>
          <p:cNvSpPr>
            <a:spLocks noGrp="1"/>
          </p:cNvSpPr>
          <p:nvPr>
            <p:ph type="dt" sz="half" idx="12"/>
          </p:nvPr>
        </p:nvSpPr>
        <p:spPr/>
        <p:txBody>
          <a:bodyPr/>
          <a:lstStyle>
            <a:lvl1pPr>
              <a:defRPr smtClean="0"/>
            </a:lvl1pPr>
          </a:lstStyle>
          <a:p>
            <a:pPr>
              <a:defRPr/>
            </a:pPr>
            <a:fld id="{CC1575EA-10E8-4435-B63A-664239E6BC0D}" type="datetime4">
              <a:rPr lang="en-US" altLang="en-US"/>
              <a:pPr>
                <a:defRPr/>
              </a:pPr>
              <a:t>July 25, 2017</a:t>
            </a:fld>
            <a:endParaRPr lang="en-US" altLang="en-US"/>
          </a:p>
        </p:txBody>
      </p:sp>
      <p:sp>
        <p:nvSpPr>
          <p:cNvPr id="7" name="Slide Number Placeholder 11"/>
          <p:cNvSpPr>
            <a:spLocks noGrp="1"/>
          </p:cNvSpPr>
          <p:nvPr>
            <p:ph type="sldNum" sz="quarter" idx="13"/>
          </p:nvPr>
        </p:nvSpPr>
        <p:spPr/>
        <p:txBody>
          <a:bodyPr/>
          <a:lstStyle>
            <a:lvl1pPr>
              <a:defRPr smtClean="0"/>
            </a:lvl1pPr>
          </a:lstStyle>
          <a:p>
            <a:pPr>
              <a:defRPr/>
            </a:pPr>
            <a:fld id="{52532437-E6FD-4C5F-9186-408AB4839A65}" type="slidenum">
              <a:rPr lang="en-US" altLang="en-US"/>
              <a:pPr>
                <a:defRPr/>
              </a:pPr>
              <a:t>‹#›</a:t>
            </a:fld>
            <a:endParaRPr lang="en-US" altLang="en-US"/>
          </a:p>
        </p:txBody>
      </p:sp>
      <p:sp>
        <p:nvSpPr>
          <p:cNvPr id="11" name="Footer Placeholder 1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32519015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w/number and thumbnail">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54864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9"/>
          <p:cNvSpPr>
            <a:spLocks noGrp="1"/>
          </p:cNvSpPr>
          <p:nvPr>
            <p:ph type="pic" sz="quarter" idx="10"/>
          </p:nvPr>
        </p:nvSpPr>
        <p:spPr>
          <a:xfrm>
            <a:off x="6172200" y="1371600"/>
            <a:ext cx="2514600" cy="2057400"/>
          </a:xfrm>
        </p:spPr>
        <p:txBody>
          <a:bodyPr>
            <a:normAutofit/>
          </a:bodyPr>
          <a:lstStyle/>
          <a:p>
            <a:pPr lvl="0"/>
            <a:r>
              <a:rPr lang="en-US" noProof="0" smtClean="0"/>
              <a:t>Click icon to add picture</a:t>
            </a:r>
            <a:endParaRPr lang="en-US" noProof="0"/>
          </a:p>
        </p:txBody>
      </p:sp>
      <p:sp>
        <p:nvSpPr>
          <p:cNvPr id="10" name="Picture Placeholder 9"/>
          <p:cNvSpPr>
            <a:spLocks noGrp="1"/>
          </p:cNvSpPr>
          <p:nvPr>
            <p:ph type="pic" sz="quarter" idx="11"/>
          </p:nvPr>
        </p:nvSpPr>
        <p:spPr>
          <a:xfrm>
            <a:off x="6172200" y="3657600"/>
            <a:ext cx="2514600" cy="2057400"/>
          </a:xfrm>
        </p:spPr>
        <p:txBody>
          <a:bodyPr>
            <a:normAutofit/>
          </a:bodyPr>
          <a:lstStyle/>
          <a:p>
            <a:pPr lvl="0"/>
            <a:r>
              <a:rPr lang="en-US" noProof="0" smtClean="0"/>
              <a:t>Click icon to add picture</a:t>
            </a:r>
            <a:endParaRPr lang="en-US" noProof="0"/>
          </a:p>
        </p:txBody>
      </p:sp>
      <p:sp>
        <p:nvSpPr>
          <p:cNvPr id="6" name="Date Placeholder 6"/>
          <p:cNvSpPr>
            <a:spLocks noGrp="1"/>
          </p:cNvSpPr>
          <p:nvPr>
            <p:ph type="dt" sz="half" idx="12"/>
          </p:nvPr>
        </p:nvSpPr>
        <p:spPr/>
        <p:txBody>
          <a:bodyPr/>
          <a:lstStyle>
            <a:lvl1pPr>
              <a:defRPr smtClean="0"/>
            </a:lvl1pPr>
          </a:lstStyle>
          <a:p>
            <a:pPr>
              <a:defRPr/>
            </a:pPr>
            <a:fld id="{E2E35113-F14E-4AEB-ACB9-56E3B0367F56}" type="datetime4">
              <a:rPr lang="en-US" altLang="en-US"/>
              <a:pPr>
                <a:defRPr/>
              </a:pPr>
              <a:t>July 25, 2017</a:t>
            </a:fld>
            <a:endParaRPr lang="en-US" altLang="en-US"/>
          </a:p>
        </p:txBody>
      </p:sp>
      <p:sp>
        <p:nvSpPr>
          <p:cNvPr id="7" name="Slide Number Placeholder 11"/>
          <p:cNvSpPr>
            <a:spLocks noGrp="1"/>
          </p:cNvSpPr>
          <p:nvPr>
            <p:ph type="sldNum" sz="quarter" idx="13"/>
          </p:nvPr>
        </p:nvSpPr>
        <p:spPr/>
        <p:txBody>
          <a:bodyPr/>
          <a:lstStyle>
            <a:lvl1pPr>
              <a:defRPr smtClean="0"/>
            </a:lvl1pPr>
          </a:lstStyle>
          <a:p>
            <a:pPr>
              <a:defRPr/>
            </a:pPr>
            <a:fld id="{3D549786-C17E-4615-B5FC-E874D9592B7A}" type="slidenum">
              <a:rPr lang="en-US" altLang="en-US"/>
              <a:pPr>
                <a:defRPr/>
              </a:pPr>
              <a:t>‹#›</a:t>
            </a:fld>
            <a:endParaRPr lang="en-US" altLang="en-US"/>
          </a:p>
        </p:txBody>
      </p:sp>
      <p:sp>
        <p:nvSpPr>
          <p:cNvPr id="11" name="Footer Placeholder 1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6275560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371600"/>
            <a:ext cx="4005072"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2"/>
          <p:cNvSpPr>
            <a:spLocks noGrp="1"/>
          </p:cNvSpPr>
          <p:nvPr>
            <p:ph idx="10"/>
          </p:nvPr>
        </p:nvSpPr>
        <p:spPr>
          <a:xfrm>
            <a:off x="4690872" y="1371600"/>
            <a:ext cx="4005072"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7" name="Date Placeholder 6"/>
          <p:cNvSpPr>
            <a:spLocks noGrp="1"/>
          </p:cNvSpPr>
          <p:nvPr>
            <p:ph type="dt" sz="half" idx="11"/>
          </p:nvPr>
        </p:nvSpPr>
        <p:spPr/>
        <p:txBody>
          <a:bodyPr/>
          <a:lstStyle>
            <a:lvl1pPr>
              <a:defRPr smtClean="0"/>
            </a:lvl1pPr>
          </a:lstStyle>
          <a:p>
            <a:pPr>
              <a:defRPr/>
            </a:pPr>
            <a:fld id="{406DA16D-C2C7-4D1B-B053-C321CECF86E0}" type="datetime4">
              <a:rPr lang="en-US" altLang="en-US"/>
              <a:pPr>
                <a:defRPr/>
              </a:pPr>
              <a:t>July 25, 2017</a:t>
            </a:fld>
            <a:endParaRPr lang="en-US" altLang="en-US"/>
          </a:p>
        </p:txBody>
      </p:sp>
      <p:sp>
        <p:nvSpPr>
          <p:cNvPr id="8" name="Slide Number Placeholder 7"/>
          <p:cNvSpPr>
            <a:spLocks noGrp="1"/>
          </p:cNvSpPr>
          <p:nvPr>
            <p:ph type="sldNum" sz="quarter" idx="12"/>
          </p:nvPr>
        </p:nvSpPr>
        <p:spPr/>
        <p:txBody>
          <a:bodyPr/>
          <a:lstStyle>
            <a:lvl1pPr>
              <a:defRPr smtClean="0"/>
            </a:lvl1pPr>
          </a:lstStyle>
          <a:p>
            <a:pPr>
              <a:defRPr/>
            </a:pPr>
            <a:fld id="{943C7D99-C686-4697-B509-2A70601B3BD0}" type="slidenum">
              <a:rPr lang="en-US" altLang="en-US"/>
              <a:pPr>
                <a:defRPr/>
              </a:pPr>
              <a:t>‹#›</a:t>
            </a:fld>
            <a:endParaRPr lang="en-US" altLang="en-US"/>
          </a:p>
        </p:txBody>
      </p:sp>
      <p:sp>
        <p:nvSpPr>
          <p:cNvPr id="9" name="Footer Placeholder 8"/>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0948285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005072"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690872" y="1371600"/>
            <a:ext cx="4005072"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Date Placeholder 5"/>
          <p:cNvSpPr>
            <a:spLocks noGrp="1"/>
          </p:cNvSpPr>
          <p:nvPr>
            <p:ph type="dt" sz="half" idx="11"/>
          </p:nvPr>
        </p:nvSpPr>
        <p:spPr/>
        <p:txBody>
          <a:bodyPr/>
          <a:lstStyle>
            <a:lvl1pPr>
              <a:defRPr smtClean="0"/>
            </a:lvl1pPr>
          </a:lstStyle>
          <a:p>
            <a:pPr>
              <a:defRPr/>
            </a:pPr>
            <a:fld id="{FA8E809C-60CC-48FD-A616-4E24AFA5CBD9}" type="datetime4">
              <a:rPr lang="en-US" altLang="en-US"/>
              <a:pPr>
                <a:defRPr/>
              </a:pPr>
              <a:t>July 25, 2017</a:t>
            </a:fld>
            <a:endParaRPr lang="en-US" altLang="en-US"/>
          </a:p>
        </p:txBody>
      </p:sp>
      <p:sp>
        <p:nvSpPr>
          <p:cNvPr id="6" name="Slide Number Placeholder 6"/>
          <p:cNvSpPr>
            <a:spLocks noGrp="1"/>
          </p:cNvSpPr>
          <p:nvPr>
            <p:ph type="sldNum" sz="quarter" idx="12"/>
          </p:nvPr>
        </p:nvSpPr>
        <p:spPr/>
        <p:txBody>
          <a:bodyPr/>
          <a:lstStyle>
            <a:lvl1pPr>
              <a:defRPr smtClean="0"/>
            </a:lvl1pPr>
          </a:lstStyle>
          <a:p>
            <a:pPr>
              <a:defRPr/>
            </a:pPr>
            <a:fld id="{EF7DE9EF-9510-4E64-9B45-34C3F348CB40}" type="slidenum">
              <a:rPr lang="en-US" altLang="en-US"/>
              <a:pPr>
                <a:defRPr/>
              </a:pPr>
              <a:t>‹#›</a:t>
            </a:fld>
            <a:endParaRPr lang="en-US" altLang="en-US"/>
          </a:p>
        </p:txBody>
      </p:sp>
      <p:sp>
        <p:nvSpPr>
          <p:cNvPr id="7" name="Footer Placeholder 9"/>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1213196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71600"/>
            <a:ext cx="4005072"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0"/>
          </p:nvPr>
        </p:nvSpPr>
        <p:spPr>
          <a:xfrm>
            <a:off x="4690872" y="1371600"/>
            <a:ext cx="4005072"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8" name="Date Placeholder 8"/>
          <p:cNvSpPr>
            <a:spLocks noGrp="1"/>
          </p:cNvSpPr>
          <p:nvPr>
            <p:ph type="dt" sz="half" idx="11"/>
          </p:nvPr>
        </p:nvSpPr>
        <p:spPr/>
        <p:txBody>
          <a:bodyPr/>
          <a:lstStyle>
            <a:lvl1pPr>
              <a:defRPr smtClean="0"/>
            </a:lvl1pPr>
          </a:lstStyle>
          <a:p>
            <a:pPr>
              <a:defRPr/>
            </a:pPr>
            <a:fld id="{1646E5F6-B967-41E3-9810-6F0EF1AB84A2}" type="datetime4">
              <a:rPr lang="en-US" altLang="en-US"/>
              <a:pPr>
                <a:defRPr/>
              </a:pPr>
              <a:t>July 25, 2017</a:t>
            </a:fld>
            <a:endParaRPr lang="en-US" altLang="en-US"/>
          </a:p>
        </p:txBody>
      </p:sp>
      <p:sp>
        <p:nvSpPr>
          <p:cNvPr id="9" name="Slide Number Placeholder 9"/>
          <p:cNvSpPr>
            <a:spLocks noGrp="1"/>
          </p:cNvSpPr>
          <p:nvPr>
            <p:ph type="sldNum" sz="quarter" idx="12"/>
          </p:nvPr>
        </p:nvSpPr>
        <p:spPr/>
        <p:txBody>
          <a:bodyPr/>
          <a:lstStyle>
            <a:lvl1pPr>
              <a:defRPr smtClean="0"/>
            </a:lvl1pPr>
          </a:lstStyle>
          <a:p>
            <a:pPr>
              <a:defRPr/>
            </a:pPr>
            <a:fld id="{F15F479B-8875-477B-BD26-6FAF016A33D4}" type="slidenum">
              <a:rPr lang="en-US" altLang="en-US"/>
              <a:pPr>
                <a:defRPr/>
              </a:pPr>
              <a:t>‹#›</a:t>
            </a:fld>
            <a:endParaRPr lang="en-US" altLang="en-US"/>
          </a:p>
        </p:txBody>
      </p:sp>
      <p:sp>
        <p:nvSpPr>
          <p:cNvPr id="10" name="Footer Placeholder 10"/>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275635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lvl1pPr>
          </a:lstStyle>
          <a:p>
            <a:pPr>
              <a:defRPr/>
            </a:pPr>
            <a:fld id="{0FE17787-1EF4-484D-AA94-3D9CE2C5E506}" type="datetime4">
              <a:rPr lang="en-US" altLang="en-US"/>
              <a:pPr>
                <a:defRPr/>
              </a:pPr>
              <a:t>July 25, 2017</a:t>
            </a:fld>
            <a:endParaRPr lang="en-US" altLang="en-US"/>
          </a:p>
        </p:txBody>
      </p:sp>
      <p:sp>
        <p:nvSpPr>
          <p:cNvPr id="3" name="Slide Number Placeholder 4"/>
          <p:cNvSpPr>
            <a:spLocks noGrp="1"/>
          </p:cNvSpPr>
          <p:nvPr>
            <p:ph type="sldNum" sz="quarter" idx="11"/>
          </p:nvPr>
        </p:nvSpPr>
        <p:spPr/>
        <p:txBody>
          <a:bodyPr/>
          <a:lstStyle>
            <a:lvl1pPr>
              <a:defRPr smtClean="0"/>
            </a:lvl1pPr>
          </a:lstStyle>
          <a:p>
            <a:pPr>
              <a:defRPr/>
            </a:pPr>
            <a:fld id="{93E6906C-EEA0-48C6-B449-A096AB6233C0}" type="slidenum">
              <a:rPr lang="en-US" altLang="en-US"/>
              <a:pPr>
                <a:defRPr/>
              </a:pPr>
              <a:t>‹#›</a:t>
            </a:fld>
            <a:endParaRPr lang="en-US" altLang="en-US"/>
          </a:p>
        </p:txBody>
      </p:sp>
      <p:sp>
        <p:nvSpPr>
          <p:cNvPr id="4"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6920524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Layout No Ta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Date Placeholder 3"/>
          <p:cNvSpPr>
            <a:spLocks noGrp="1"/>
          </p:cNvSpPr>
          <p:nvPr>
            <p:ph type="dt" sz="half" idx="11"/>
          </p:nvPr>
        </p:nvSpPr>
        <p:spPr/>
        <p:txBody>
          <a:bodyPr/>
          <a:lstStyle>
            <a:lvl1pPr>
              <a:defRPr smtClean="0"/>
            </a:lvl1pPr>
          </a:lstStyle>
          <a:p>
            <a:pPr>
              <a:defRPr/>
            </a:pPr>
            <a:fld id="{C62691A9-4258-4E02-8D6A-F5BF795D4971}" type="datetime4">
              <a:rPr lang="en-US" altLang="en-US"/>
              <a:pPr>
                <a:defRPr/>
              </a:pPr>
              <a:t>July 25, 2017</a:t>
            </a:fld>
            <a:endParaRPr lang="en-US" altLang="en-US"/>
          </a:p>
        </p:txBody>
      </p:sp>
      <p:sp>
        <p:nvSpPr>
          <p:cNvPr id="4" name="Slide Number Placeholder 4"/>
          <p:cNvSpPr>
            <a:spLocks noGrp="1"/>
          </p:cNvSpPr>
          <p:nvPr>
            <p:ph type="sldNum" sz="quarter" idx="12"/>
          </p:nvPr>
        </p:nvSpPr>
        <p:spPr/>
        <p:txBody>
          <a:bodyPr/>
          <a:lstStyle>
            <a:lvl1pPr>
              <a:defRPr smtClean="0"/>
            </a:lvl1pPr>
          </a:lstStyle>
          <a:p>
            <a:pPr>
              <a:defRPr/>
            </a:pPr>
            <a:fld id="{66C81BA5-7862-4D43-B086-45740A928CFF}" type="slidenum">
              <a:rPr lang="en-US" altLang="en-US"/>
              <a:pPr>
                <a:defRPr/>
              </a:pPr>
              <a:t>‹#›</a:t>
            </a:fld>
            <a:endParaRPr lang="en-US" altLang="en-US"/>
          </a:p>
        </p:txBody>
      </p:sp>
    </p:spTree>
    <p:extLst>
      <p:ext uri="{BB962C8B-B14F-4D97-AF65-F5344CB8AC3E}">
        <p14:creationId xmlns:p14="http://schemas.microsoft.com/office/powerpoint/2010/main" val="2627694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Option 3">
    <p:spTree>
      <p:nvGrpSpPr>
        <p:cNvPr id="1" name=""/>
        <p:cNvGrpSpPr/>
        <p:nvPr/>
      </p:nvGrpSpPr>
      <p:grpSpPr>
        <a:xfrm>
          <a:off x="0" y="0"/>
          <a:ext cx="0" cy="0"/>
          <a:chOff x="0" y="0"/>
          <a:chExt cx="0" cy="0"/>
        </a:xfrm>
      </p:grpSpPr>
      <p:sp>
        <p:nvSpPr>
          <p:cNvPr id="10" name="Rectangle 9"/>
          <p:cNvSpPr>
            <a:spLocks noChangeArrowheads="1"/>
          </p:cNvSpPr>
          <p:nvPr/>
        </p:nvSpPr>
        <p:spPr bwMode="auto">
          <a:xfrm>
            <a:off x="1" y="0"/>
            <a:ext cx="9242425" cy="6958013"/>
          </a:xfrm>
          <a:prstGeom prst="rect">
            <a:avLst/>
          </a:prstGeom>
          <a:solidFill>
            <a:srgbClr val="FDFFFB"/>
          </a:solidFill>
          <a:ln w="9525">
            <a:solidFill>
              <a:schemeClr val="tx1"/>
            </a:solidFill>
            <a:round/>
            <a:headEnd/>
            <a:tailEnd/>
          </a:ln>
        </p:spPr>
        <p:txBody>
          <a:bodyPr/>
          <a:lstStyle>
            <a:lvl1pPr>
              <a:defRPr>
                <a:solidFill>
                  <a:schemeClr val="tx1"/>
                </a:solidFill>
                <a:latin typeface="Palatino" charset="0"/>
                <a:ea typeface="MS PGothic" panose="020B0600070205080204" pitchFamily="34" charset="-128"/>
              </a:defRPr>
            </a:lvl1pPr>
            <a:lvl2pPr marL="742950" indent="-285750">
              <a:defRPr>
                <a:solidFill>
                  <a:schemeClr val="tx1"/>
                </a:solidFill>
                <a:latin typeface="Palatino" charset="0"/>
                <a:ea typeface="MS PGothic" panose="020B0600070205080204" pitchFamily="34" charset="-128"/>
              </a:defRPr>
            </a:lvl2pPr>
            <a:lvl3pPr marL="1143000" indent="-228600">
              <a:defRPr>
                <a:solidFill>
                  <a:schemeClr val="tx1"/>
                </a:solidFill>
                <a:latin typeface="Palatino" charset="0"/>
                <a:ea typeface="MS PGothic" panose="020B0600070205080204" pitchFamily="34" charset="-128"/>
              </a:defRPr>
            </a:lvl3pPr>
            <a:lvl4pPr marL="1600200" indent="-228600">
              <a:defRPr>
                <a:solidFill>
                  <a:schemeClr val="tx1"/>
                </a:solidFill>
                <a:latin typeface="Palatino" charset="0"/>
                <a:ea typeface="MS PGothic" panose="020B0600070205080204" pitchFamily="34" charset="-128"/>
              </a:defRPr>
            </a:lvl4pPr>
            <a:lvl5pPr marL="2057400" indent="-228600">
              <a:defRPr>
                <a:solidFill>
                  <a:schemeClr val="tx1"/>
                </a:solidFill>
                <a:latin typeface="Palatino" charset="0"/>
                <a:ea typeface="MS PGothic" panose="020B0600070205080204" pitchFamily="34" charset="-128"/>
              </a:defRPr>
            </a:lvl5pPr>
            <a:lvl6pPr marL="2514600" indent="-228600" fontAlgn="base">
              <a:spcBef>
                <a:spcPct val="0"/>
              </a:spcBef>
              <a:spcAft>
                <a:spcPct val="0"/>
              </a:spcAft>
              <a:defRPr>
                <a:solidFill>
                  <a:schemeClr val="tx1"/>
                </a:solidFill>
                <a:latin typeface="Palatino" charset="0"/>
                <a:ea typeface="MS PGothic" panose="020B0600070205080204" pitchFamily="34" charset="-128"/>
              </a:defRPr>
            </a:lvl6pPr>
            <a:lvl7pPr marL="2971800" indent="-228600" fontAlgn="base">
              <a:spcBef>
                <a:spcPct val="0"/>
              </a:spcBef>
              <a:spcAft>
                <a:spcPct val="0"/>
              </a:spcAft>
              <a:defRPr>
                <a:solidFill>
                  <a:schemeClr val="tx1"/>
                </a:solidFill>
                <a:latin typeface="Palatino" charset="0"/>
                <a:ea typeface="MS PGothic" panose="020B0600070205080204" pitchFamily="34" charset="-128"/>
              </a:defRPr>
            </a:lvl7pPr>
            <a:lvl8pPr marL="3429000" indent="-228600" fontAlgn="base">
              <a:spcBef>
                <a:spcPct val="0"/>
              </a:spcBef>
              <a:spcAft>
                <a:spcPct val="0"/>
              </a:spcAft>
              <a:defRPr>
                <a:solidFill>
                  <a:schemeClr val="tx1"/>
                </a:solidFill>
                <a:latin typeface="Palatino" charset="0"/>
                <a:ea typeface="MS PGothic" panose="020B0600070205080204" pitchFamily="34" charset="-128"/>
              </a:defRPr>
            </a:lvl8pPr>
            <a:lvl9pPr marL="3886200" indent="-228600" fontAlgn="base">
              <a:spcBef>
                <a:spcPct val="0"/>
              </a:spcBef>
              <a:spcAft>
                <a:spcPct val="0"/>
              </a:spcAft>
              <a:defRPr>
                <a:solidFill>
                  <a:schemeClr val="tx1"/>
                </a:solidFill>
                <a:latin typeface="Palatino" charset="0"/>
                <a:ea typeface="MS PGothic" panose="020B0600070205080204" pitchFamily="34" charset="-128"/>
              </a:defRPr>
            </a:lvl9pPr>
          </a:lstStyle>
          <a:p>
            <a:pPr eaLnBrk="0" fontAlgn="base" hangingPunct="0">
              <a:spcBef>
                <a:spcPct val="0"/>
              </a:spcBef>
              <a:spcAft>
                <a:spcPct val="0"/>
              </a:spcAft>
              <a:defRPr/>
            </a:pPr>
            <a:endParaRPr lang="en-US" altLang="en-US" sz="1800">
              <a:solidFill>
                <a:srgbClr val="999999"/>
              </a:solidFill>
              <a:latin typeface="Arial" panose="020B0604020202020204" pitchFamily="34" charset="0"/>
              <a:cs typeface="Arial" panose="020B0604020202020204" pitchFamily="34" charset="0"/>
            </a:endParaRPr>
          </a:p>
        </p:txBody>
      </p:sp>
      <p:sp>
        <p:nvSpPr>
          <p:cNvPr id="3074" name="Rectangle 2"/>
          <p:cNvSpPr>
            <a:spLocks noGrp="1" noChangeArrowheads="1"/>
          </p:cNvSpPr>
          <p:nvPr>
            <p:ph type="ctrTitle"/>
          </p:nvPr>
        </p:nvSpPr>
        <p:spPr>
          <a:xfrm>
            <a:off x="2130552" y="301752"/>
            <a:ext cx="6400800" cy="1371600"/>
          </a:xfrm>
          <a:solidFill>
            <a:schemeClr val="accent1"/>
          </a:solidFill>
        </p:spPr>
        <p:txBody>
          <a:bodyPr/>
          <a:lstStyle>
            <a:lvl1pPr algn="l">
              <a:defRPr sz="2700">
                <a:solidFill>
                  <a:schemeClr val="tx1"/>
                </a:solidFill>
                <a:effectLst/>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2130552" y="1828800"/>
            <a:ext cx="6400800" cy="457200"/>
          </a:xfrm>
        </p:spPr>
        <p:txBody>
          <a:bodyPr/>
          <a:lstStyle>
            <a:lvl1pPr marL="0" indent="0" algn="l">
              <a:buFont typeface="Times" pitchFamily="-96" charset="0"/>
              <a:buNone/>
              <a:defRPr kumimoji="0" lang="en-US" sz="1350" b="0" i="0" u="none" strike="noStrike" kern="0" cap="none" spc="0" normalizeH="0" baseline="0" noProof="0" dirty="0">
                <a:ln>
                  <a:noFill/>
                </a:ln>
                <a:solidFill>
                  <a:sysClr val="windowText" lastClr="000000">
                    <a:lumMod val="75000"/>
                    <a:lumOff val="25000"/>
                  </a:sysClr>
                </a:solidFill>
                <a:effectLst/>
                <a:uLnTx/>
                <a:uFillTx/>
                <a:latin typeface="Calibri"/>
                <a:ea typeface="+mn-ea"/>
                <a:cs typeface="Calibri"/>
              </a:defRPr>
            </a:lvl1pPr>
          </a:lstStyle>
          <a:p>
            <a:r>
              <a:rPr lang="en-US" smtClean="0"/>
              <a:t>Click to edit Master subtitle style</a:t>
            </a:r>
            <a:endParaRPr lang="en-US" dirty="0"/>
          </a:p>
        </p:txBody>
      </p:sp>
      <p:sp>
        <p:nvSpPr>
          <p:cNvPr id="25" name="Picture Placeholder 2"/>
          <p:cNvSpPr>
            <a:spLocks noGrp="1"/>
          </p:cNvSpPr>
          <p:nvPr>
            <p:ph type="pic" sz="quarter" idx="10"/>
          </p:nvPr>
        </p:nvSpPr>
        <p:spPr>
          <a:xfrm>
            <a:off x="284164" y="2369375"/>
            <a:ext cx="3111500" cy="2068513"/>
          </a:xfrm>
        </p:spPr>
        <p:txBody>
          <a:bodyPr>
            <a:normAutofit/>
          </a:bodyPr>
          <a:lstStyle/>
          <a:p>
            <a:pPr lvl="0"/>
            <a:r>
              <a:rPr lang="en-US" noProof="0" smtClean="0"/>
              <a:t>Click icon to add picture</a:t>
            </a:r>
            <a:endParaRPr lang="en-US" noProof="0" dirty="0" smtClean="0"/>
          </a:p>
        </p:txBody>
      </p:sp>
      <p:sp>
        <p:nvSpPr>
          <p:cNvPr id="26" name="Picture Placeholder 4"/>
          <p:cNvSpPr>
            <a:spLocks noGrp="1"/>
          </p:cNvSpPr>
          <p:nvPr>
            <p:ph type="pic" sz="quarter" idx="11"/>
          </p:nvPr>
        </p:nvSpPr>
        <p:spPr>
          <a:xfrm>
            <a:off x="3463926" y="2369375"/>
            <a:ext cx="2711450" cy="2068513"/>
          </a:xfrm>
        </p:spPr>
        <p:txBody>
          <a:bodyPr>
            <a:normAutofit/>
          </a:bodyPr>
          <a:lstStyle/>
          <a:p>
            <a:pPr lvl="0"/>
            <a:r>
              <a:rPr lang="en-US" noProof="0" smtClean="0"/>
              <a:t>Click icon to add picture</a:t>
            </a:r>
            <a:endParaRPr lang="en-US" noProof="0" dirty="0" smtClean="0"/>
          </a:p>
        </p:txBody>
      </p:sp>
      <p:sp>
        <p:nvSpPr>
          <p:cNvPr id="27" name="Picture Placeholder 6"/>
          <p:cNvSpPr>
            <a:spLocks noGrp="1"/>
          </p:cNvSpPr>
          <p:nvPr>
            <p:ph type="pic" sz="quarter" idx="12"/>
          </p:nvPr>
        </p:nvSpPr>
        <p:spPr>
          <a:xfrm>
            <a:off x="6251576" y="2369373"/>
            <a:ext cx="2625725" cy="4197350"/>
          </a:xfrm>
        </p:spPr>
        <p:txBody>
          <a:bodyPr>
            <a:normAutofit/>
          </a:bodyPr>
          <a:lstStyle/>
          <a:p>
            <a:pPr lvl="0"/>
            <a:r>
              <a:rPr lang="en-US" noProof="0" smtClean="0"/>
              <a:t>Click icon to add picture</a:t>
            </a:r>
            <a:endParaRPr lang="en-US" noProof="0" dirty="0" smtClean="0"/>
          </a:p>
        </p:txBody>
      </p:sp>
      <p:sp>
        <p:nvSpPr>
          <p:cNvPr id="28" name="Picture Placeholder 8"/>
          <p:cNvSpPr>
            <a:spLocks noGrp="1"/>
          </p:cNvSpPr>
          <p:nvPr>
            <p:ph type="pic" sz="quarter" idx="13"/>
          </p:nvPr>
        </p:nvSpPr>
        <p:spPr>
          <a:xfrm>
            <a:off x="4922939" y="4495038"/>
            <a:ext cx="1252437" cy="2071687"/>
          </a:xfrm>
        </p:spPr>
        <p:txBody>
          <a:bodyPr>
            <a:normAutofit/>
          </a:bodyPr>
          <a:lstStyle/>
          <a:p>
            <a:pPr lvl="0"/>
            <a:r>
              <a:rPr lang="en-US" noProof="0" smtClean="0"/>
              <a:t>Click icon to add picture</a:t>
            </a:r>
            <a:endParaRPr lang="en-US" noProof="0" dirty="0" smtClean="0"/>
          </a:p>
        </p:txBody>
      </p:sp>
      <p:sp>
        <p:nvSpPr>
          <p:cNvPr id="29" name="Picture Placeholder 10"/>
          <p:cNvSpPr>
            <a:spLocks noGrp="1"/>
          </p:cNvSpPr>
          <p:nvPr>
            <p:ph type="pic" sz="quarter" idx="14"/>
          </p:nvPr>
        </p:nvSpPr>
        <p:spPr>
          <a:xfrm>
            <a:off x="3463926" y="4495038"/>
            <a:ext cx="1385888" cy="2071687"/>
          </a:xfrm>
        </p:spPr>
        <p:txBody>
          <a:bodyPr>
            <a:normAutofit/>
          </a:bodyPr>
          <a:lstStyle/>
          <a:p>
            <a:pPr lvl="0"/>
            <a:r>
              <a:rPr lang="en-US" noProof="0" smtClean="0"/>
              <a:t>Click icon to add picture</a:t>
            </a:r>
            <a:endParaRPr lang="en-US" noProof="0" dirty="0" smtClean="0"/>
          </a:p>
        </p:txBody>
      </p:sp>
      <p:sp>
        <p:nvSpPr>
          <p:cNvPr id="30" name="Picture Placeholder 12"/>
          <p:cNvSpPr>
            <a:spLocks noGrp="1"/>
          </p:cNvSpPr>
          <p:nvPr>
            <p:ph type="pic" sz="quarter" idx="15"/>
          </p:nvPr>
        </p:nvSpPr>
        <p:spPr>
          <a:xfrm>
            <a:off x="284164" y="4495038"/>
            <a:ext cx="3111500" cy="2071687"/>
          </a:xfrm>
        </p:spPr>
        <p:txBody>
          <a:bodyPr>
            <a:normAutofit/>
          </a:bodyPr>
          <a:lstStyle/>
          <a:p>
            <a:pPr lvl="0"/>
            <a:r>
              <a:rPr lang="en-US" noProof="0" smtClean="0"/>
              <a:t>Click icon to add picture</a:t>
            </a:r>
            <a:endParaRPr lang="en-US" noProof="0" dirty="0" smtClean="0"/>
          </a:p>
        </p:txBody>
      </p:sp>
    </p:spTree>
    <p:extLst>
      <p:ext uri="{BB962C8B-B14F-4D97-AF65-F5344CB8AC3E}">
        <p14:creationId xmlns:p14="http://schemas.microsoft.com/office/powerpoint/2010/main" val="19609421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defRPr/>
            </a:lvl4pPr>
            <a:lvl5pPr marL="114300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a:defRPr smtClean="0"/>
            </a:lvl1pPr>
          </a:lstStyle>
          <a:p>
            <a:pPr>
              <a:defRPr/>
            </a:pPr>
            <a:fld id="{7C2364F8-7383-43EC-BCC9-88806356C753}" type="datetime4">
              <a:rPr lang="en-US" altLang="en-US"/>
              <a:pPr>
                <a:defRPr/>
              </a:pPr>
              <a:t>July 25, 2017</a:t>
            </a:fld>
            <a:endParaRPr lang="en-US" altLang="en-US"/>
          </a:p>
        </p:txBody>
      </p:sp>
      <p:sp>
        <p:nvSpPr>
          <p:cNvPr id="6" name="Slide Number Placeholder 7"/>
          <p:cNvSpPr>
            <a:spLocks noGrp="1"/>
          </p:cNvSpPr>
          <p:nvPr>
            <p:ph type="sldNum" sz="quarter" idx="11"/>
          </p:nvPr>
        </p:nvSpPr>
        <p:spPr/>
        <p:txBody>
          <a:bodyPr/>
          <a:lstStyle>
            <a:lvl1pPr>
              <a:defRPr smtClean="0"/>
            </a:lvl1pPr>
          </a:lstStyle>
          <a:p>
            <a:pPr>
              <a:defRPr/>
            </a:pPr>
            <a:fld id="{AABED768-1366-4A7B-A6A5-D8565744FDCB}" type="slidenum">
              <a:rPr lang="en-US" altLang="en-US"/>
              <a:pPr>
                <a:defRPr/>
              </a:pPr>
              <a:t>‹#›</a:t>
            </a:fld>
            <a:endParaRPr lang="en-US" altLang="en-US"/>
          </a:p>
        </p:txBody>
      </p:sp>
      <p:sp>
        <p:nvSpPr>
          <p:cNvPr id="7" name="Footer Placeholder 8"/>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260063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371600"/>
            <a:ext cx="41148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7"/>
          <p:cNvSpPr>
            <a:spLocks noGrp="1"/>
          </p:cNvSpPr>
          <p:nvPr>
            <p:ph type="pic" sz="quarter" idx="10"/>
          </p:nvPr>
        </p:nvSpPr>
        <p:spPr>
          <a:xfrm>
            <a:off x="4800600" y="1371600"/>
            <a:ext cx="3886200" cy="4343400"/>
          </a:xfrm>
        </p:spPr>
        <p:txBody>
          <a:bodyPr>
            <a:normAutofit/>
          </a:bodyPr>
          <a:lstStyle/>
          <a:p>
            <a:pPr lvl="0"/>
            <a:r>
              <a:rPr lang="en-US" noProof="0" smtClean="0"/>
              <a:t>Click icon to add picture</a:t>
            </a:r>
            <a:endParaRPr lang="en-US" noProof="0"/>
          </a:p>
        </p:txBody>
      </p:sp>
      <p:sp>
        <p:nvSpPr>
          <p:cNvPr id="7"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Date Placeholder 9"/>
          <p:cNvSpPr>
            <a:spLocks noGrp="1"/>
          </p:cNvSpPr>
          <p:nvPr>
            <p:ph type="dt" sz="half" idx="11"/>
          </p:nvPr>
        </p:nvSpPr>
        <p:spPr/>
        <p:txBody>
          <a:bodyPr/>
          <a:lstStyle>
            <a:lvl1pPr>
              <a:defRPr smtClean="0"/>
            </a:lvl1pPr>
          </a:lstStyle>
          <a:p>
            <a:pPr>
              <a:defRPr/>
            </a:pPr>
            <a:fld id="{FF28DDAB-3AB9-45A3-B23B-FFB31D7B92EE}" type="datetime4">
              <a:rPr lang="en-US" altLang="en-US"/>
              <a:pPr>
                <a:defRPr/>
              </a:pPr>
              <a:t>July 25, 2017</a:t>
            </a:fld>
            <a:endParaRPr lang="en-US" altLang="en-US"/>
          </a:p>
        </p:txBody>
      </p:sp>
      <p:sp>
        <p:nvSpPr>
          <p:cNvPr id="9" name="Slide Number Placeholder 10"/>
          <p:cNvSpPr>
            <a:spLocks noGrp="1"/>
          </p:cNvSpPr>
          <p:nvPr>
            <p:ph type="sldNum" sz="quarter" idx="12"/>
          </p:nvPr>
        </p:nvSpPr>
        <p:spPr/>
        <p:txBody>
          <a:bodyPr/>
          <a:lstStyle>
            <a:lvl1pPr>
              <a:defRPr smtClean="0"/>
            </a:lvl1pPr>
          </a:lstStyle>
          <a:p>
            <a:pPr>
              <a:defRPr/>
            </a:pPr>
            <a:fld id="{64B88AD4-25E2-46E4-9033-C0EB346EFBC5}" type="slidenum">
              <a:rPr lang="en-US" altLang="en-US"/>
              <a:pPr>
                <a:defRPr/>
              </a:pPr>
              <a:t>‹#›</a:t>
            </a:fld>
            <a:endParaRPr lang="en-US" altLang="en-US"/>
          </a:p>
        </p:txBody>
      </p:sp>
      <p:sp>
        <p:nvSpPr>
          <p:cNvPr id="10" name="Footer Placeholder 11"/>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5115875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column w/bullets and thumbnail">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6" name="Content Placeholder 2"/>
          <p:cNvSpPr>
            <a:spLocks noGrp="1"/>
          </p:cNvSpPr>
          <p:nvPr>
            <p:ph idx="1"/>
          </p:nvPr>
        </p:nvSpPr>
        <p:spPr>
          <a:xfrm>
            <a:off x="457200" y="1371600"/>
            <a:ext cx="5486400" cy="434340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9"/>
          <p:cNvSpPr>
            <a:spLocks noGrp="1"/>
          </p:cNvSpPr>
          <p:nvPr>
            <p:ph type="pic" sz="quarter" idx="10"/>
          </p:nvPr>
        </p:nvSpPr>
        <p:spPr>
          <a:xfrm>
            <a:off x="6172200" y="1371600"/>
            <a:ext cx="2514600" cy="2057400"/>
          </a:xfrm>
        </p:spPr>
        <p:txBody>
          <a:bodyPr>
            <a:normAutofit/>
          </a:bodyPr>
          <a:lstStyle/>
          <a:p>
            <a:pPr lvl="0"/>
            <a:r>
              <a:rPr lang="en-US" noProof="0" smtClean="0"/>
              <a:t>Click icon to add picture</a:t>
            </a:r>
            <a:endParaRPr lang="en-US" noProof="0"/>
          </a:p>
        </p:txBody>
      </p:sp>
      <p:sp>
        <p:nvSpPr>
          <p:cNvPr id="11" name="Picture Placeholder 9"/>
          <p:cNvSpPr>
            <a:spLocks noGrp="1"/>
          </p:cNvSpPr>
          <p:nvPr>
            <p:ph type="pic" sz="quarter" idx="11"/>
          </p:nvPr>
        </p:nvSpPr>
        <p:spPr>
          <a:xfrm>
            <a:off x="6172200" y="3657600"/>
            <a:ext cx="2514600" cy="2057400"/>
          </a:xfrm>
        </p:spPr>
        <p:txBody>
          <a:bodyPr>
            <a:normAutofit/>
          </a:bodyPr>
          <a:lstStyle/>
          <a:p>
            <a:pPr lvl="0"/>
            <a:r>
              <a:rPr lang="en-US" noProof="0" smtClean="0"/>
              <a:t>Click icon to add picture</a:t>
            </a:r>
            <a:endParaRPr lang="en-US" noProof="0"/>
          </a:p>
        </p:txBody>
      </p:sp>
      <p:sp>
        <p:nvSpPr>
          <p:cNvPr id="7" name="Date Placeholder 7"/>
          <p:cNvSpPr>
            <a:spLocks noGrp="1"/>
          </p:cNvSpPr>
          <p:nvPr>
            <p:ph type="dt" sz="half" idx="12"/>
          </p:nvPr>
        </p:nvSpPr>
        <p:spPr/>
        <p:txBody>
          <a:bodyPr/>
          <a:lstStyle>
            <a:lvl1pPr>
              <a:defRPr smtClean="0"/>
            </a:lvl1pPr>
          </a:lstStyle>
          <a:p>
            <a:pPr>
              <a:defRPr/>
            </a:pPr>
            <a:fld id="{BD59776D-85A4-4034-979B-42D3A25952AF}" type="datetime4">
              <a:rPr lang="en-US" altLang="en-US"/>
              <a:pPr>
                <a:defRPr/>
              </a:pPr>
              <a:t>July 25, 2017</a:t>
            </a:fld>
            <a:endParaRPr lang="en-US" altLang="en-US"/>
          </a:p>
        </p:txBody>
      </p:sp>
      <p:sp>
        <p:nvSpPr>
          <p:cNvPr id="8" name="Slide Number Placeholder 8"/>
          <p:cNvSpPr>
            <a:spLocks noGrp="1"/>
          </p:cNvSpPr>
          <p:nvPr>
            <p:ph type="sldNum" sz="quarter" idx="13"/>
          </p:nvPr>
        </p:nvSpPr>
        <p:spPr/>
        <p:txBody>
          <a:bodyPr/>
          <a:lstStyle>
            <a:lvl1pPr>
              <a:defRPr smtClean="0"/>
            </a:lvl1pPr>
          </a:lstStyle>
          <a:p>
            <a:pPr>
              <a:defRPr/>
            </a:pPr>
            <a:fld id="{BEF66391-BA55-462A-B581-830E8A8A0A2B}" type="slidenum">
              <a:rPr lang="en-US" altLang="en-US"/>
              <a:pPr>
                <a:defRPr/>
              </a:pPr>
              <a:t>‹#›</a:t>
            </a:fld>
            <a:endParaRPr lang="en-US" altLang="en-US"/>
          </a:p>
        </p:txBody>
      </p:sp>
      <p:sp>
        <p:nvSpPr>
          <p:cNvPr id="9" name="Footer Placeholder 11"/>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9807804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9" name="Picture Placeholder 6"/>
          <p:cNvSpPr>
            <a:spLocks noGrp="1"/>
          </p:cNvSpPr>
          <p:nvPr>
            <p:ph type="pic" sz="quarter" idx="10"/>
          </p:nvPr>
        </p:nvSpPr>
        <p:spPr>
          <a:xfrm>
            <a:off x="457200" y="1371599"/>
            <a:ext cx="8229600" cy="4343400"/>
          </a:xfrm>
        </p:spPr>
        <p:txBody>
          <a:bodyPr>
            <a:normAutofit/>
          </a:bodyPr>
          <a:lstStyle>
            <a:lvl1pPr>
              <a:buNone/>
              <a:defRPr/>
            </a:lvl1pPr>
          </a:lstStyle>
          <a:p>
            <a:pPr lvl="0"/>
            <a:r>
              <a:rPr lang="en-US" noProof="0" smtClean="0"/>
              <a:t>Click icon to add picture</a:t>
            </a:r>
            <a:endParaRPr lang="en-US" noProof="0"/>
          </a:p>
        </p:txBody>
      </p:sp>
      <p:sp>
        <p:nvSpPr>
          <p:cNvPr id="4" name="Date Placeholder 4"/>
          <p:cNvSpPr>
            <a:spLocks noGrp="1"/>
          </p:cNvSpPr>
          <p:nvPr>
            <p:ph type="dt" sz="half" idx="11"/>
          </p:nvPr>
        </p:nvSpPr>
        <p:spPr/>
        <p:txBody>
          <a:bodyPr/>
          <a:lstStyle>
            <a:lvl1pPr>
              <a:defRPr smtClean="0"/>
            </a:lvl1pPr>
          </a:lstStyle>
          <a:p>
            <a:pPr>
              <a:defRPr/>
            </a:pPr>
            <a:fld id="{40E0E4FE-2F5D-4A60-9897-784B6F5ECC16}" type="datetime4">
              <a:rPr lang="en-US" altLang="en-US"/>
              <a:pPr>
                <a:defRPr/>
              </a:pPr>
              <a:t>July 25, 2017</a:t>
            </a:fld>
            <a:endParaRPr lang="en-US" altLang="en-US"/>
          </a:p>
        </p:txBody>
      </p:sp>
      <p:sp>
        <p:nvSpPr>
          <p:cNvPr id="5" name="Slide Number Placeholder 5"/>
          <p:cNvSpPr>
            <a:spLocks noGrp="1"/>
          </p:cNvSpPr>
          <p:nvPr>
            <p:ph type="sldNum" sz="quarter" idx="12"/>
          </p:nvPr>
        </p:nvSpPr>
        <p:spPr/>
        <p:txBody>
          <a:bodyPr/>
          <a:lstStyle>
            <a:lvl1pPr>
              <a:defRPr smtClean="0"/>
            </a:lvl1pPr>
          </a:lstStyle>
          <a:p>
            <a:pPr>
              <a:defRPr/>
            </a:pPr>
            <a:fld id="{EF441F3C-0E71-4D3D-A5FE-00C4FC56A2B2}" type="slidenum">
              <a:rPr lang="en-US" altLang="en-US"/>
              <a:pPr>
                <a:defRPr/>
              </a:pPr>
              <a:t>‹#›</a:t>
            </a:fld>
            <a:endParaRPr lang="en-US" altLang="en-US"/>
          </a:p>
        </p:txBody>
      </p:sp>
      <p:sp>
        <p:nvSpPr>
          <p:cNvPr id="6" name="Footer Placeholder 7"/>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42093744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pPr>
              <a:defRPr/>
            </a:pPr>
            <a:fld id="{D8775A32-E2AE-4D8C-9B5A-C463CDC28DD2}" type="datetime4">
              <a:rPr lang="en-US" altLang="en-US"/>
              <a:pPr>
                <a:defRPr/>
              </a:pPr>
              <a:t>July 25, 2017</a:t>
            </a:fld>
            <a:endParaRPr lang="en-US" altLang="en-US"/>
          </a:p>
        </p:txBody>
      </p:sp>
      <p:sp>
        <p:nvSpPr>
          <p:cNvPr id="4" name="Slide Number Placeholder 5"/>
          <p:cNvSpPr>
            <a:spLocks noGrp="1"/>
          </p:cNvSpPr>
          <p:nvPr>
            <p:ph type="sldNum" sz="quarter" idx="11"/>
          </p:nvPr>
        </p:nvSpPr>
        <p:spPr/>
        <p:txBody>
          <a:bodyPr/>
          <a:lstStyle>
            <a:lvl1pPr>
              <a:defRPr smtClean="0"/>
            </a:lvl1pPr>
          </a:lstStyle>
          <a:p>
            <a:pPr>
              <a:defRPr/>
            </a:pPr>
            <a:fld id="{C1D528C9-1A67-495C-B426-EEA3ABF15707}" type="slidenum">
              <a:rPr lang="en-US" altLang="en-US"/>
              <a:pPr>
                <a:defRPr/>
              </a:pPr>
              <a:t>‹#›</a:t>
            </a:fld>
            <a:endParaRPr lang="en-US" altLang="en-US"/>
          </a:p>
        </p:txBody>
      </p:sp>
      <p:sp>
        <p:nvSpPr>
          <p:cNvPr id="5" name="Footer Placeholder 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080529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ull width 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343400"/>
          </a:xfrm>
        </p:spPr>
        <p:txBody>
          <a:bodyPr/>
          <a:lstStyle>
            <a:lvl1pPr marL="0" indent="4763">
              <a:buNone/>
              <a:defRPr sz="2400"/>
            </a:lvl1pPr>
            <a:lvl2pPr marL="0" indent="0">
              <a:spcBef>
                <a:spcPts val="900"/>
              </a:spcBef>
              <a:buNone/>
              <a:defRPr sz="2000"/>
            </a:lvl2pPr>
            <a:lvl3pPr marL="0" indent="4763">
              <a:buNone/>
              <a:defRPr/>
            </a:lvl3pPr>
            <a:lvl4pPr marL="3175" indent="-3175">
              <a:buNone/>
              <a:defRPr/>
            </a:lvl4pPr>
            <a:lvl5pPr marL="0" indent="1588" defTabSz="919163">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4"/>
          <p:cNvSpPr>
            <a:spLocks noGrp="1"/>
          </p:cNvSpPr>
          <p:nvPr>
            <p:ph type="dt" sz="half" idx="10"/>
          </p:nvPr>
        </p:nvSpPr>
        <p:spPr/>
        <p:txBody>
          <a:bodyPr/>
          <a:lstStyle>
            <a:lvl1pPr>
              <a:defRPr smtClean="0"/>
            </a:lvl1pPr>
          </a:lstStyle>
          <a:p>
            <a:pPr>
              <a:defRPr/>
            </a:pPr>
            <a:fld id="{FCFDC442-A8F0-4A00-BEDE-2BE1E17E2C84}" type="datetime4">
              <a:rPr lang="en-US" altLang="en-US"/>
              <a:pPr>
                <a:defRPr/>
              </a:pPr>
              <a:t>July 25, 2017</a:t>
            </a:fld>
            <a:endParaRPr lang="en-US" altLang="en-US"/>
          </a:p>
        </p:txBody>
      </p:sp>
      <p:sp>
        <p:nvSpPr>
          <p:cNvPr id="5" name="Slide Number Placeholder 5"/>
          <p:cNvSpPr>
            <a:spLocks noGrp="1"/>
          </p:cNvSpPr>
          <p:nvPr>
            <p:ph type="sldNum" sz="quarter" idx="11"/>
          </p:nvPr>
        </p:nvSpPr>
        <p:spPr/>
        <p:txBody>
          <a:bodyPr/>
          <a:lstStyle>
            <a:lvl1pPr>
              <a:defRPr smtClean="0"/>
            </a:lvl1pPr>
          </a:lstStyle>
          <a:p>
            <a:pPr>
              <a:defRPr/>
            </a:pPr>
            <a:fld id="{854A20F8-81FC-4E17-82C1-EB8904207396}" type="slidenum">
              <a:rPr lang="en-US" altLang="en-US"/>
              <a:pPr>
                <a:defRPr/>
              </a:pPr>
              <a:t>‹#›</a:t>
            </a:fld>
            <a:endParaRPr lang="en-US" altLang="en-US"/>
          </a:p>
        </p:txBody>
      </p:sp>
      <p:sp>
        <p:nvSpPr>
          <p:cNvPr id="6" name="Footer Placeholder 7"/>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8192837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width w/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8"/>
          <p:cNvSpPr>
            <a:spLocks noGrp="1"/>
          </p:cNvSpPr>
          <p:nvPr>
            <p:ph type="dt" sz="half" idx="10"/>
          </p:nvPr>
        </p:nvSpPr>
        <p:spPr/>
        <p:txBody>
          <a:bodyPr/>
          <a:lstStyle>
            <a:lvl1pPr>
              <a:defRPr smtClean="0"/>
            </a:lvl1pPr>
          </a:lstStyle>
          <a:p>
            <a:pPr>
              <a:defRPr/>
            </a:pPr>
            <a:fld id="{43119ACA-44FF-4E90-B90D-5BEFB37E0DB0}" type="datetime4">
              <a:rPr lang="en-US" altLang="en-US"/>
              <a:pPr>
                <a:defRPr/>
              </a:pPr>
              <a:t>July 25, 2017</a:t>
            </a:fld>
            <a:endParaRPr lang="en-US" altLang="en-US"/>
          </a:p>
        </p:txBody>
      </p:sp>
      <p:sp>
        <p:nvSpPr>
          <p:cNvPr id="6" name="Slide Number Placeholder 9"/>
          <p:cNvSpPr>
            <a:spLocks noGrp="1"/>
          </p:cNvSpPr>
          <p:nvPr>
            <p:ph type="sldNum" sz="quarter" idx="11"/>
          </p:nvPr>
        </p:nvSpPr>
        <p:spPr/>
        <p:txBody>
          <a:bodyPr/>
          <a:lstStyle>
            <a:lvl1pPr>
              <a:defRPr smtClean="0"/>
            </a:lvl1pPr>
          </a:lstStyle>
          <a:p>
            <a:pPr>
              <a:defRPr/>
            </a:pPr>
            <a:fld id="{A1703F98-F637-4A1A-86A1-20E9B39BBF02}" type="slidenum">
              <a:rPr lang="en-US" altLang="en-US"/>
              <a:pPr>
                <a:defRPr/>
              </a:pPr>
              <a:t>‹#›</a:t>
            </a:fld>
            <a:endParaRPr lang="en-US" altLang="en-US"/>
          </a:p>
        </p:txBody>
      </p:sp>
      <p:sp>
        <p:nvSpPr>
          <p:cNvPr id="7" name="Footer Placeholder 10"/>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054913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114800" cy="434340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12" name="Picture Placeholder 7"/>
          <p:cNvSpPr>
            <a:spLocks noGrp="1"/>
          </p:cNvSpPr>
          <p:nvPr>
            <p:ph type="pic" sz="quarter" idx="10"/>
          </p:nvPr>
        </p:nvSpPr>
        <p:spPr>
          <a:xfrm>
            <a:off x="4800600" y="1371600"/>
            <a:ext cx="3886200" cy="4343400"/>
          </a:xfrm>
        </p:spPr>
        <p:txBody>
          <a:bodyPr>
            <a:normAutofit/>
          </a:bodyPr>
          <a:lstStyle/>
          <a:p>
            <a:pPr lvl="0"/>
            <a:r>
              <a:rPr lang="en-US" noProof="0" smtClean="0"/>
              <a:t>Click icon to add picture</a:t>
            </a:r>
            <a:endParaRPr lang="en-US" noProof="0"/>
          </a:p>
        </p:txBody>
      </p:sp>
      <p:sp>
        <p:nvSpPr>
          <p:cNvPr id="5" name="Date Placeholder 5"/>
          <p:cNvSpPr>
            <a:spLocks noGrp="1"/>
          </p:cNvSpPr>
          <p:nvPr>
            <p:ph type="dt" sz="half" idx="11"/>
          </p:nvPr>
        </p:nvSpPr>
        <p:spPr/>
        <p:txBody>
          <a:bodyPr/>
          <a:lstStyle>
            <a:lvl1pPr>
              <a:defRPr smtClean="0"/>
            </a:lvl1pPr>
          </a:lstStyle>
          <a:p>
            <a:pPr>
              <a:defRPr/>
            </a:pPr>
            <a:fld id="{B42B108F-B4EF-4E0B-8994-E85E749C0E5A}" type="datetime4">
              <a:rPr lang="en-US" altLang="en-US"/>
              <a:pPr>
                <a:defRPr/>
              </a:pPr>
              <a:t>July 25, 2017</a:t>
            </a:fld>
            <a:endParaRPr lang="en-US" altLang="en-US"/>
          </a:p>
        </p:txBody>
      </p:sp>
      <p:sp>
        <p:nvSpPr>
          <p:cNvPr id="6" name="Slide Number Placeholder 6"/>
          <p:cNvSpPr>
            <a:spLocks noGrp="1"/>
          </p:cNvSpPr>
          <p:nvPr>
            <p:ph type="sldNum" sz="quarter" idx="12"/>
          </p:nvPr>
        </p:nvSpPr>
        <p:spPr/>
        <p:txBody>
          <a:bodyPr/>
          <a:lstStyle>
            <a:lvl1pPr>
              <a:defRPr smtClean="0"/>
            </a:lvl1pPr>
          </a:lstStyle>
          <a:p>
            <a:pPr>
              <a:defRPr/>
            </a:pPr>
            <a:fld id="{1F31F5FC-B2AC-4C39-BABC-2D8DDBC629E8}" type="slidenum">
              <a:rPr lang="en-US" altLang="en-US"/>
              <a:pPr>
                <a:defRPr/>
              </a:pPr>
              <a:t>‹#›</a:t>
            </a:fld>
            <a:endParaRPr lang="en-US" altLang="en-US"/>
          </a:p>
        </p:txBody>
      </p:sp>
      <p:sp>
        <p:nvSpPr>
          <p:cNvPr id="7" name="Footer Placeholder 7"/>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9775939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03238"/>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716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Footer Placeholder 10"/>
          <p:cNvSpPr>
            <a:spLocks noGrp="1"/>
          </p:cNvSpPr>
          <p:nvPr>
            <p:ph type="ftr" sz="quarter" idx="3"/>
          </p:nvPr>
        </p:nvSpPr>
        <p:spPr>
          <a:xfrm>
            <a:off x="457200" y="6354763"/>
            <a:ext cx="2895600" cy="182562"/>
          </a:xfrm>
          <a:prstGeom prst="rect">
            <a:avLst/>
          </a:prstGeom>
        </p:spPr>
        <p:txBody>
          <a:bodyPr vert="horz" lIns="91440" tIns="0" rIns="91440" bIns="0" rtlCol="0" anchor="ctr"/>
          <a:lstStyle>
            <a:lvl1pPr algn="l" eaLnBrk="1" fontAlgn="auto" hangingPunct="1">
              <a:spcBef>
                <a:spcPts val="0"/>
              </a:spcBef>
              <a:spcAft>
                <a:spcPts val="0"/>
              </a:spcAft>
              <a:defRPr sz="1100" b="0" i="0">
                <a:solidFill>
                  <a:srgbClr val="717171"/>
                </a:solidFill>
                <a:latin typeface="Calibri"/>
                <a:ea typeface="+mn-ea"/>
                <a:cs typeface="Calibri"/>
              </a:defRPr>
            </a:lvl1pPr>
          </a:lstStyle>
          <a:p>
            <a:pPr>
              <a:defRPr/>
            </a:pPr>
            <a:endParaRPr lang="en-US"/>
          </a:p>
        </p:txBody>
      </p:sp>
      <p:sp>
        <p:nvSpPr>
          <p:cNvPr id="12" name="Date Placeholder 11"/>
          <p:cNvSpPr>
            <a:spLocks noGrp="1"/>
          </p:cNvSpPr>
          <p:nvPr>
            <p:ph type="dt" sz="half" idx="2"/>
          </p:nvPr>
        </p:nvSpPr>
        <p:spPr>
          <a:xfrm>
            <a:off x="457200" y="6172200"/>
            <a:ext cx="1828800" cy="182563"/>
          </a:xfrm>
          <a:prstGeom prst="rect">
            <a:avLst/>
          </a:prstGeom>
        </p:spPr>
        <p:txBody>
          <a:bodyPr vert="horz" wrap="square" lIns="91440" tIns="0" rIns="91440" bIns="0" numCol="1" anchor="ctr" anchorCtr="0" compatLnSpc="1">
            <a:prstTxWarp prst="textNoShape">
              <a:avLst/>
            </a:prstTxWarp>
          </a:bodyPr>
          <a:lstStyle>
            <a:lvl1pPr eaLnBrk="1" hangingPunct="1">
              <a:defRPr sz="1100" smtClean="0">
                <a:solidFill>
                  <a:srgbClr val="717171"/>
                </a:solidFill>
                <a:latin typeface="Calibri" panose="020F0502020204030204" pitchFamily="34" charset="0"/>
              </a:defRPr>
            </a:lvl1pPr>
          </a:lstStyle>
          <a:p>
            <a:pPr>
              <a:defRPr/>
            </a:pPr>
            <a:fld id="{A9409E24-1601-446E-B711-E499C1811167}" type="datetime4">
              <a:rPr lang="en-US" altLang="en-US"/>
              <a:pPr>
                <a:defRPr/>
              </a:pPr>
              <a:t>July 25, 2017</a:t>
            </a:fld>
            <a:endParaRPr lang="en-US" altLang="en-US"/>
          </a:p>
        </p:txBody>
      </p:sp>
      <p:sp>
        <p:nvSpPr>
          <p:cNvPr id="13" name="Slide Number Placeholder 12"/>
          <p:cNvSpPr>
            <a:spLocks noGrp="1"/>
          </p:cNvSpPr>
          <p:nvPr>
            <p:ph type="sldNum" sz="quarter" idx="4"/>
          </p:nvPr>
        </p:nvSpPr>
        <p:spPr>
          <a:xfrm>
            <a:off x="457200" y="5991225"/>
            <a:ext cx="365125" cy="182563"/>
          </a:xfrm>
          <a:prstGeom prst="rect">
            <a:avLst/>
          </a:prstGeom>
        </p:spPr>
        <p:txBody>
          <a:bodyPr vert="horz" wrap="square" lIns="91440" tIns="0" rIns="0" bIns="0" numCol="1" anchor="t" anchorCtr="0" compatLnSpc="1">
            <a:prstTxWarp prst="textNoShape">
              <a:avLst/>
            </a:prstTxWarp>
          </a:bodyPr>
          <a:lstStyle>
            <a:lvl1pPr eaLnBrk="1" hangingPunct="1">
              <a:defRPr sz="1100" smtClean="0">
                <a:solidFill>
                  <a:srgbClr val="717171"/>
                </a:solidFill>
                <a:latin typeface="Calibri" panose="020F0502020204030204" pitchFamily="34" charset="0"/>
              </a:defRPr>
            </a:lvl1pPr>
          </a:lstStyle>
          <a:p>
            <a:pPr>
              <a:defRPr/>
            </a:pPr>
            <a:fld id="{C44057C5-3E55-436F-B3BF-E3E615A76143}"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2" r:id="rId18"/>
  </p:sldLayoutIdLst>
  <p:timing>
    <p:tnLst>
      <p:par>
        <p:cTn id="1" dur="indefinite" restart="never" nodeType="tmRoot"/>
      </p:par>
    </p:tnLst>
  </p:timing>
  <p:hf hdr="0" ftr="0"/>
  <p:txStyles>
    <p:titleStyle>
      <a:lvl1pPr algn="l" rtl="0" eaLnBrk="1" fontAlgn="base" hangingPunct="1">
        <a:spcBef>
          <a:spcPct val="0"/>
        </a:spcBef>
        <a:spcAft>
          <a:spcPct val="0"/>
        </a:spcAft>
        <a:defRPr lang="en-US" sz="2400" b="1" kern="1200" dirty="0">
          <a:solidFill>
            <a:srgbClr val="595959"/>
          </a:solidFill>
          <a:latin typeface="Cambria"/>
          <a:ea typeface="MS PGothic" panose="020B0600070205080204" pitchFamily="34" charset="-128"/>
          <a:cs typeface="Cambria"/>
        </a:defRPr>
      </a:lvl1pPr>
      <a:lvl2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2pPr>
      <a:lvl3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3pPr>
      <a:lvl4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4pPr>
      <a:lvl5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p:titleStyle>
    <p:bodyStyle>
      <a:lvl1pPr marL="233363" indent="-233363" algn="l" rtl="0" eaLnBrk="1" fontAlgn="base" hangingPunct="1">
        <a:spcBef>
          <a:spcPct val="20000"/>
        </a:spcBef>
        <a:spcAft>
          <a:spcPct val="0"/>
        </a:spcAft>
        <a:defRPr lang="en-US" sz="2400" kern="1200" dirty="0">
          <a:solidFill>
            <a:srgbClr val="595959"/>
          </a:solidFill>
          <a:latin typeface="Calibri"/>
          <a:ea typeface="MS PGothic" panose="020B0600070205080204" pitchFamily="34" charset="-128"/>
          <a:cs typeface="Calibri"/>
        </a:defRPr>
      </a:lvl1pPr>
      <a:lvl2pPr marL="460375" indent="-285750" algn="l" rtl="0" eaLnBrk="1" fontAlgn="base" hangingPunct="1">
        <a:spcBef>
          <a:spcPct val="20000"/>
        </a:spcBef>
        <a:spcAft>
          <a:spcPct val="0"/>
        </a:spcAft>
        <a:buFont typeface="Arial" panose="020B0604020202020204" pitchFamily="34" charset="0"/>
        <a:buChar char="•"/>
        <a:defRPr lang="en-US" kern="1200" dirty="0">
          <a:solidFill>
            <a:srgbClr val="595959"/>
          </a:solidFill>
          <a:latin typeface="Calibri"/>
          <a:ea typeface="MS PGothic" panose="020B0600070205080204" pitchFamily="34" charset="-128"/>
          <a:cs typeface="Calibri"/>
        </a:defRPr>
      </a:lvl2pPr>
      <a:lvl3pPr marL="687388" indent="-228600" algn="l" rtl="0" eaLnBrk="1" fontAlgn="base" hangingPunct="1">
        <a:spcBef>
          <a:spcPct val="20000"/>
        </a:spcBef>
        <a:spcAft>
          <a:spcPct val="0"/>
        </a:spcAft>
        <a:buChar char="•"/>
        <a:defRPr lang="en-US" kern="1200" dirty="0">
          <a:solidFill>
            <a:srgbClr val="595959"/>
          </a:solidFill>
          <a:latin typeface="Calibri"/>
          <a:ea typeface="MS PGothic" panose="020B0600070205080204" pitchFamily="34" charset="-128"/>
          <a:cs typeface="Calibri"/>
        </a:defRPr>
      </a:lvl3pPr>
      <a:lvl4pPr marL="922338" indent="-228600" algn="l" rtl="0" eaLnBrk="1" fontAlgn="base" hangingPunct="1">
        <a:spcBef>
          <a:spcPct val="20000"/>
        </a:spcBef>
        <a:spcAft>
          <a:spcPct val="0"/>
        </a:spcAft>
        <a:buFont typeface="Arial" panose="020B0604020202020204" pitchFamily="34" charset="0"/>
        <a:buChar char="•"/>
        <a:defRPr lang="en-US" kern="1200" dirty="0">
          <a:solidFill>
            <a:srgbClr val="595959"/>
          </a:solidFill>
          <a:latin typeface="Calibri"/>
          <a:ea typeface="MS PGothic" panose="020B0600070205080204" pitchFamily="34" charset="-128"/>
          <a:cs typeface="Calibri"/>
        </a:defRPr>
      </a:lvl4pPr>
      <a:lvl5pPr marL="1136650" indent="-228600" algn="l" rtl="0" eaLnBrk="1" fontAlgn="base" hangingPunct="1">
        <a:spcBef>
          <a:spcPct val="20000"/>
        </a:spcBef>
        <a:spcAft>
          <a:spcPct val="0"/>
        </a:spcAft>
        <a:buFont typeface="Arial" panose="020B0604020202020204" pitchFamily="34" charset="0"/>
        <a:defRPr lang="en-US" kern="1200" dirty="0">
          <a:solidFill>
            <a:srgbClr val="595959"/>
          </a:solidFill>
          <a:latin typeface="Calibri"/>
          <a:ea typeface="MS PGothic" panose="020B0600070205080204" pitchFamily="34" charset="-128"/>
          <a:cs typeface="Calibri"/>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jp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5.jpg"/><Relationship Id="rId5"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0.png"/><Relationship Id="rId5" Type="http://schemas.openxmlformats.org/officeDocument/2006/relationships/image" Target="../media/image21.jp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3.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0.TIF"/><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4.jp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7.jp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40.jp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jpg"/><Relationship Id="rId11" Type="http://schemas.openxmlformats.org/officeDocument/2006/relationships/image" Target="../media/image48.jp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Relationship Id="rId4" Type="http://schemas.openxmlformats.org/officeDocument/2006/relationships/image" Target="../media/image4.emf"/><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6.png"/><Relationship Id="rId5" Type="http://schemas.openxmlformats.org/officeDocument/2006/relationships/hyperlink" Target="https://www.youtube.com/watch?v=BtMmymOxdjc" TargetMode="External"/><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9.jp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3.tif"/><Relationship Id="rId5" Type="http://schemas.openxmlformats.org/officeDocument/2006/relationships/image" Target="../media/image14.jp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sp>
        <p:nvSpPr>
          <p:cNvPr id="534530" name="Title 1"/>
          <p:cNvSpPr>
            <a:spLocks noGrp="1"/>
          </p:cNvSpPr>
          <p:nvPr>
            <p:ph type="ctrTitle"/>
          </p:nvPr>
        </p:nvSpPr>
        <p:spPr>
          <a:xfrm>
            <a:off x="2740819" y="611077"/>
            <a:ext cx="4800600" cy="1028700"/>
          </a:xfrm>
        </p:spPr>
        <p:txBody>
          <a:bodyPr/>
          <a:lstStyle/>
          <a:p>
            <a:r>
              <a:rPr altLang="en-US" dirty="0" smtClean="0">
                <a:latin typeface="Cambria" panose="02040503050406030204" pitchFamily="18" charset="0"/>
                <a:cs typeface="Cambria" panose="02040503050406030204" pitchFamily="18" charset="0"/>
              </a:rPr>
              <a:t>Module </a:t>
            </a:r>
            <a:r>
              <a:rPr lang="en-US" altLang="en-US" dirty="0" smtClean="0">
                <a:latin typeface="Cambria" panose="02040503050406030204" pitchFamily="18" charset="0"/>
                <a:cs typeface="Cambria" panose="02040503050406030204" pitchFamily="18" charset="0"/>
              </a:rPr>
              <a:t>3</a:t>
            </a:r>
            <a:r>
              <a:rPr altLang="en-US" dirty="0" smtClean="0">
                <a:latin typeface="Cambria" panose="02040503050406030204" pitchFamily="18" charset="0"/>
                <a:cs typeface="Cambria" panose="02040503050406030204" pitchFamily="18" charset="0"/>
              </a:rPr>
              <a:t>: </a:t>
            </a:r>
            <a:r>
              <a:rPr lang="en-US" altLang="en-US" dirty="0" smtClean="0">
                <a:latin typeface="Cambria" panose="02040503050406030204" pitchFamily="18" charset="0"/>
                <a:cs typeface="Cambria" panose="02040503050406030204" pitchFamily="18" charset="0"/>
              </a:rPr>
              <a:t>Fire Behavior</a:t>
            </a:r>
            <a:endParaRPr altLang="en-US" dirty="0" smtClean="0">
              <a:latin typeface="Cambria" panose="02040503050406030204" pitchFamily="18" charset="0"/>
              <a:cs typeface="Cambria" panose="02040503050406030204" pitchFamily="18" charset="0"/>
            </a:endParaRPr>
          </a:p>
        </p:txBody>
      </p:sp>
      <p:sp>
        <p:nvSpPr>
          <p:cNvPr id="3" name="Subtitle 2"/>
          <p:cNvSpPr>
            <a:spLocks noGrp="1"/>
          </p:cNvSpPr>
          <p:nvPr>
            <p:ph type="subTitle" idx="1"/>
          </p:nvPr>
        </p:nvSpPr>
        <p:spPr>
          <a:xfrm>
            <a:off x="2773752" y="1057943"/>
            <a:ext cx="4800600" cy="342900"/>
          </a:xfrm>
        </p:spPr>
        <p:txBody>
          <a:bodyPr>
            <a:normAutofit/>
          </a:bodyPr>
          <a:lstStyle/>
          <a:p>
            <a:pPr>
              <a:defRPr/>
            </a:pPr>
            <a:r>
              <a:rPr b="1" dirty="0" smtClean="0">
                <a:latin typeface="Cambria" panose="02040503050406030204" pitchFamily="18" charset="0"/>
              </a:rPr>
              <a:t>FIRE SCIENCES CORE CURRICULUM</a:t>
            </a:r>
            <a:endParaRPr b="1" dirty="0">
              <a:latin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b="25886"/>
          <a:stretch/>
        </p:blipFill>
        <p:spPr>
          <a:xfrm>
            <a:off x="160019" y="1781955"/>
            <a:ext cx="8996299" cy="4371957"/>
          </a:xfrm>
          <a:prstGeom prst="rect">
            <a:avLst/>
          </a:prstGeom>
        </p:spPr>
      </p:pic>
    </p:spTree>
    <p:extLst>
      <p:ext uri="{BB962C8B-B14F-4D97-AF65-F5344CB8AC3E}">
        <p14:creationId xmlns:p14="http://schemas.microsoft.com/office/powerpoint/2010/main" val="123016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16917"/>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405331" y="1987795"/>
            <a:ext cx="2757880" cy="3524042"/>
          </a:xfrm>
          <a:prstGeom prst="rect">
            <a:avLst/>
          </a:prstGeom>
          <a:noFill/>
        </p:spPr>
        <p:txBody>
          <a:bodyPr wrap="square" rtlCol="0">
            <a:spAutoFit/>
          </a:bodyPr>
          <a:lstStyle/>
          <a:p>
            <a:pPr>
              <a:spcAft>
                <a:spcPts val="1200"/>
              </a:spcAft>
            </a:pPr>
            <a:r>
              <a:rPr lang="en-US" sz="2300" b="1" dirty="0" smtClean="0"/>
              <a:t>Fuel</a:t>
            </a:r>
          </a:p>
          <a:p>
            <a:pPr marL="342900" indent="-342900">
              <a:spcAft>
                <a:spcPts val="600"/>
              </a:spcAft>
              <a:buFont typeface="Arial" panose="020B0604020202020204" pitchFamily="34" charset="0"/>
              <a:buChar char="•"/>
            </a:pPr>
            <a:r>
              <a:rPr lang="en-US" sz="2000" dirty="0" smtClean="0"/>
              <a:t>Fuel moisture:</a:t>
            </a:r>
          </a:p>
          <a:p>
            <a:pPr marL="800100" lvl="1" indent="-342900">
              <a:spcAft>
                <a:spcPts val="600"/>
              </a:spcAft>
              <a:buFont typeface="Courier New" panose="02070309020205020404" pitchFamily="49" charset="0"/>
              <a:buChar char="o"/>
            </a:pPr>
            <a:r>
              <a:rPr lang="en-US" sz="1600" dirty="0" smtClean="0"/>
              <a:t>Live FM</a:t>
            </a:r>
          </a:p>
          <a:p>
            <a:pPr marL="800100" lvl="1" indent="-342900">
              <a:spcAft>
                <a:spcPts val="600"/>
              </a:spcAft>
              <a:buFont typeface="Courier New" panose="02070309020205020404" pitchFamily="49" charset="0"/>
              <a:buChar char="o"/>
            </a:pPr>
            <a:r>
              <a:rPr lang="en-US" sz="1600" dirty="0" smtClean="0"/>
              <a:t>Dead FM</a:t>
            </a:r>
          </a:p>
          <a:p>
            <a:pPr marL="342900" indent="-342900">
              <a:spcAft>
                <a:spcPts val="600"/>
              </a:spcAft>
              <a:buFont typeface="Arial" panose="020B0604020202020204" pitchFamily="34" charset="0"/>
              <a:buChar char="•"/>
            </a:pPr>
            <a:r>
              <a:rPr lang="en-US" sz="2000" dirty="0"/>
              <a:t>Fuel </a:t>
            </a:r>
            <a:r>
              <a:rPr lang="en-US" sz="2000" dirty="0" smtClean="0"/>
              <a:t>size</a:t>
            </a:r>
          </a:p>
          <a:p>
            <a:pPr marL="800100" lvl="1" indent="-342900">
              <a:spcAft>
                <a:spcPts val="600"/>
              </a:spcAft>
              <a:buFont typeface="Courier New" panose="02070309020205020404" pitchFamily="49" charset="0"/>
              <a:buChar char="o"/>
            </a:pPr>
            <a:r>
              <a:rPr lang="en-US" sz="1600" dirty="0" smtClean="0"/>
              <a:t>Surface-to-volume ratio</a:t>
            </a:r>
          </a:p>
          <a:p>
            <a:pPr marL="342900" indent="-342900">
              <a:spcAft>
                <a:spcPts val="600"/>
              </a:spcAft>
              <a:buFont typeface="Arial" panose="020B0604020202020204" pitchFamily="34" charset="0"/>
              <a:buChar char="•"/>
            </a:pPr>
            <a:r>
              <a:rPr lang="en-US" sz="2000" dirty="0" smtClean="0"/>
              <a:t>Chemical makeup</a:t>
            </a:r>
          </a:p>
          <a:p>
            <a:pPr marL="800100" lvl="1" indent="-342900">
              <a:spcAft>
                <a:spcPts val="600"/>
              </a:spcAft>
              <a:buFont typeface="Courier New" panose="02070309020205020404" pitchFamily="49" charset="0"/>
              <a:buChar char="o"/>
            </a:pPr>
            <a:r>
              <a:rPr lang="en-US" sz="1600" dirty="0" smtClean="0"/>
              <a:t>Resin, sap, foliar chemicals</a:t>
            </a:r>
            <a:r>
              <a:rPr lang="en-US" sz="2000" dirty="0" smtClean="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649" y="2684144"/>
            <a:ext cx="3533589" cy="2591298"/>
          </a:xfrm>
          <a:prstGeom prst="rect">
            <a:avLst/>
          </a:prstGeom>
          <a:ln w="19050">
            <a:solidFill>
              <a:schemeClr val="tx1">
                <a:lumMod val="50000"/>
              </a:schemeClr>
            </a:solidFill>
          </a:ln>
        </p:spPr>
      </p:pic>
      <p:pic>
        <p:nvPicPr>
          <p:cNvPr id="9" name="Picture 8"/>
          <p:cNvPicPr>
            <a:picLocks noChangeAspect="1"/>
          </p:cNvPicPr>
          <p:nvPr/>
        </p:nvPicPr>
        <p:blipFill>
          <a:blip r:embed="rId5"/>
          <a:stretch>
            <a:fillRect/>
          </a:stretch>
        </p:blipFill>
        <p:spPr>
          <a:xfrm>
            <a:off x="3585154" y="2173641"/>
            <a:ext cx="5328575" cy="3338196"/>
          </a:xfrm>
          <a:prstGeom prst="rect">
            <a:avLst/>
          </a:prstGeom>
          <a:solidFill>
            <a:schemeClr val="tx1">
              <a:lumMod val="20000"/>
              <a:lumOff val="80000"/>
            </a:schemeClr>
          </a:solidFill>
        </p:spPr>
      </p:pic>
    </p:spTree>
    <p:extLst>
      <p:ext uri="{BB962C8B-B14F-4D97-AF65-F5344CB8AC3E}">
        <p14:creationId xmlns:p14="http://schemas.microsoft.com/office/powerpoint/2010/main" val="4874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9612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77757"/>
            <a:ext cx="3789307" cy="461665"/>
          </a:xfrm>
          <a:prstGeom prst="rect">
            <a:avLst/>
          </a:prstGeom>
          <a:noFill/>
        </p:spPr>
        <p:txBody>
          <a:bodyPr wrap="none" rtlCol="0">
            <a:spAutoFit/>
          </a:bodyPr>
          <a:lstStyle/>
          <a:p>
            <a:r>
              <a:rPr lang="en-US" sz="2400" b="1" dirty="0" smtClean="0">
                <a:latin typeface="Cambria" panose="02040503050406030204" pitchFamily="18" charset="0"/>
              </a:rPr>
              <a:t>THE FIRE TETRAHEDRON</a:t>
            </a:r>
            <a:endParaRPr lang="en-US" sz="2400" b="1" dirty="0">
              <a:latin typeface="Cambria" panose="02040503050406030204" pitchFamily="18" charset="0"/>
            </a:endParaRPr>
          </a:p>
        </p:txBody>
      </p:sp>
      <p:sp>
        <p:nvSpPr>
          <p:cNvPr id="5" name="TextBox 4"/>
          <p:cNvSpPr txBox="1"/>
          <p:nvPr/>
        </p:nvSpPr>
        <p:spPr>
          <a:xfrm>
            <a:off x="408727" y="2077854"/>
            <a:ext cx="3691719" cy="2215991"/>
          </a:xfrm>
          <a:prstGeom prst="rect">
            <a:avLst/>
          </a:prstGeom>
          <a:noFill/>
        </p:spPr>
        <p:txBody>
          <a:bodyPr wrap="square" rtlCol="0">
            <a:spAutoFit/>
          </a:bodyPr>
          <a:lstStyle/>
          <a:p>
            <a:pPr>
              <a:spcAft>
                <a:spcPts val="1200"/>
              </a:spcAft>
            </a:pPr>
            <a:r>
              <a:rPr lang="en-US" sz="2300" b="1" dirty="0" smtClean="0"/>
              <a:t>Structure Fuels</a:t>
            </a:r>
          </a:p>
          <a:p>
            <a:pPr marL="342900" indent="-342900">
              <a:spcAft>
                <a:spcPts val="600"/>
              </a:spcAft>
              <a:buFont typeface="Arial" panose="020B0604020202020204" pitchFamily="34" charset="0"/>
              <a:buChar char="•"/>
            </a:pPr>
            <a:r>
              <a:rPr lang="en-US" sz="2000" dirty="0" smtClean="0"/>
              <a:t>Fire triangle with the added element of a chemical chain reaction</a:t>
            </a:r>
          </a:p>
          <a:p>
            <a:pPr marL="342900" indent="-342900">
              <a:spcAft>
                <a:spcPts val="600"/>
              </a:spcAft>
              <a:buFont typeface="Arial" panose="020B0604020202020204" pitchFamily="34" charset="0"/>
              <a:buChar char="•"/>
            </a:pPr>
            <a:r>
              <a:rPr lang="en-US" sz="2000" dirty="0" smtClean="0"/>
              <a:t>Petroleum-based products used in home construction</a:t>
            </a:r>
          </a:p>
        </p:txBody>
      </p:sp>
      <p:pic>
        <p:nvPicPr>
          <p:cNvPr id="6" name="Picture 5"/>
          <p:cNvPicPr>
            <a:picLocks noChangeAspect="1"/>
          </p:cNvPicPr>
          <p:nvPr/>
        </p:nvPicPr>
        <p:blipFill rotWithShape="1">
          <a:blip r:embed="rId4"/>
          <a:srcRect l="8008" t="2911" r="3872" b="4582"/>
          <a:stretch/>
        </p:blipFill>
        <p:spPr>
          <a:xfrm>
            <a:off x="4652010" y="2425074"/>
            <a:ext cx="3880884" cy="2721935"/>
          </a:xfrm>
          <a:prstGeom prst="rect">
            <a:avLst/>
          </a:prstGeom>
          <a:ln w="19050">
            <a:solidFill>
              <a:schemeClr val="tx1">
                <a:lumMod val="50000"/>
              </a:schemeClr>
            </a:solidFill>
          </a:ln>
        </p:spPr>
      </p:pic>
    </p:spTree>
    <p:extLst>
      <p:ext uri="{BB962C8B-B14F-4D97-AF65-F5344CB8AC3E}">
        <p14:creationId xmlns:p14="http://schemas.microsoft.com/office/powerpoint/2010/main" val="1319106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3789307" cy="461665"/>
          </a:xfrm>
          <a:prstGeom prst="rect">
            <a:avLst/>
          </a:prstGeom>
          <a:noFill/>
        </p:spPr>
        <p:txBody>
          <a:bodyPr wrap="none" rtlCol="0">
            <a:spAutoFit/>
          </a:bodyPr>
          <a:lstStyle/>
          <a:p>
            <a:r>
              <a:rPr lang="en-US" sz="2400" b="1" dirty="0" smtClean="0">
                <a:latin typeface="Cambria" panose="02040503050406030204" pitchFamily="18" charset="0"/>
              </a:rPr>
              <a:t>THE FIRE TETRAHEDRON</a:t>
            </a:r>
            <a:endParaRPr lang="en-US" sz="2400" b="1" dirty="0">
              <a:latin typeface="Cambria" panose="02040503050406030204" pitchFamily="18" charset="0"/>
            </a:endParaRPr>
          </a:p>
        </p:txBody>
      </p:sp>
      <p:sp>
        <p:nvSpPr>
          <p:cNvPr id="5" name="TextBox 4"/>
          <p:cNvSpPr txBox="1"/>
          <p:nvPr/>
        </p:nvSpPr>
        <p:spPr>
          <a:xfrm>
            <a:off x="462421" y="2017065"/>
            <a:ext cx="4352765" cy="446276"/>
          </a:xfrm>
          <a:prstGeom prst="rect">
            <a:avLst/>
          </a:prstGeom>
          <a:noFill/>
        </p:spPr>
        <p:txBody>
          <a:bodyPr wrap="square" rtlCol="0">
            <a:spAutoFit/>
          </a:bodyPr>
          <a:lstStyle/>
          <a:p>
            <a:pPr>
              <a:spcAft>
                <a:spcPts val="1200"/>
              </a:spcAft>
            </a:pPr>
            <a:r>
              <a:rPr lang="en-US" sz="2300" b="1" dirty="0" smtClean="0"/>
              <a:t>Structure Fuels</a:t>
            </a:r>
          </a:p>
        </p:txBody>
      </p:sp>
      <p:pic>
        <p:nvPicPr>
          <p:cNvPr id="6" name="Picture 5"/>
          <p:cNvPicPr>
            <a:picLocks noChangeAspect="1"/>
          </p:cNvPicPr>
          <p:nvPr/>
        </p:nvPicPr>
        <p:blipFill>
          <a:blip r:embed="rId4"/>
          <a:stretch>
            <a:fillRect/>
          </a:stretch>
        </p:blipFill>
        <p:spPr>
          <a:xfrm>
            <a:off x="3467506" y="2590854"/>
            <a:ext cx="5082949" cy="3822713"/>
          </a:xfrm>
          <a:prstGeom prst="rect">
            <a:avLst/>
          </a:prstGeom>
        </p:spPr>
      </p:pic>
    </p:spTree>
    <p:extLst>
      <p:ext uri="{BB962C8B-B14F-4D97-AF65-F5344CB8AC3E}">
        <p14:creationId xmlns:p14="http://schemas.microsoft.com/office/powerpoint/2010/main" val="1557343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48686" y="812452"/>
            <a:ext cx="3976915" cy="384853"/>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462421" y="2069334"/>
            <a:ext cx="2299020" cy="372024"/>
          </a:xfrm>
          <a:prstGeom prst="rect">
            <a:avLst/>
          </a:prstGeom>
          <a:noFill/>
        </p:spPr>
        <p:txBody>
          <a:bodyPr wrap="square" rtlCol="0">
            <a:spAutoFit/>
          </a:bodyPr>
          <a:lstStyle/>
          <a:p>
            <a:pPr>
              <a:spcAft>
                <a:spcPts val="1200"/>
              </a:spcAft>
            </a:pPr>
            <a:r>
              <a:rPr lang="en-US" sz="2300" b="1" dirty="0" smtClean="0"/>
              <a:t>Weather</a:t>
            </a:r>
          </a:p>
        </p:txBody>
      </p:sp>
      <p:pic>
        <p:nvPicPr>
          <p:cNvPr id="6" name="Picture 5"/>
          <p:cNvPicPr>
            <a:picLocks noChangeAspect="1"/>
          </p:cNvPicPr>
          <p:nvPr/>
        </p:nvPicPr>
        <p:blipFill>
          <a:blip r:embed="rId4"/>
          <a:stretch>
            <a:fillRect/>
          </a:stretch>
        </p:blipFill>
        <p:spPr>
          <a:xfrm>
            <a:off x="3239579" y="2998179"/>
            <a:ext cx="4101319" cy="2759624"/>
          </a:xfrm>
          <a:prstGeom prst="rect">
            <a:avLst/>
          </a:prstGeom>
        </p:spPr>
      </p:pic>
      <p:sp>
        <p:nvSpPr>
          <p:cNvPr id="7" name="TextBox 6"/>
          <p:cNvSpPr txBox="1"/>
          <p:nvPr/>
        </p:nvSpPr>
        <p:spPr>
          <a:xfrm>
            <a:off x="7332034" y="3007042"/>
            <a:ext cx="1547922" cy="769705"/>
          </a:xfrm>
          <a:prstGeom prst="rect">
            <a:avLst/>
          </a:prstGeom>
          <a:noFill/>
        </p:spPr>
        <p:txBody>
          <a:bodyPr wrap="square" rtlCol="0">
            <a:spAutoFit/>
          </a:bodyPr>
          <a:lstStyle/>
          <a:p>
            <a:r>
              <a:rPr lang="en-US" dirty="0" smtClean="0"/>
              <a:t>Influence </a:t>
            </a:r>
          </a:p>
          <a:p>
            <a:r>
              <a:rPr lang="en-US" dirty="0" smtClean="0"/>
              <a:t>direction of fire</a:t>
            </a:r>
          </a:p>
          <a:p>
            <a:r>
              <a:rPr lang="en-US" dirty="0" smtClean="0"/>
              <a:t>spread.</a:t>
            </a:r>
            <a:endParaRPr lang="en-US" dirty="0"/>
          </a:p>
        </p:txBody>
      </p:sp>
      <p:sp>
        <p:nvSpPr>
          <p:cNvPr id="9" name="TextBox 8"/>
          <p:cNvSpPr txBox="1"/>
          <p:nvPr/>
        </p:nvSpPr>
        <p:spPr>
          <a:xfrm>
            <a:off x="7340898" y="4506742"/>
            <a:ext cx="1547922" cy="1000617"/>
          </a:xfrm>
          <a:prstGeom prst="rect">
            <a:avLst/>
          </a:prstGeom>
          <a:noFill/>
        </p:spPr>
        <p:txBody>
          <a:bodyPr wrap="square" rtlCol="0">
            <a:spAutoFit/>
          </a:bodyPr>
          <a:lstStyle/>
          <a:p>
            <a:r>
              <a:rPr lang="en-US" dirty="0" smtClean="0"/>
              <a:t>Moves air heated by convection into more fuels</a:t>
            </a:r>
            <a:endParaRPr lang="en-US" dirty="0"/>
          </a:p>
        </p:txBody>
      </p:sp>
      <p:sp>
        <p:nvSpPr>
          <p:cNvPr id="10" name="TextBox 9"/>
          <p:cNvSpPr txBox="1"/>
          <p:nvPr/>
        </p:nvSpPr>
        <p:spPr>
          <a:xfrm>
            <a:off x="1856248" y="3122497"/>
            <a:ext cx="1383331" cy="538794"/>
          </a:xfrm>
          <a:prstGeom prst="rect">
            <a:avLst/>
          </a:prstGeom>
          <a:noFill/>
        </p:spPr>
        <p:txBody>
          <a:bodyPr wrap="none" rtlCol="0">
            <a:spAutoFit/>
          </a:bodyPr>
          <a:lstStyle/>
          <a:p>
            <a:pPr algn="r"/>
            <a:r>
              <a:rPr lang="en-US" dirty="0" smtClean="0"/>
              <a:t>Increases</a:t>
            </a:r>
          </a:p>
          <a:p>
            <a:pPr algn="r"/>
            <a:r>
              <a:rPr lang="en-US" dirty="0" smtClean="0"/>
              <a:t>oxygen supply</a:t>
            </a:r>
            <a:endParaRPr lang="en-US" dirty="0"/>
          </a:p>
        </p:txBody>
      </p:sp>
      <p:sp>
        <p:nvSpPr>
          <p:cNvPr id="12" name="TextBox 11"/>
          <p:cNvSpPr txBox="1"/>
          <p:nvPr/>
        </p:nvSpPr>
        <p:spPr>
          <a:xfrm>
            <a:off x="2010187" y="4249470"/>
            <a:ext cx="1062620" cy="307882"/>
          </a:xfrm>
          <a:prstGeom prst="rect">
            <a:avLst/>
          </a:prstGeom>
          <a:noFill/>
        </p:spPr>
        <p:txBody>
          <a:bodyPr wrap="none" rtlCol="0">
            <a:spAutoFit/>
          </a:bodyPr>
          <a:lstStyle/>
          <a:p>
            <a:r>
              <a:rPr lang="en-US" dirty="0" smtClean="0"/>
              <a:t>Dries fuels</a:t>
            </a:r>
            <a:endParaRPr lang="en-US" dirty="0"/>
          </a:p>
        </p:txBody>
      </p:sp>
      <p:sp>
        <p:nvSpPr>
          <p:cNvPr id="13" name="TextBox 12"/>
          <p:cNvSpPr txBox="1"/>
          <p:nvPr/>
        </p:nvSpPr>
        <p:spPr>
          <a:xfrm>
            <a:off x="4986364" y="2479619"/>
            <a:ext cx="739237" cy="384853"/>
          </a:xfrm>
          <a:prstGeom prst="rect">
            <a:avLst/>
          </a:prstGeom>
          <a:noFill/>
        </p:spPr>
        <p:txBody>
          <a:bodyPr wrap="none" rtlCol="0">
            <a:spAutoFit/>
          </a:bodyPr>
          <a:lstStyle/>
          <a:p>
            <a:r>
              <a:rPr lang="en-US" sz="2300" dirty="0" smtClean="0"/>
              <a:t>Wind</a:t>
            </a:r>
            <a:endParaRPr lang="en-US" sz="2300" dirty="0"/>
          </a:p>
        </p:txBody>
      </p:sp>
      <p:sp>
        <p:nvSpPr>
          <p:cNvPr id="14" name="TextBox 13"/>
          <p:cNvSpPr txBox="1"/>
          <p:nvPr/>
        </p:nvSpPr>
        <p:spPr>
          <a:xfrm>
            <a:off x="1983488" y="5145532"/>
            <a:ext cx="1222975" cy="538794"/>
          </a:xfrm>
          <a:prstGeom prst="rect">
            <a:avLst/>
          </a:prstGeom>
          <a:noFill/>
        </p:spPr>
        <p:txBody>
          <a:bodyPr wrap="none" rtlCol="0">
            <a:spAutoFit/>
          </a:bodyPr>
          <a:lstStyle/>
          <a:p>
            <a:pPr algn="r"/>
            <a:r>
              <a:rPr lang="en-US" dirty="0" smtClean="0"/>
              <a:t>Causes spot</a:t>
            </a:r>
          </a:p>
          <a:p>
            <a:pPr algn="r"/>
            <a:r>
              <a:rPr lang="en-US" dirty="0" smtClean="0"/>
              <a:t>fires</a:t>
            </a:r>
            <a:endParaRPr lang="en-US" dirty="0"/>
          </a:p>
        </p:txBody>
      </p:sp>
      <p:sp>
        <p:nvSpPr>
          <p:cNvPr id="15" name="TextBox 14"/>
          <p:cNvSpPr txBox="1"/>
          <p:nvPr/>
        </p:nvSpPr>
        <p:spPr>
          <a:xfrm>
            <a:off x="3171007" y="5770495"/>
            <a:ext cx="4485783" cy="923330"/>
          </a:xfrm>
          <a:prstGeom prst="rect">
            <a:avLst/>
          </a:prstGeom>
          <a:noFill/>
        </p:spPr>
        <p:txBody>
          <a:bodyPr wrap="square" rtlCol="0">
            <a:spAutoFit/>
          </a:bodyPr>
          <a:lstStyle/>
          <a:p>
            <a:r>
              <a:rPr lang="en-US" dirty="0" smtClean="0"/>
              <a:t>Example: Dry east winds are particularly dangerous during August and September in Oregon. </a:t>
            </a:r>
            <a:endParaRPr lang="en-US" dirty="0"/>
          </a:p>
        </p:txBody>
      </p:sp>
      <p:sp>
        <p:nvSpPr>
          <p:cNvPr id="16" name="Oval 15"/>
          <p:cNvSpPr/>
          <p:nvPr/>
        </p:nvSpPr>
        <p:spPr bwMode="auto">
          <a:xfrm>
            <a:off x="4726201" y="2509436"/>
            <a:ext cx="1276344" cy="38485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spTree>
    <p:extLst>
      <p:ext uri="{BB962C8B-B14F-4D97-AF65-F5344CB8AC3E}">
        <p14:creationId xmlns:p14="http://schemas.microsoft.com/office/powerpoint/2010/main" val="18111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6" name="TextBox 5"/>
          <p:cNvSpPr txBox="1"/>
          <p:nvPr/>
        </p:nvSpPr>
        <p:spPr>
          <a:xfrm>
            <a:off x="7224315" y="2337316"/>
            <a:ext cx="1856870" cy="923330"/>
          </a:xfrm>
          <a:prstGeom prst="rect">
            <a:avLst/>
          </a:prstGeom>
          <a:noFill/>
        </p:spPr>
        <p:txBody>
          <a:bodyPr wrap="square" rtlCol="0">
            <a:spAutoFit/>
          </a:bodyPr>
          <a:lstStyle/>
          <a:p>
            <a:r>
              <a:rPr lang="en-US" dirty="0" smtClean="0"/>
              <a:t>Pattern of yearly </a:t>
            </a:r>
            <a:r>
              <a:rPr lang="en-US" dirty="0" err="1" smtClean="0"/>
              <a:t>precip</a:t>
            </a:r>
            <a:r>
              <a:rPr lang="en-US" dirty="0" smtClean="0"/>
              <a:t>. affects fuel drying</a:t>
            </a:r>
            <a:endParaRPr lang="en-US" dirty="0"/>
          </a:p>
        </p:txBody>
      </p:sp>
      <p:sp>
        <p:nvSpPr>
          <p:cNvPr id="7" name="TextBox 6"/>
          <p:cNvSpPr txBox="1"/>
          <p:nvPr/>
        </p:nvSpPr>
        <p:spPr>
          <a:xfrm>
            <a:off x="254045" y="2310365"/>
            <a:ext cx="1544012" cy="1200329"/>
          </a:xfrm>
          <a:prstGeom prst="rect">
            <a:avLst/>
          </a:prstGeom>
          <a:noFill/>
        </p:spPr>
        <p:txBody>
          <a:bodyPr wrap="none" rtlCol="0">
            <a:spAutoFit/>
          </a:bodyPr>
          <a:lstStyle/>
          <a:p>
            <a:r>
              <a:rPr lang="en-US" dirty="0" smtClean="0"/>
              <a:t>Duration</a:t>
            </a:r>
          </a:p>
          <a:p>
            <a:r>
              <a:rPr lang="en-US" dirty="0" smtClean="0"/>
              <a:t>generally has</a:t>
            </a:r>
          </a:p>
          <a:p>
            <a:r>
              <a:rPr lang="en-US" dirty="0" smtClean="0"/>
              <a:t>greater effect</a:t>
            </a:r>
          </a:p>
          <a:p>
            <a:r>
              <a:rPr lang="en-US" dirty="0" smtClean="0"/>
              <a:t> than volume</a:t>
            </a:r>
            <a:endParaRPr lang="en-US" dirty="0"/>
          </a:p>
        </p:txBody>
      </p:sp>
      <p:sp>
        <p:nvSpPr>
          <p:cNvPr id="9" name="TextBox 8"/>
          <p:cNvSpPr txBox="1"/>
          <p:nvPr/>
        </p:nvSpPr>
        <p:spPr>
          <a:xfrm>
            <a:off x="3647640" y="2280428"/>
            <a:ext cx="1915197" cy="461665"/>
          </a:xfrm>
          <a:prstGeom prst="rect">
            <a:avLst/>
          </a:prstGeom>
          <a:noFill/>
        </p:spPr>
        <p:txBody>
          <a:bodyPr wrap="square" rtlCol="0">
            <a:spAutoFit/>
          </a:bodyPr>
          <a:lstStyle/>
          <a:p>
            <a:r>
              <a:rPr lang="en-US" sz="2400" dirty="0" smtClean="0"/>
              <a:t>Precipitation</a:t>
            </a:r>
            <a:endParaRPr lang="en-US" sz="2400" dirty="0"/>
          </a:p>
        </p:txBody>
      </p:sp>
      <p:pic>
        <p:nvPicPr>
          <p:cNvPr id="13" name="Picture 12"/>
          <p:cNvPicPr>
            <a:picLocks noChangeAspect="1"/>
          </p:cNvPicPr>
          <p:nvPr/>
        </p:nvPicPr>
        <p:blipFill>
          <a:blip r:embed="rId4"/>
          <a:stretch>
            <a:fillRect/>
          </a:stretch>
        </p:blipFill>
        <p:spPr>
          <a:xfrm>
            <a:off x="2256298" y="2359410"/>
            <a:ext cx="4544924" cy="3358318"/>
          </a:xfrm>
          <a:prstGeom prst="rect">
            <a:avLst/>
          </a:prstGeom>
          <a:ln w="19050">
            <a:solidFill>
              <a:schemeClr val="tx1">
                <a:lumMod val="50000"/>
              </a:schemeClr>
            </a:solidFill>
          </a:ln>
        </p:spPr>
      </p:pic>
      <p:sp>
        <p:nvSpPr>
          <p:cNvPr id="14" name="TextBox 13"/>
          <p:cNvSpPr txBox="1"/>
          <p:nvPr/>
        </p:nvSpPr>
        <p:spPr>
          <a:xfrm>
            <a:off x="160020" y="1843617"/>
            <a:ext cx="2757880" cy="446276"/>
          </a:xfrm>
          <a:prstGeom prst="rect">
            <a:avLst/>
          </a:prstGeom>
          <a:noFill/>
        </p:spPr>
        <p:txBody>
          <a:bodyPr wrap="square" rtlCol="0">
            <a:spAutoFit/>
          </a:bodyPr>
          <a:lstStyle/>
          <a:p>
            <a:pPr>
              <a:spcAft>
                <a:spcPts val="1200"/>
              </a:spcAft>
            </a:pPr>
            <a:r>
              <a:rPr lang="en-US" sz="2300" b="1" dirty="0" smtClean="0"/>
              <a:t>Weather</a:t>
            </a:r>
          </a:p>
        </p:txBody>
      </p:sp>
      <p:sp>
        <p:nvSpPr>
          <p:cNvPr id="17" name="TextBox 16"/>
          <p:cNvSpPr txBox="1"/>
          <p:nvPr/>
        </p:nvSpPr>
        <p:spPr>
          <a:xfrm>
            <a:off x="3600308" y="1729308"/>
            <a:ext cx="1915197" cy="461665"/>
          </a:xfrm>
          <a:prstGeom prst="rect">
            <a:avLst/>
          </a:prstGeom>
          <a:noFill/>
        </p:spPr>
        <p:txBody>
          <a:bodyPr wrap="square" rtlCol="0">
            <a:spAutoFit/>
          </a:bodyPr>
          <a:lstStyle/>
          <a:p>
            <a:r>
              <a:rPr lang="en-US" sz="2400" dirty="0" smtClean="0"/>
              <a:t>Precipitation</a:t>
            </a:r>
            <a:endParaRPr lang="en-US" sz="2400" dirty="0"/>
          </a:p>
        </p:txBody>
      </p:sp>
      <p:sp>
        <p:nvSpPr>
          <p:cNvPr id="18" name="Oval 17"/>
          <p:cNvSpPr/>
          <p:nvPr/>
        </p:nvSpPr>
        <p:spPr bwMode="auto">
          <a:xfrm>
            <a:off x="3189769" y="1631861"/>
            <a:ext cx="2477386" cy="62205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sp>
        <p:nvSpPr>
          <p:cNvPr id="12" name="TextBox 11"/>
          <p:cNvSpPr txBox="1"/>
          <p:nvPr/>
        </p:nvSpPr>
        <p:spPr>
          <a:xfrm>
            <a:off x="1750202" y="748263"/>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773" y="2344420"/>
            <a:ext cx="5076929" cy="3368919"/>
          </a:xfrm>
          <a:prstGeom prst="rect">
            <a:avLst/>
          </a:prstGeom>
          <a:ln w="19050">
            <a:solidFill>
              <a:schemeClr val="tx1"/>
            </a:solidFill>
          </a:ln>
        </p:spPr>
      </p:pic>
      <p:sp>
        <p:nvSpPr>
          <p:cNvPr id="3" name="TextBox 2"/>
          <p:cNvSpPr txBox="1"/>
          <p:nvPr/>
        </p:nvSpPr>
        <p:spPr>
          <a:xfrm>
            <a:off x="1917761" y="5778261"/>
            <a:ext cx="5411484" cy="923330"/>
          </a:xfrm>
          <a:prstGeom prst="rect">
            <a:avLst/>
          </a:prstGeom>
          <a:noFill/>
        </p:spPr>
        <p:txBody>
          <a:bodyPr wrap="square" rtlCol="0">
            <a:spAutoFit/>
          </a:bodyPr>
          <a:lstStyle/>
          <a:p>
            <a:r>
              <a:rPr lang="en-US" dirty="0"/>
              <a:t>Other influences, such as a marine layer, can affect</a:t>
            </a:r>
          </a:p>
          <a:p>
            <a:r>
              <a:rPr lang="en-US" dirty="0"/>
              <a:t>relative humidity and fog drip and the wetting </a:t>
            </a:r>
            <a:r>
              <a:rPr lang="en-US" dirty="0" smtClean="0"/>
              <a:t>and drying </a:t>
            </a:r>
            <a:r>
              <a:rPr lang="en-US" dirty="0"/>
              <a:t>of fuels. </a:t>
            </a:r>
          </a:p>
        </p:txBody>
      </p:sp>
    </p:spTree>
    <p:extLst>
      <p:ext uri="{BB962C8B-B14F-4D97-AF65-F5344CB8AC3E}">
        <p14:creationId xmlns:p14="http://schemas.microsoft.com/office/powerpoint/2010/main" val="11908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462421" y="2016303"/>
            <a:ext cx="2757880" cy="446276"/>
          </a:xfrm>
          <a:prstGeom prst="rect">
            <a:avLst/>
          </a:prstGeom>
          <a:noFill/>
        </p:spPr>
        <p:txBody>
          <a:bodyPr wrap="square" rtlCol="0">
            <a:spAutoFit/>
          </a:bodyPr>
          <a:lstStyle/>
          <a:p>
            <a:pPr>
              <a:spcAft>
                <a:spcPts val="1200"/>
              </a:spcAft>
            </a:pPr>
            <a:r>
              <a:rPr lang="en-US" sz="2300" b="1" dirty="0" smtClean="0"/>
              <a:t>Weather</a:t>
            </a:r>
          </a:p>
        </p:txBody>
      </p:sp>
      <p:sp>
        <p:nvSpPr>
          <p:cNvPr id="6" name="TextBox 5"/>
          <p:cNvSpPr txBox="1"/>
          <p:nvPr/>
        </p:nvSpPr>
        <p:spPr>
          <a:xfrm>
            <a:off x="5052717" y="1951390"/>
            <a:ext cx="2458637" cy="461665"/>
          </a:xfrm>
          <a:prstGeom prst="rect">
            <a:avLst/>
          </a:prstGeom>
          <a:noFill/>
        </p:spPr>
        <p:txBody>
          <a:bodyPr wrap="square" rtlCol="0">
            <a:spAutoFit/>
          </a:bodyPr>
          <a:lstStyle/>
          <a:p>
            <a:r>
              <a:rPr lang="en-US" sz="2300" dirty="0" smtClean="0"/>
              <a:t>Relative Humidity</a:t>
            </a:r>
            <a:endParaRPr lang="en-US" sz="2300" dirty="0"/>
          </a:p>
        </p:txBody>
      </p:sp>
      <p:sp>
        <p:nvSpPr>
          <p:cNvPr id="7" name="TextBox 6"/>
          <p:cNvSpPr txBox="1"/>
          <p:nvPr/>
        </p:nvSpPr>
        <p:spPr>
          <a:xfrm>
            <a:off x="3091158" y="6144590"/>
            <a:ext cx="5257863" cy="61555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Affects diurnal wetting and drying of fuel</a:t>
            </a:r>
          </a:p>
          <a:p>
            <a:pPr marL="742950" lvl="1" indent="-285750">
              <a:buFont typeface="Courier New" panose="02070309020205020404" pitchFamily="49" charset="0"/>
              <a:buChar char="o"/>
            </a:pPr>
            <a:r>
              <a:rPr lang="en-US" sz="1600" dirty="0" smtClean="0"/>
              <a:t>Dependent on fuel surface-to-volume ratio</a:t>
            </a:r>
            <a:endParaRPr lang="en-US" sz="1600" dirty="0"/>
          </a:p>
        </p:txBody>
      </p:sp>
      <p:sp>
        <p:nvSpPr>
          <p:cNvPr id="9" name="Oval 8"/>
          <p:cNvSpPr/>
          <p:nvPr/>
        </p:nvSpPr>
        <p:spPr bwMode="auto">
          <a:xfrm>
            <a:off x="4528142" y="1926323"/>
            <a:ext cx="2583070" cy="84646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10" name="Picture 9"/>
          <p:cNvPicPr>
            <a:picLocks noChangeAspect="1"/>
          </p:cNvPicPr>
          <p:nvPr/>
        </p:nvPicPr>
        <p:blipFill>
          <a:blip r:embed="rId4"/>
          <a:stretch>
            <a:fillRect/>
          </a:stretch>
        </p:blipFill>
        <p:spPr>
          <a:xfrm>
            <a:off x="2994546" y="2825195"/>
            <a:ext cx="5354475" cy="3214579"/>
          </a:xfrm>
          <a:prstGeom prst="rect">
            <a:avLst/>
          </a:prstGeom>
          <a:ln w="19050">
            <a:solidFill>
              <a:schemeClr val="tx1">
                <a:lumMod val="50000"/>
              </a:schemeClr>
            </a:solidFill>
          </a:ln>
        </p:spPr>
      </p:pic>
      <p:cxnSp>
        <p:nvCxnSpPr>
          <p:cNvPr id="12" name="Straight Arrow Connector 11"/>
          <p:cNvCxnSpPr/>
          <p:nvPr/>
        </p:nvCxnSpPr>
        <p:spPr bwMode="auto">
          <a:xfrm flipV="1">
            <a:off x="3994925" y="4145209"/>
            <a:ext cx="422149" cy="96756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4090618" y="3836865"/>
            <a:ext cx="326456" cy="112705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419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3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16917"/>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371262" y="2025519"/>
            <a:ext cx="2757880" cy="446276"/>
          </a:xfrm>
          <a:prstGeom prst="rect">
            <a:avLst/>
          </a:prstGeom>
          <a:noFill/>
        </p:spPr>
        <p:txBody>
          <a:bodyPr wrap="square" rtlCol="0">
            <a:spAutoFit/>
          </a:bodyPr>
          <a:lstStyle/>
          <a:p>
            <a:pPr>
              <a:spcAft>
                <a:spcPts val="1200"/>
              </a:spcAft>
            </a:pPr>
            <a:r>
              <a:rPr lang="en-US" sz="2300" b="1" dirty="0" smtClean="0"/>
              <a:t>Weather Extremes</a:t>
            </a:r>
          </a:p>
        </p:txBody>
      </p:sp>
      <p:pic>
        <p:nvPicPr>
          <p:cNvPr id="6" name="Picture 5"/>
          <p:cNvPicPr>
            <a:picLocks noChangeAspect="1"/>
          </p:cNvPicPr>
          <p:nvPr/>
        </p:nvPicPr>
        <p:blipFill>
          <a:blip r:embed="rId4"/>
          <a:stretch>
            <a:fillRect/>
          </a:stretch>
        </p:blipFill>
        <p:spPr>
          <a:xfrm>
            <a:off x="3457495" y="2737094"/>
            <a:ext cx="5103627" cy="3825203"/>
          </a:xfrm>
          <a:prstGeom prst="rect">
            <a:avLst/>
          </a:prstGeom>
        </p:spPr>
      </p:pic>
    </p:spTree>
    <p:extLst>
      <p:ext uri="{BB962C8B-B14F-4D97-AF65-F5344CB8AC3E}">
        <p14:creationId xmlns:p14="http://schemas.microsoft.com/office/powerpoint/2010/main" val="884733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16917"/>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462421" y="1987795"/>
            <a:ext cx="2757880" cy="446276"/>
          </a:xfrm>
          <a:prstGeom prst="rect">
            <a:avLst/>
          </a:prstGeom>
          <a:noFill/>
        </p:spPr>
        <p:txBody>
          <a:bodyPr wrap="square" rtlCol="0">
            <a:spAutoFit/>
          </a:bodyPr>
          <a:lstStyle/>
          <a:p>
            <a:pPr>
              <a:spcAft>
                <a:spcPts val="1200"/>
              </a:spcAft>
            </a:pPr>
            <a:r>
              <a:rPr lang="en-US" sz="2300" b="1" dirty="0" smtClean="0"/>
              <a:t>Weather Extremes</a:t>
            </a:r>
          </a:p>
        </p:txBody>
      </p:sp>
      <p:pic>
        <p:nvPicPr>
          <p:cNvPr id="6" name="Picture 5"/>
          <p:cNvPicPr>
            <a:picLocks noChangeAspect="1"/>
          </p:cNvPicPr>
          <p:nvPr/>
        </p:nvPicPr>
        <p:blipFill>
          <a:blip r:embed="rId4"/>
          <a:stretch>
            <a:fillRect/>
          </a:stretch>
        </p:blipFill>
        <p:spPr>
          <a:xfrm>
            <a:off x="506315" y="2972573"/>
            <a:ext cx="3658551" cy="2544706"/>
          </a:xfrm>
          <a:prstGeom prst="rect">
            <a:avLst/>
          </a:prstGeom>
        </p:spPr>
      </p:pic>
      <p:pic>
        <p:nvPicPr>
          <p:cNvPr id="7" name="Picture 6"/>
          <p:cNvPicPr>
            <a:picLocks noChangeAspect="1"/>
          </p:cNvPicPr>
          <p:nvPr/>
        </p:nvPicPr>
        <p:blipFill>
          <a:blip r:embed="rId5"/>
          <a:stretch>
            <a:fillRect/>
          </a:stretch>
        </p:blipFill>
        <p:spPr>
          <a:xfrm>
            <a:off x="4268700" y="2961987"/>
            <a:ext cx="4553223" cy="2555292"/>
          </a:xfrm>
          <a:prstGeom prst="rect">
            <a:avLst/>
          </a:prstGeom>
        </p:spPr>
      </p:pic>
      <p:sp>
        <p:nvSpPr>
          <p:cNvPr id="9" name="TextBox 8"/>
          <p:cNvSpPr txBox="1"/>
          <p:nvPr/>
        </p:nvSpPr>
        <p:spPr>
          <a:xfrm>
            <a:off x="1956586" y="5692507"/>
            <a:ext cx="5339923"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Unstable atmosphere</a:t>
            </a:r>
          </a:p>
          <a:p>
            <a:pPr marL="285750" indent="-285750">
              <a:buFont typeface="Arial" panose="020B0604020202020204" pitchFamily="34" charset="0"/>
              <a:buChar char="•"/>
            </a:pPr>
            <a:r>
              <a:rPr lang="en-US" dirty="0" smtClean="0"/>
              <a:t>Superheated air plus turbulent wind conditions</a:t>
            </a:r>
            <a:endParaRPr lang="en-US" dirty="0"/>
          </a:p>
        </p:txBody>
      </p:sp>
      <p:sp>
        <p:nvSpPr>
          <p:cNvPr id="2" name="TextBox 1"/>
          <p:cNvSpPr txBox="1"/>
          <p:nvPr/>
        </p:nvSpPr>
        <p:spPr>
          <a:xfrm>
            <a:off x="3578808" y="2502963"/>
            <a:ext cx="1410964" cy="400110"/>
          </a:xfrm>
          <a:prstGeom prst="rect">
            <a:avLst/>
          </a:prstGeom>
          <a:noFill/>
        </p:spPr>
        <p:txBody>
          <a:bodyPr wrap="none" rtlCol="0">
            <a:spAutoFit/>
          </a:bodyPr>
          <a:lstStyle/>
          <a:p>
            <a:r>
              <a:rPr lang="en-US" sz="2000" dirty="0" smtClean="0"/>
              <a:t>Fire Whirls</a:t>
            </a:r>
            <a:endParaRPr lang="en-US" sz="2000" dirty="0"/>
          </a:p>
        </p:txBody>
      </p:sp>
    </p:spTree>
    <p:extLst>
      <p:ext uri="{BB962C8B-B14F-4D97-AF65-F5344CB8AC3E}">
        <p14:creationId xmlns:p14="http://schemas.microsoft.com/office/powerpoint/2010/main" val="1317545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16917"/>
            <a:ext cx="5527475" cy="461665"/>
          </a:xfrm>
          <a:prstGeom prst="rect">
            <a:avLst/>
          </a:prstGeom>
          <a:noFill/>
        </p:spPr>
        <p:txBody>
          <a:bodyPr wrap="none" rtlCol="0">
            <a:spAutoFit/>
          </a:bodyPr>
          <a:lstStyle/>
          <a:p>
            <a:r>
              <a:rPr lang="en-US" sz="2400" b="1" dirty="0" smtClean="0">
                <a:latin typeface="Cambria" panose="02040503050406030204" pitchFamily="18" charset="0"/>
              </a:rPr>
              <a:t>FIRE INTENSITY AND FIRE SEVERITY</a:t>
            </a:r>
            <a:endParaRPr lang="en-US" sz="2400" b="1" dirty="0">
              <a:latin typeface="Cambria" panose="02040503050406030204" pitchFamily="18" charset="0"/>
            </a:endParaRPr>
          </a:p>
        </p:txBody>
      </p:sp>
      <p:sp>
        <p:nvSpPr>
          <p:cNvPr id="5" name="TextBox 4"/>
          <p:cNvSpPr txBox="1"/>
          <p:nvPr/>
        </p:nvSpPr>
        <p:spPr>
          <a:xfrm>
            <a:off x="607993" y="2045568"/>
            <a:ext cx="5128941" cy="446276"/>
          </a:xfrm>
          <a:prstGeom prst="rect">
            <a:avLst/>
          </a:prstGeom>
          <a:noFill/>
        </p:spPr>
        <p:txBody>
          <a:bodyPr wrap="square" rtlCol="0">
            <a:spAutoFit/>
          </a:bodyPr>
          <a:lstStyle/>
          <a:p>
            <a:pPr>
              <a:spcAft>
                <a:spcPts val="1200"/>
              </a:spcAft>
            </a:pPr>
            <a:r>
              <a:rPr lang="en-US" sz="2300" b="1" dirty="0" smtClean="0"/>
              <a:t>Fire Intensity or “Fireline Intensity”</a:t>
            </a:r>
          </a:p>
        </p:txBody>
      </p:sp>
      <p:sp>
        <p:nvSpPr>
          <p:cNvPr id="6" name="TextBox 5"/>
          <p:cNvSpPr txBox="1"/>
          <p:nvPr/>
        </p:nvSpPr>
        <p:spPr>
          <a:xfrm>
            <a:off x="3089910" y="6211669"/>
            <a:ext cx="5692584"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Measure at the midpoint of the flame</a:t>
            </a:r>
          </a:p>
          <a:p>
            <a:pPr marL="285750" indent="-285750">
              <a:buFont typeface="Arial" panose="020B0604020202020204" pitchFamily="34" charset="0"/>
              <a:buChar char="•"/>
            </a:pPr>
            <a:r>
              <a:rPr lang="en-US" dirty="0" smtClean="0"/>
              <a:t>Can be easily observed with proper reference point</a:t>
            </a:r>
            <a:endParaRPr lang="en-US" dirty="0"/>
          </a:p>
        </p:txBody>
      </p:sp>
      <p:pic>
        <p:nvPicPr>
          <p:cNvPr id="7" name="Picture 6"/>
          <p:cNvPicPr>
            <a:picLocks noChangeAspect="1"/>
          </p:cNvPicPr>
          <p:nvPr/>
        </p:nvPicPr>
        <p:blipFill>
          <a:blip r:embed="rId4"/>
          <a:stretch>
            <a:fillRect/>
          </a:stretch>
        </p:blipFill>
        <p:spPr>
          <a:xfrm>
            <a:off x="955111" y="3872192"/>
            <a:ext cx="3898880" cy="2134123"/>
          </a:xfrm>
          <a:prstGeom prst="rect">
            <a:avLst/>
          </a:prstGeom>
        </p:spPr>
      </p:pic>
      <p:sp>
        <p:nvSpPr>
          <p:cNvPr id="9" name="TextBox 8"/>
          <p:cNvSpPr txBox="1"/>
          <p:nvPr/>
        </p:nvSpPr>
        <p:spPr>
          <a:xfrm>
            <a:off x="955111" y="2522768"/>
            <a:ext cx="7181026" cy="1246495"/>
          </a:xfrm>
          <a:prstGeom prst="rect">
            <a:avLst/>
          </a:prstGeom>
          <a:noFill/>
        </p:spPr>
        <p:txBody>
          <a:bodyPr wrap="square" rtlCol="0">
            <a:spAutoFit/>
          </a:bodyPr>
          <a:lstStyle/>
          <a:p>
            <a:pPr>
              <a:spcAft>
                <a:spcPts val="1800"/>
              </a:spcAft>
            </a:pPr>
            <a:r>
              <a:rPr lang="en-US" sz="2300" i="1" dirty="0" smtClean="0"/>
              <a:t>			</a:t>
            </a:r>
            <a:r>
              <a:rPr lang="en-US" sz="2800" i="1" dirty="0" smtClean="0"/>
              <a:t>I</a:t>
            </a:r>
            <a:r>
              <a:rPr lang="en-US" sz="2800" dirty="0" smtClean="0"/>
              <a:t> </a:t>
            </a:r>
            <a:r>
              <a:rPr lang="en-US" sz="2800" dirty="0"/>
              <a:t>= 258 </a:t>
            </a:r>
            <a:r>
              <a:rPr lang="en-US" sz="2800" dirty="0" smtClean="0"/>
              <a:t>FL</a:t>
            </a:r>
            <a:r>
              <a:rPr lang="en-US" sz="2800" dirty="0" smtClean="0">
                <a:latin typeface="Viner Hand ITC" panose="03070502030502020203" pitchFamily="66" charset="0"/>
              </a:rPr>
              <a:t>ˆ</a:t>
            </a:r>
            <a:r>
              <a:rPr lang="en-US" sz="2000" dirty="0" smtClean="0"/>
              <a:t>2.17</a:t>
            </a:r>
            <a:endParaRPr lang="en-US" sz="2000" dirty="0"/>
          </a:p>
          <a:p>
            <a:r>
              <a:rPr lang="en-US" sz="1600" i="1" dirty="0" smtClean="0"/>
              <a:t>I </a:t>
            </a:r>
            <a:r>
              <a:rPr lang="en-US" sz="1600" i="1" dirty="0"/>
              <a:t>= energy release (Btu) per unit length (ft.) of fire line </a:t>
            </a:r>
            <a:r>
              <a:rPr lang="en-US" sz="1600" i="1" dirty="0" smtClean="0"/>
              <a:t>per unit </a:t>
            </a:r>
            <a:r>
              <a:rPr lang="en-US" sz="1600" i="1" dirty="0"/>
              <a:t>time (seconds)</a:t>
            </a:r>
          </a:p>
          <a:p>
            <a:r>
              <a:rPr lang="en-US" sz="1600" i="1" dirty="0" smtClean="0"/>
              <a:t>FL </a:t>
            </a:r>
            <a:r>
              <a:rPr lang="en-US" sz="1600" i="1" dirty="0"/>
              <a:t>= flame length (ft</a:t>
            </a:r>
            <a:r>
              <a:rPr lang="en-US" sz="1600" i="1" dirty="0" smtClean="0"/>
              <a:t>.)</a:t>
            </a:r>
            <a:endParaRPr lang="en-US" i="1" dirty="0"/>
          </a:p>
        </p:txBody>
      </p:sp>
      <p:pic>
        <p:nvPicPr>
          <p:cNvPr id="10" name="Picture 9"/>
          <p:cNvPicPr>
            <a:picLocks noChangeAspect="1"/>
          </p:cNvPicPr>
          <p:nvPr/>
        </p:nvPicPr>
        <p:blipFill>
          <a:blip r:embed="rId5"/>
          <a:stretch>
            <a:fillRect/>
          </a:stretch>
        </p:blipFill>
        <p:spPr>
          <a:xfrm>
            <a:off x="5156430" y="3871940"/>
            <a:ext cx="2639456" cy="2134375"/>
          </a:xfrm>
          <a:prstGeom prst="rect">
            <a:avLst/>
          </a:prstGeom>
        </p:spPr>
      </p:pic>
    </p:spTree>
    <p:extLst>
      <p:ext uri="{BB962C8B-B14F-4D97-AF65-F5344CB8AC3E}">
        <p14:creationId xmlns:p14="http://schemas.microsoft.com/office/powerpoint/2010/main" val="131862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80738"/>
            <a:ext cx="5527475" cy="461665"/>
          </a:xfrm>
          <a:prstGeom prst="rect">
            <a:avLst/>
          </a:prstGeom>
          <a:noFill/>
        </p:spPr>
        <p:txBody>
          <a:bodyPr wrap="none" rtlCol="0">
            <a:spAutoFit/>
          </a:bodyPr>
          <a:lstStyle/>
          <a:p>
            <a:r>
              <a:rPr lang="en-US" sz="2400" b="1" dirty="0" smtClean="0">
                <a:latin typeface="Cambria" panose="02040503050406030204" pitchFamily="18" charset="0"/>
              </a:rPr>
              <a:t>FIRE INTENSITY AND FIRE SEVERITY</a:t>
            </a:r>
            <a:endParaRPr lang="en-US" sz="2400" b="1" dirty="0">
              <a:latin typeface="Cambria" panose="02040503050406030204" pitchFamily="18" charset="0"/>
            </a:endParaRPr>
          </a:p>
        </p:txBody>
      </p:sp>
      <p:sp>
        <p:nvSpPr>
          <p:cNvPr id="5" name="TextBox 4"/>
          <p:cNvSpPr txBox="1"/>
          <p:nvPr/>
        </p:nvSpPr>
        <p:spPr>
          <a:xfrm>
            <a:off x="312164" y="2108057"/>
            <a:ext cx="5128941" cy="446276"/>
          </a:xfrm>
          <a:prstGeom prst="rect">
            <a:avLst/>
          </a:prstGeom>
          <a:noFill/>
        </p:spPr>
        <p:txBody>
          <a:bodyPr wrap="square" rtlCol="0">
            <a:spAutoFit/>
          </a:bodyPr>
          <a:lstStyle/>
          <a:p>
            <a:pPr>
              <a:spcAft>
                <a:spcPts val="1200"/>
              </a:spcAft>
            </a:pPr>
            <a:r>
              <a:rPr lang="en-US" sz="2300" b="1" dirty="0" smtClean="0"/>
              <a:t>Fire Severity</a:t>
            </a:r>
          </a:p>
        </p:txBody>
      </p:sp>
      <p:sp>
        <p:nvSpPr>
          <p:cNvPr id="6" name="TextBox 5"/>
          <p:cNvSpPr txBox="1"/>
          <p:nvPr/>
        </p:nvSpPr>
        <p:spPr>
          <a:xfrm>
            <a:off x="312164" y="2556822"/>
            <a:ext cx="6043341" cy="124649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smtClean="0"/>
              <a:t>Refers to the effects of a fire on the environment:</a:t>
            </a:r>
          </a:p>
          <a:p>
            <a:pPr marL="800100" lvl="1" indent="-342900">
              <a:spcAft>
                <a:spcPts val="600"/>
              </a:spcAft>
              <a:buFont typeface="Courier New" panose="02070309020205020404" pitchFamily="49" charset="0"/>
              <a:buChar char="o"/>
            </a:pPr>
            <a:r>
              <a:rPr lang="en-US" sz="2000" dirty="0" smtClean="0"/>
              <a:t>Damage to vegetation and trees</a:t>
            </a:r>
          </a:p>
          <a:p>
            <a:pPr marL="800100" lvl="1" indent="-342900">
              <a:spcAft>
                <a:spcPts val="600"/>
              </a:spcAft>
              <a:buFont typeface="Courier New" panose="02070309020205020404" pitchFamily="49" charset="0"/>
              <a:buChar char="o"/>
            </a:pPr>
            <a:r>
              <a:rPr lang="en-US" sz="2000" dirty="0" smtClean="0"/>
              <a:t>Damage to soils and watersheds</a:t>
            </a:r>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357" y="3013910"/>
            <a:ext cx="2562726" cy="3844090"/>
          </a:xfrm>
          <a:prstGeom prst="rect">
            <a:avLst/>
          </a:prstGeom>
          <a:ln w="19050">
            <a:solidFill>
              <a:schemeClr val="accent6">
                <a:lumMod val="50000"/>
              </a:schemeClr>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258" y="3912150"/>
            <a:ext cx="4418774" cy="2945850"/>
          </a:xfrm>
          <a:prstGeom prst="rect">
            <a:avLst/>
          </a:prstGeom>
          <a:ln w="19050">
            <a:solidFill>
              <a:schemeClr val="accent6">
                <a:lumMod val="50000"/>
              </a:schemeClr>
            </a:solidFill>
          </a:ln>
        </p:spPr>
      </p:pic>
    </p:spTree>
    <p:extLst>
      <p:ext uri="{BB962C8B-B14F-4D97-AF65-F5344CB8AC3E}">
        <p14:creationId xmlns:p14="http://schemas.microsoft.com/office/powerpoint/2010/main" val="338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sp>
        <p:nvSpPr>
          <p:cNvPr id="534530" name="Title 1"/>
          <p:cNvSpPr>
            <a:spLocks noGrp="1"/>
          </p:cNvSpPr>
          <p:nvPr>
            <p:ph type="ctrTitle"/>
          </p:nvPr>
        </p:nvSpPr>
        <p:spPr>
          <a:xfrm>
            <a:off x="1750202" y="775692"/>
            <a:ext cx="4800600" cy="544115"/>
          </a:xfrm>
        </p:spPr>
        <p:txBody>
          <a:bodyPr/>
          <a:lstStyle/>
          <a:p>
            <a:r>
              <a:rPr lang="en-US" altLang="en-US" dirty="0" smtClean="0">
                <a:latin typeface="Cambria" panose="02040503050406030204" pitchFamily="18" charset="0"/>
                <a:cs typeface="Cambria" panose="02040503050406030204" pitchFamily="18" charset="0"/>
              </a:rPr>
              <a:t>LEARNING OBJECTIVES</a:t>
            </a:r>
            <a:endParaRPr altLang="en-US" dirty="0" smtClean="0">
              <a:latin typeface="Cambria" panose="02040503050406030204" pitchFamily="18" charset="0"/>
              <a:cs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7" name="TextBox 6"/>
          <p:cNvSpPr txBox="1"/>
          <p:nvPr/>
        </p:nvSpPr>
        <p:spPr>
          <a:xfrm>
            <a:off x="160020" y="1915574"/>
            <a:ext cx="8064346" cy="360098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Understand how weather, </a:t>
            </a:r>
            <a:r>
              <a:rPr lang="en-US" sz="2400" dirty="0" smtClean="0"/>
              <a:t>topography, </a:t>
            </a:r>
            <a:r>
              <a:rPr lang="en-US" sz="2400" dirty="0"/>
              <a:t>and fuels affect fire </a:t>
            </a:r>
            <a:r>
              <a:rPr lang="en-US" sz="2400" dirty="0" smtClean="0"/>
              <a:t>behavior:</a:t>
            </a:r>
          </a:p>
          <a:p>
            <a:pPr marL="742950" lvl="1" indent="-285750">
              <a:spcAft>
                <a:spcPts val="600"/>
              </a:spcAft>
              <a:buFont typeface="Arial" panose="020B0604020202020204" pitchFamily="34" charset="0"/>
              <a:buChar char="•"/>
            </a:pPr>
            <a:r>
              <a:rPr lang="en-US" sz="2000" dirty="0"/>
              <a:t>Create a landscape and </a:t>
            </a:r>
            <a:r>
              <a:rPr lang="en-US" sz="2000" dirty="0" smtClean="0"/>
              <a:t>‘matchstick forest’ and </a:t>
            </a:r>
            <a:r>
              <a:rPr lang="en-US" sz="2000" dirty="0"/>
              <a:t>hypothesize how a fire will </a:t>
            </a:r>
            <a:r>
              <a:rPr lang="en-US" sz="2000" dirty="0" smtClean="0"/>
              <a:t>behave.</a:t>
            </a:r>
          </a:p>
          <a:p>
            <a:pPr marL="285750" indent="-285750">
              <a:spcAft>
                <a:spcPts val="600"/>
              </a:spcAft>
              <a:buFont typeface="Arial" panose="020B0604020202020204" pitchFamily="34" charset="0"/>
              <a:buChar char="•"/>
            </a:pPr>
            <a:r>
              <a:rPr lang="en-US" sz="2400" dirty="0"/>
              <a:t>Understand how fuel size and arrangement contribute to fire spread and fire </a:t>
            </a:r>
            <a:r>
              <a:rPr lang="en-US" sz="2400" dirty="0" smtClean="0"/>
              <a:t>type</a:t>
            </a:r>
            <a:endParaRPr lang="en-US" sz="2000" dirty="0"/>
          </a:p>
          <a:p>
            <a:pPr marL="285750" indent="-285750">
              <a:spcAft>
                <a:spcPts val="600"/>
              </a:spcAft>
              <a:buFont typeface="Arial" panose="020B0604020202020204" pitchFamily="34" charset="0"/>
              <a:buChar char="•"/>
            </a:pPr>
            <a:r>
              <a:rPr lang="en-US" sz="2400" dirty="0" smtClean="0"/>
              <a:t>Compare </a:t>
            </a:r>
            <a:r>
              <a:rPr lang="en-US" sz="2400" dirty="0"/>
              <a:t>and contrast fire severity and fire </a:t>
            </a:r>
            <a:r>
              <a:rPr lang="en-US" sz="2400" dirty="0" smtClean="0"/>
              <a:t>intensity</a:t>
            </a:r>
            <a:endParaRPr lang="en-US" sz="2400" dirty="0"/>
          </a:p>
          <a:p>
            <a:pPr marL="285750" indent="-285750">
              <a:spcAft>
                <a:spcPts val="600"/>
              </a:spcAft>
              <a:buFont typeface="Arial" panose="020B0604020202020204" pitchFamily="34" charset="0"/>
              <a:buChar char="•"/>
            </a:pPr>
            <a:r>
              <a:rPr lang="en-US" sz="2400" dirty="0" smtClean="0"/>
              <a:t>Be able to explain what factors produce or influence fire regimes</a:t>
            </a:r>
            <a:endParaRPr lang="en-US" sz="2400" dirty="0"/>
          </a:p>
        </p:txBody>
      </p:sp>
    </p:spTree>
    <p:extLst>
      <p:ext uri="{BB962C8B-B14F-4D97-AF65-F5344CB8AC3E}">
        <p14:creationId xmlns:p14="http://schemas.microsoft.com/office/powerpoint/2010/main" val="882324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5527475" cy="461665"/>
          </a:xfrm>
          <a:prstGeom prst="rect">
            <a:avLst/>
          </a:prstGeom>
          <a:noFill/>
        </p:spPr>
        <p:txBody>
          <a:bodyPr wrap="none" rtlCol="0">
            <a:spAutoFit/>
          </a:bodyPr>
          <a:lstStyle/>
          <a:p>
            <a:r>
              <a:rPr lang="en-US" sz="2400" b="1" dirty="0" smtClean="0">
                <a:latin typeface="Cambria" panose="02040503050406030204" pitchFamily="18" charset="0"/>
              </a:rPr>
              <a:t>FIRE INTENSITY AND FIRE SEVERITY</a:t>
            </a:r>
            <a:endParaRPr lang="en-US" sz="2400" b="1" dirty="0">
              <a:latin typeface="Cambria" panose="02040503050406030204" pitchFamily="18" charset="0"/>
            </a:endParaRPr>
          </a:p>
        </p:txBody>
      </p:sp>
      <p:sp>
        <p:nvSpPr>
          <p:cNvPr id="5" name="TextBox 4"/>
          <p:cNvSpPr txBox="1"/>
          <p:nvPr/>
        </p:nvSpPr>
        <p:spPr>
          <a:xfrm>
            <a:off x="301741" y="2019871"/>
            <a:ext cx="5128941" cy="446276"/>
          </a:xfrm>
          <a:prstGeom prst="rect">
            <a:avLst/>
          </a:prstGeom>
          <a:noFill/>
        </p:spPr>
        <p:txBody>
          <a:bodyPr wrap="square" rtlCol="0">
            <a:spAutoFit/>
          </a:bodyPr>
          <a:lstStyle/>
          <a:p>
            <a:pPr>
              <a:spcAft>
                <a:spcPts val="1200"/>
              </a:spcAft>
            </a:pPr>
            <a:r>
              <a:rPr lang="en-US" sz="2300" b="1" dirty="0" smtClean="0"/>
              <a:t>Fire Severity</a:t>
            </a:r>
          </a:p>
        </p:txBody>
      </p:sp>
      <p:sp>
        <p:nvSpPr>
          <p:cNvPr id="6" name="TextBox 5"/>
          <p:cNvSpPr txBox="1"/>
          <p:nvPr/>
        </p:nvSpPr>
        <p:spPr>
          <a:xfrm>
            <a:off x="301741" y="2665730"/>
            <a:ext cx="4462283" cy="132343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smtClean="0"/>
              <a:t>Fire severity is rated as low, moderate and high base on visual fire effects to soil or vegetation.  Example below for soil.</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549" y="2720209"/>
            <a:ext cx="3929143" cy="4014032"/>
          </a:xfrm>
          <a:prstGeom prst="rect">
            <a:avLst/>
          </a:prstGeom>
          <a:ln w="19050">
            <a:solidFill>
              <a:schemeClr val="tx1">
                <a:lumMod val="50000"/>
              </a:schemeClr>
            </a:solidFill>
          </a:ln>
        </p:spPr>
      </p:pic>
    </p:spTree>
    <p:extLst>
      <p:ext uri="{BB962C8B-B14F-4D97-AF65-F5344CB8AC3E}">
        <p14:creationId xmlns:p14="http://schemas.microsoft.com/office/powerpoint/2010/main" val="18959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5" name="TextBox 4"/>
          <p:cNvSpPr txBox="1"/>
          <p:nvPr/>
        </p:nvSpPr>
        <p:spPr>
          <a:xfrm>
            <a:off x="518023" y="2180042"/>
            <a:ext cx="5128941" cy="446276"/>
          </a:xfrm>
          <a:prstGeom prst="rect">
            <a:avLst/>
          </a:prstGeom>
          <a:noFill/>
        </p:spPr>
        <p:txBody>
          <a:bodyPr wrap="square" rtlCol="0">
            <a:spAutoFit/>
          </a:bodyPr>
          <a:lstStyle/>
          <a:p>
            <a:pPr>
              <a:spcAft>
                <a:spcPts val="1200"/>
              </a:spcAft>
            </a:pPr>
            <a:r>
              <a:rPr lang="en-US" sz="2300" b="1" dirty="0" smtClean="0"/>
              <a:t>Fire Spread</a:t>
            </a:r>
          </a:p>
        </p:txBody>
      </p:sp>
      <p:sp>
        <p:nvSpPr>
          <p:cNvPr id="6" name="TextBox 5"/>
          <p:cNvSpPr txBox="1"/>
          <p:nvPr/>
        </p:nvSpPr>
        <p:spPr>
          <a:xfrm>
            <a:off x="624346" y="2693642"/>
            <a:ext cx="8063530" cy="209288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smtClean="0"/>
              <a:t>Fire spread is the movement or progression of fire through a fuel bed</a:t>
            </a:r>
          </a:p>
          <a:p>
            <a:pPr marL="342900" indent="-342900">
              <a:spcAft>
                <a:spcPts val="600"/>
              </a:spcAft>
              <a:buFont typeface="Arial" panose="020B0604020202020204" pitchFamily="34" charset="0"/>
              <a:buChar char="•"/>
            </a:pPr>
            <a:r>
              <a:rPr lang="en-US" sz="2000" dirty="0" smtClean="0"/>
              <a:t>It is measured by feet per minute or chains (66 ft.) per hour.</a:t>
            </a:r>
          </a:p>
          <a:p>
            <a:pPr marL="342900" indent="-342900">
              <a:spcAft>
                <a:spcPts val="600"/>
              </a:spcAft>
              <a:buFont typeface="Arial" panose="020B0604020202020204" pitchFamily="34" charset="0"/>
              <a:buChar char="•"/>
            </a:pPr>
            <a:r>
              <a:rPr lang="en-US" sz="2000" dirty="0" smtClean="0"/>
              <a:t>Fire spread is influenced by the type and continuity of fuel, moisture content of fuel, topography, and weather factors, such as wind.</a:t>
            </a:r>
            <a:endParaRPr lang="en-US" sz="2000" dirty="0"/>
          </a:p>
        </p:txBody>
      </p:sp>
      <p:sp>
        <p:nvSpPr>
          <p:cNvPr id="7" name="TextBox 6"/>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Tree>
    <p:extLst>
      <p:ext uri="{BB962C8B-B14F-4D97-AF65-F5344CB8AC3E}">
        <p14:creationId xmlns:p14="http://schemas.microsoft.com/office/powerpoint/2010/main" val="1994205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2054730" cy="461665"/>
          </a:xfrm>
          <a:prstGeom prst="rect">
            <a:avLst/>
          </a:prstGeom>
          <a:noFill/>
        </p:spPr>
        <p:txBody>
          <a:bodyPr wrap="none" rtlCol="0">
            <a:spAutoFit/>
          </a:bodyPr>
          <a:lstStyle/>
          <a:p>
            <a:r>
              <a:rPr lang="en-US" sz="2400" b="1" dirty="0" smtClean="0">
                <a:latin typeface="Cambria" panose="02040503050406030204" pitchFamily="18" charset="0"/>
              </a:rPr>
              <a:t>FIRE SPREAD</a:t>
            </a:r>
            <a:endParaRPr lang="en-US" sz="2400" b="1" dirty="0">
              <a:latin typeface="Cambria" panose="02040503050406030204" pitchFamily="18" charset="0"/>
            </a:endParaRPr>
          </a:p>
        </p:txBody>
      </p:sp>
      <p:sp>
        <p:nvSpPr>
          <p:cNvPr id="5" name="TextBox 4"/>
          <p:cNvSpPr txBox="1"/>
          <p:nvPr/>
        </p:nvSpPr>
        <p:spPr>
          <a:xfrm>
            <a:off x="462421" y="2011644"/>
            <a:ext cx="5128941" cy="446276"/>
          </a:xfrm>
          <a:prstGeom prst="rect">
            <a:avLst/>
          </a:prstGeom>
          <a:noFill/>
        </p:spPr>
        <p:txBody>
          <a:bodyPr wrap="square" rtlCol="0">
            <a:spAutoFit/>
          </a:bodyPr>
          <a:lstStyle/>
          <a:p>
            <a:pPr>
              <a:spcAft>
                <a:spcPts val="1200"/>
              </a:spcAft>
            </a:pPr>
            <a:r>
              <a:rPr lang="en-US" sz="2300" b="1" dirty="0" smtClean="0"/>
              <a:t>Fire Spread</a:t>
            </a:r>
          </a:p>
        </p:txBody>
      </p:sp>
      <p:sp>
        <p:nvSpPr>
          <p:cNvPr id="6" name="TextBox 5"/>
          <p:cNvSpPr txBox="1"/>
          <p:nvPr/>
        </p:nvSpPr>
        <p:spPr>
          <a:xfrm>
            <a:off x="700418" y="2644068"/>
            <a:ext cx="8286814" cy="1661993"/>
          </a:xfrm>
          <a:prstGeom prst="rect">
            <a:avLst/>
          </a:prstGeom>
          <a:noFill/>
        </p:spPr>
        <p:txBody>
          <a:bodyPr wrap="square" rtlCol="0">
            <a:spAutoFit/>
          </a:bodyPr>
          <a:lstStyle/>
          <a:p>
            <a:pPr>
              <a:spcAft>
                <a:spcPts val="1200"/>
              </a:spcAft>
            </a:pPr>
            <a:r>
              <a:rPr lang="en-US" b="1" u="sng" dirty="0" smtClean="0"/>
              <a:t>Fuel Type</a:t>
            </a:r>
            <a:r>
              <a:rPr lang="en-US" dirty="0" smtClean="0"/>
              <a:t>										</a:t>
            </a:r>
            <a:r>
              <a:rPr lang="en-US" b="1" u="sng" dirty="0" smtClean="0"/>
              <a:t>Rate of spread</a:t>
            </a:r>
          </a:p>
          <a:p>
            <a:pPr>
              <a:spcAft>
                <a:spcPts val="1200"/>
              </a:spcAft>
            </a:pPr>
            <a:r>
              <a:rPr lang="en-US" dirty="0" smtClean="0"/>
              <a:t>Grass and bitterbrush (2-GR) 						46 chains/hr. (3,036 ft.)</a:t>
            </a:r>
          </a:p>
          <a:p>
            <a:pPr>
              <a:spcAft>
                <a:spcPts val="1200"/>
              </a:spcAft>
            </a:pPr>
            <a:r>
              <a:rPr lang="en-US" dirty="0" smtClean="0"/>
              <a:t>Ponderosa pine/bitterbrush (4-PP-4)				9 chains/hr. (594 ft.)</a:t>
            </a:r>
          </a:p>
          <a:p>
            <a:pPr>
              <a:spcAft>
                <a:spcPts val="1200"/>
              </a:spcAft>
            </a:pPr>
            <a:r>
              <a:rPr lang="en-US" dirty="0" smtClean="0"/>
              <a:t>Dense ponderosa pine/heavy surf. fuels (6-PP-4)		5 chains/hr. (330 ft.)</a:t>
            </a:r>
            <a:endParaRPr lang="en-US" dirty="0"/>
          </a:p>
        </p:txBody>
      </p:sp>
      <p:sp>
        <p:nvSpPr>
          <p:cNvPr id="7" name="TextBox 6"/>
          <p:cNvSpPr txBox="1"/>
          <p:nvPr/>
        </p:nvSpPr>
        <p:spPr>
          <a:xfrm>
            <a:off x="6298349" y="6742584"/>
            <a:ext cx="2845651" cy="230832"/>
          </a:xfrm>
          <a:prstGeom prst="rect">
            <a:avLst/>
          </a:prstGeom>
          <a:noFill/>
        </p:spPr>
        <p:txBody>
          <a:bodyPr wrap="none" rtlCol="0">
            <a:spAutoFit/>
          </a:bodyPr>
          <a:lstStyle/>
          <a:p>
            <a:r>
              <a:rPr lang="en-US" sz="900" dirty="0" smtClean="0"/>
              <a:t>Adapted from: USDA Forest Service GTR PNW-105</a:t>
            </a:r>
            <a:endParaRPr lang="en-US" sz="9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694" y="4520474"/>
            <a:ext cx="2552700" cy="1790700"/>
          </a:xfrm>
          <a:prstGeom prst="rect">
            <a:avLst/>
          </a:prstGeom>
          <a:ln>
            <a:noFill/>
          </a:ln>
        </p:spPr>
      </p:pic>
      <p:grpSp>
        <p:nvGrpSpPr>
          <p:cNvPr id="10" name="Group 9"/>
          <p:cNvGrpSpPr/>
          <p:nvPr/>
        </p:nvGrpSpPr>
        <p:grpSpPr>
          <a:xfrm>
            <a:off x="673609" y="4520474"/>
            <a:ext cx="2646430" cy="2098179"/>
            <a:chOff x="460949" y="3734090"/>
            <a:chExt cx="2646430" cy="209817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58" y="3734090"/>
              <a:ext cx="2552700" cy="1790700"/>
            </a:xfrm>
            <a:prstGeom prst="rect">
              <a:avLst/>
            </a:prstGeom>
            <a:ln>
              <a:noFill/>
            </a:ln>
          </p:spPr>
        </p:pic>
        <p:sp>
          <p:nvSpPr>
            <p:cNvPr id="13" name="TextBox 12"/>
            <p:cNvSpPr txBox="1"/>
            <p:nvPr/>
          </p:nvSpPr>
          <p:spPr>
            <a:xfrm>
              <a:off x="460949" y="5555270"/>
              <a:ext cx="2646430" cy="276999"/>
            </a:xfrm>
            <a:prstGeom prst="rect">
              <a:avLst/>
            </a:prstGeom>
            <a:noFill/>
          </p:spPr>
          <p:txBody>
            <a:bodyPr wrap="none" rtlCol="0">
              <a:spAutoFit/>
            </a:bodyPr>
            <a:lstStyle/>
            <a:p>
              <a:r>
                <a:rPr lang="en-US" sz="1200" dirty="0" smtClean="0"/>
                <a:t>Head fire in </a:t>
              </a:r>
              <a:r>
                <a:rPr lang="en-US" sz="1200" smtClean="0"/>
                <a:t>grass with </a:t>
              </a:r>
              <a:r>
                <a:rPr lang="en-US" sz="1200" dirty="0" smtClean="0"/>
                <a:t>rapid spread</a:t>
              </a:r>
              <a:endParaRPr lang="en-US" sz="1200" dirty="0"/>
            </a:p>
          </p:txBody>
        </p:sp>
      </p:grpSp>
      <p:sp>
        <p:nvSpPr>
          <p:cNvPr id="14" name="TextBox 13"/>
          <p:cNvSpPr txBox="1"/>
          <p:nvPr/>
        </p:nvSpPr>
        <p:spPr>
          <a:xfrm>
            <a:off x="3374688" y="6348668"/>
            <a:ext cx="2774670" cy="276999"/>
          </a:xfrm>
          <a:prstGeom prst="rect">
            <a:avLst/>
          </a:prstGeom>
          <a:noFill/>
        </p:spPr>
        <p:txBody>
          <a:bodyPr wrap="none" rtlCol="0">
            <a:spAutoFit/>
          </a:bodyPr>
          <a:lstStyle/>
          <a:p>
            <a:r>
              <a:rPr lang="en-US" sz="1200" dirty="0" smtClean="0"/>
              <a:t>Backing fire in </a:t>
            </a:r>
            <a:r>
              <a:rPr lang="en-US" sz="1200" smtClean="0"/>
              <a:t>grass with </a:t>
            </a:r>
            <a:r>
              <a:rPr lang="en-US" sz="1200" dirty="0" smtClean="0"/>
              <a:t>slow spread</a:t>
            </a:r>
            <a:endParaRPr lang="en-US" sz="1200" dirty="0"/>
          </a:p>
        </p:txBody>
      </p:sp>
      <p:grpSp>
        <p:nvGrpSpPr>
          <p:cNvPr id="15" name="Group 14"/>
          <p:cNvGrpSpPr/>
          <p:nvPr/>
        </p:nvGrpSpPr>
        <p:grpSpPr>
          <a:xfrm>
            <a:off x="6149358" y="4456881"/>
            <a:ext cx="2707572" cy="2159361"/>
            <a:chOff x="5936698" y="3670497"/>
            <a:chExt cx="2707572" cy="2159361"/>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698" y="3670497"/>
              <a:ext cx="2707572" cy="1925689"/>
            </a:xfrm>
            <a:prstGeom prst="rect">
              <a:avLst/>
            </a:prstGeom>
          </p:spPr>
        </p:pic>
        <p:sp>
          <p:nvSpPr>
            <p:cNvPr id="17" name="TextBox 16"/>
            <p:cNvSpPr txBox="1"/>
            <p:nvPr/>
          </p:nvSpPr>
          <p:spPr>
            <a:xfrm>
              <a:off x="5936698" y="5552859"/>
              <a:ext cx="2525628" cy="276999"/>
            </a:xfrm>
            <a:prstGeom prst="rect">
              <a:avLst/>
            </a:prstGeom>
            <a:noFill/>
          </p:spPr>
          <p:txBody>
            <a:bodyPr wrap="none" rtlCol="0">
              <a:spAutoFit/>
            </a:bodyPr>
            <a:lstStyle/>
            <a:p>
              <a:r>
                <a:rPr lang="en-US" sz="1200" dirty="0" smtClean="0"/>
                <a:t>Dense PP with heavy surface fuels</a:t>
              </a:r>
              <a:endParaRPr lang="en-US" sz="1200" dirty="0"/>
            </a:p>
          </p:txBody>
        </p:sp>
      </p:grpSp>
    </p:spTree>
    <p:extLst>
      <p:ext uri="{BB962C8B-B14F-4D97-AF65-F5344CB8AC3E}">
        <p14:creationId xmlns:p14="http://schemas.microsoft.com/office/powerpoint/2010/main" val="98626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660862"/>
            <a:ext cx="1819729" cy="461665"/>
          </a:xfrm>
          <a:prstGeom prst="rect">
            <a:avLst/>
          </a:prstGeom>
          <a:noFill/>
        </p:spPr>
        <p:txBody>
          <a:bodyPr wrap="none" rtlCol="0">
            <a:spAutoFit/>
          </a:bodyPr>
          <a:lstStyle/>
          <a:p>
            <a:r>
              <a:rPr lang="en-US" sz="2400" b="1" dirty="0" smtClean="0">
                <a:latin typeface="Cambria" panose="02040503050406030204" pitchFamily="18" charset="0"/>
              </a:rPr>
              <a:t>FIRE TYPES</a:t>
            </a:r>
            <a:endParaRPr lang="en-US" sz="2400" b="1" dirty="0">
              <a:latin typeface="Cambria" panose="02040503050406030204" pitchFamily="18" charset="0"/>
            </a:endParaRPr>
          </a:p>
        </p:txBody>
      </p:sp>
      <p:sp>
        <p:nvSpPr>
          <p:cNvPr id="5" name="TextBox 4"/>
          <p:cNvSpPr txBox="1"/>
          <p:nvPr/>
        </p:nvSpPr>
        <p:spPr>
          <a:xfrm>
            <a:off x="771490" y="2644782"/>
            <a:ext cx="2747249" cy="223138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300" b="1" dirty="0" smtClean="0"/>
              <a:t>Ground fires</a:t>
            </a:r>
          </a:p>
          <a:p>
            <a:pPr marL="342900" indent="-342900">
              <a:spcAft>
                <a:spcPts val="1200"/>
              </a:spcAft>
              <a:buFont typeface="Arial" panose="020B0604020202020204" pitchFamily="34" charset="0"/>
              <a:buChar char="•"/>
            </a:pPr>
            <a:r>
              <a:rPr lang="en-US" sz="2300" b="1" dirty="0" smtClean="0"/>
              <a:t>Surface fires</a:t>
            </a:r>
          </a:p>
          <a:p>
            <a:pPr marL="342900" indent="-342900">
              <a:spcAft>
                <a:spcPts val="600"/>
              </a:spcAft>
              <a:buFont typeface="Arial" panose="020B0604020202020204" pitchFamily="34" charset="0"/>
              <a:buChar char="•"/>
            </a:pPr>
            <a:r>
              <a:rPr lang="en-US" sz="2300" b="1" dirty="0" smtClean="0"/>
              <a:t>Crown fires</a:t>
            </a:r>
          </a:p>
          <a:p>
            <a:pPr marL="800100" lvl="1" indent="-342900">
              <a:spcAft>
                <a:spcPts val="600"/>
              </a:spcAft>
              <a:buFont typeface="Courier New" panose="02070309020205020404" pitchFamily="49" charset="0"/>
              <a:buChar char="o"/>
            </a:pPr>
            <a:r>
              <a:rPr lang="en-US" sz="2000" b="1" dirty="0" smtClean="0"/>
              <a:t>Passive</a:t>
            </a:r>
          </a:p>
          <a:p>
            <a:pPr marL="800100" lvl="1" indent="-342900">
              <a:spcAft>
                <a:spcPts val="600"/>
              </a:spcAft>
              <a:buFont typeface="Courier New" panose="02070309020205020404" pitchFamily="49" charset="0"/>
              <a:buChar char="o"/>
            </a:pPr>
            <a:r>
              <a:rPr lang="en-US" sz="2000" b="1" dirty="0" smtClean="0"/>
              <a:t>Active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331" y="2853189"/>
            <a:ext cx="5001780" cy="3334520"/>
          </a:xfrm>
          <a:prstGeom prst="rect">
            <a:avLst/>
          </a:prstGeom>
          <a:ln w="19050">
            <a:solidFill>
              <a:schemeClr val="tx1">
                <a:lumMod val="50000"/>
              </a:schemeClr>
            </a:solidFill>
          </a:ln>
        </p:spPr>
      </p:pic>
    </p:spTree>
    <p:extLst>
      <p:ext uri="{BB962C8B-B14F-4D97-AF65-F5344CB8AC3E}">
        <p14:creationId xmlns:p14="http://schemas.microsoft.com/office/powerpoint/2010/main" val="232703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1819729" cy="461665"/>
          </a:xfrm>
          <a:prstGeom prst="rect">
            <a:avLst/>
          </a:prstGeom>
          <a:noFill/>
        </p:spPr>
        <p:txBody>
          <a:bodyPr wrap="none" rtlCol="0">
            <a:spAutoFit/>
          </a:bodyPr>
          <a:lstStyle/>
          <a:p>
            <a:r>
              <a:rPr lang="en-US" sz="2400" b="1" dirty="0" smtClean="0">
                <a:latin typeface="Cambria" panose="02040503050406030204" pitchFamily="18" charset="0"/>
              </a:rPr>
              <a:t>FIRE TYPES</a:t>
            </a:r>
            <a:endParaRPr lang="en-US" sz="2400" b="1" dirty="0">
              <a:latin typeface="Cambria" panose="02040503050406030204" pitchFamily="18" charset="0"/>
            </a:endParaRPr>
          </a:p>
        </p:txBody>
      </p:sp>
      <p:sp>
        <p:nvSpPr>
          <p:cNvPr id="5" name="TextBox 4"/>
          <p:cNvSpPr txBox="1"/>
          <p:nvPr/>
        </p:nvSpPr>
        <p:spPr>
          <a:xfrm>
            <a:off x="506313" y="1857202"/>
            <a:ext cx="5022616" cy="4909036"/>
          </a:xfrm>
          <a:prstGeom prst="rect">
            <a:avLst/>
          </a:prstGeom>
          <a:noFill/>
        </p:spPr>
        <p:txBody>
          <a:bodyPr wrap="square" rtlCol="0">
            <a:spAutoFit/>
          </a:bodyPr>
          <a:lstStyle/>
          <a:p>
            <a:pPr>
              <a:spcAft>
                <a:spcPts val="1200"/>
              </a:spcAft>
            </a:pPr>
            <a:r>
              <a:rPr lang="en-US" sz="2300" b="1" dirty="0" smtClean="0"/>
              <a:t>Ground fires</a:t>
            </a:r>
          </a:p>
          <a:p>
            <a:pPr marL="342900" indent="-342900">
              <a:spcAft>
                <a:spcPts val="1200"/>
              </a:spcAft>
              <a:buFont typeface="Arial" panose="020B0604020202020204" pitchFamily="34" charset="0"/>
              <a:buChar char="•"/>
            </a:pPr>
            <a:r>
              <a:rPr lang="en-US" sz="2000" dirty="0" smtClean="0"/>
              <a:t>Burn below the surface in duff, roots, buried logs, and peat</a:t>
            </a:r>
          </a:p>
          <a:p>
            <a:pPr marL="800100" lvl="1" indent="-342900">
              <a:spcAft>
                <a:spcPts val="1200"/>
              </a:spcAft>
              <a:buFont typeface="Courier New" panose="02070309020205020404" pitchFamily="49" charset="0"/>
              <a:buChar char="o"/>
            </a:pPr>
            <a:r>
              <a:rPr lang="en-US" sz="2000" dirty="0" smtClean="0"/>
              <a:t>Peat fires:</a:t>
            </a:r>
          </a:p>
          <a:p>
            <a:pPr marL="1257300" lvl="2" indent="-342900">
              <a:spcAft>
                <a:spcPts val="600"/>
              </a:spcAft>
              <a:buFont typeface="Wingdings" panose="05000000000000000000" pitchFamily="2" charset="2"/>
              <a:buChar char="§"/>
            </a:pPr>
            <a:r>
              <a:rPr lang="en-US" sz="2000" dirty="0" smtClean="0"/>
              <a:t>Slow rate of spread</a:t>
            </a:r>
          </a:p>
          <a:p>
            <a:pPr marL="1257300" lvl="2" indent="-342900">
              <a:spcAft>
                <a:spcPts val="600"/>
              </a:spcAft>
              <a:buFont typeface="Wingdings" panose="05000000000000000000" pitchFamily="2" charset="2"/>
              <a:buChar char="§"/>
            </a:pPr>
            <a:r>
              <a:rPr lang="en-US" sz="2000" dirty="0" smtClean="0"/>
              <a:t>Long duration, high severity</a:t>
            </a:r>
          </a:p>
          <a:p>
            <a:pPr marL="1257300" lvl="2" indent="-342900">
              <a:spcAft>
                <a:spcPts val="600"/>
              </a:spcAft>
              <a:buFont typeface="Wingdings" panose="05000000000000000000" pitchFamily="2" charset="2"/>
              <a:buChar char="§"/>
            </a:pPr>
            <a:r>
              <a:rPr lang="en-US" sz="2000" dirty="0" smtClean="0"/>
              <a:t>Peat fires can last for years</a:t>
            </a:r>
          </a:p>
          <a:p>
            <a:pPr marL="1257300" lvl="2" indent="-342900">
              <a:spcAft>
                <a:spcPts val="1200"/>
              </a:spcAft>
              <a:buFont typeface="Wingdings" panose="05000000000000000000" pitchFamily="2" charset="2"/>
              <a:buChar char="§"/>
            </a:pPr>
            <a:r>
              <a:rPr lang="en-US" sz="2000" dirty="0" smtClean="0"/>
              <a:t>Difficult to extinguish</a:t>
            </a:r>
          </a:p>
          <a:p>
            <a:pPr marL="800100" lvl="1" indent="-342900">
              <a:spcAft>
                <a:spcPts val="1200"/>
              </a:spcAft>
              <a:buFont typeface="Courier New" panose="02070309020205020404" pitchFamily="49" charset="0"/>
              <a:buChar char="o"/>
            </a:pPr>
            <a:r>
              <a:rPr lang="en-US" sz="2000" dirty="0" smtClean="0"/>
              <a:t>Burning in duff around large ponderosa pine trees</a:t>
            </a:r>
          </a:p>
          <a:p>
            <a:pPr marL="1257300" lvl="2" indent="-342900">
              <a:spcAft>
                <a:spcPts val="600"/>
              </a:spcAft>
              <a:buFont typeface="Wingdings" panose="05000000000000000000" pitchFamily="2" charset="2"/>
              <a:buChar char="§"/>
            </a:pPr>
            <a:r>
              <a:rPr lang="en-US" sz="2000" dirty="0" smtClean="0"/>
              <a:t>Long duration smoldering fire</a:t>
            </a:r>
          </a:p>
          <a:p>
            <a:pPr marL="1257300" lvl="2" indent="-342900">
              <a:spcAft>
                <a:spcPts val="600"/>
              </a:spcAft>
              <a:buFont typeface="Wingdings" panose="05000000000000000000" pitchFamily="2" charset="2"/>
              <a:buChar char="§"/>
            </a:pPr>
            <a:r>
              <a:rPr lang="en-US" sz="2000" dirty="0" smtClean="0"/>
              <a:t>Tree mortality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223" y="1943346"/>
            <a:ext cx="3147236" cy="2368374"/>
          </a:xfrm>
          <a:prstGeom prst="rect">
            <a:avLst/>
          </a:prstGeom>
          <a:ln w="19050">
            <a:solidFill>
              <a:schemeClr val="tx1">
                <a:lumMod val="50000"/>
              </a:schemeClr>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223" y="4603502"/>
            <a:ext cx="3147237" cy="2096109"/>
          </a:xfrm>
          <a:prstGeom prst="rect">
            <a:avLst/>
          </a:prstGeom>
          <a:ln w="19050">
            <a:solidFill>
              <a:schemeClr val="tx1">
                <a:lumMod val="50000"/>
              </a:schemeClr>
            </a:solidFill>
          </a:ln>
        </p:spPr>
      </p:pic>
    </p:spTree>
    <p:extLst>
      <p:ext uri="{BB962C8B-B14F-4D97-AF65-F5344CB8AC3E}">
        <p14:creationId xmlns:p14="http://schemas.microsoft.com/office/powerpoint/2010/main" val="11701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699042" y="756378"/>
            <a:ext cx="1819729" cy="461665"/>
          </a:xfrm>
          <a:prstGeom prst="rect">
            <a:avLst/>
          </a:prstGeom>
          <a:noFill/>
        </p:spPr>
        <p:txBody>
          <a:bodyPr wrap="none" rtlCol="0">
            <a:spAutoFit/>
          </a:bodyPr>
          <a:lstStyle/>
          <a:p>
            <a:r>
              <a:rPr lang="en-US" sz="2400" b="1" dirty="0" smtClean="0">
                <a:latin typeface="Cambria" panose="02040503050406030204" pitchFamily="18" charset="0"/>
              </a:rPr>
              <a:t>FIRE TYPES</a:t>
            </a:r>
            <a:endParaRPr lang="en-US" sz="2400" b="1" dirty="0">
              <a:latin typeface="Cambria" panose="02040503050406030204" pitchFamily="18" charset="0"/>
            </a:endParaRPr>
          </a:p>
        </p:txBody>
      </p:sp>
      <p:sp>
        <p:nvSpPr>
          <p:cNvPr id="5" name="TextBox 4"/>
          <p:cNvSpPr txBox="1"/>
          <p:nvPr/>
        </p:nvSpPr>
        <p:spPr>
          <a:xfrm>
            <a:off x="462421" y="2100837"/>
            <a:ext cx="4278338" cy="3877985"/>
          </a:xfrm>
          <a:prstGeom prst="rect">
            <a:avLst/>
          </a:prstGeom>
          <a:noFill/>
        </p:spPr>
        <p:txBody>
          <a:bodyPr wrap="square" rtlCol="0">
            <a:spAutoFit/>
          </a:bodyPr>
          <a:lstStyle/>
          <a:p>
            <a:pPr>
              <a:spcAft>
                <a:spcPts val="1200"/>
              </a:spcAft>
            </a:pPr>
            <a:r>
              <a:rPr lang="en-US" sz="2300" b="1" dirty="0" smtClean="0"/>
              <a:t>Surface fires</a:t>
            </a:r>
          </a:p>
          <a:p>
            <a:pPr marL="342900" indent="-342900">
              <a:spcAft>
                <a:spcPts val="1200"/>
              </a:spcAft>
              <a:buFont typeface="Arial" panose="020B0604020202020204" pitchFamily="34" charset="0"/>
              <a:buChar char="•"/>
            </a:pPr>
            <a:r>
              <a:rPr lang="en-US" sz="2000" dirty="0" smtClean="0"/>
              <a:t>Consume litter layer, herbaceous vegetation, shrubs, twigs, and branches</a:t>
            </a:r>
          </a:p>
          <a:p>
            <a:pPr marL="342900" indent="-342900">
              <a:spcAft>
                <a:spcPts val="1200"/>
              </a:spcAft>
              <a:buFont typeface="Arial" panose="020B0604020202020204" pitchFamily="34" charset="0"/>
              <a:buChar char="•"/>
            </a:pPr>
            <a:r>
              <a:rPr lang="en-US" sz="2000" dirty="0" smtClean="0"/>
              <a:t>The higher the fuel loading on the surface, the greater the flame length and the greater the intensity of the fire</a:t>
            </a:r>
          </a:p>
          <a:p>
            <a:pPr>
              <a:spcAft>
                <a:spcPts val="1200"/>
              </a:spcAft>
            </a:pPr>
            <a:endParaRPr lang="en-US" sz="2300" b="1" dirty="0" smtClean="0"/>
          </a:p>
          <a:p>
            <a:pPr marL="342900" indent="-342900">
              <a:spcAft>
                <a:spcPts val="1200"/>
              </a:spcAft>
              <a:buFont typeface="Arial" panose="020B0604020202020204" pitchFamily="34" charset="0"/>
              <a:buChar char="•"/>
            </a:pPr>
            <a:endParaRPr lang="en-US" sz="2000" b="1"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076" y="2589742"/>
            <a:ext cx="3866901" cy="2900176"/>
          </a:xfrm>
          <a:prstGeom prst="rect">
            <a:avLst/>
          </a:prstGeom>
          <a:ln w="19050">
            <a:solidFill>
              <a:schemeClr val="tx1">
                <a:lumMod val="50000"/>
              </a:schemeClr>
            </a:solidFill>
          </a:ln>
        </p:spPr>
      </p:pic>
    </p:spTree>
    <p:extLst>
      <p:ext uri="{BB962C8B-B14F-4D97-AF65-F5344CB8AC3E}">
        <p14:creationId xmlns:p14="http://schemas.microsoft.com/office/powerpoint/2010/main" val="1193786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1819729" cy="461665"/>
          </a:xfrm>
          <a:prstGeom prst="rect">
            <a:avLst/>
          </a:prstGeom>
          <a:noFill/>
        </p:spPr>
        <p:txBody>
          <a:bodyPr wrap="none" rtlCol="0">
            <a:spAutoFit/>
          </a:bodyPr>
          <a:lstStyle/>
          <a:p>
            <a:r>
              <a:rPr lang="en-US" sz="2400" b="1" dirty="0" smtClean="0">
                <a:latin typeface="Cambria" panose="02040503050406030204" pitchFamily="18" charset="0"/>
              </a:rPr>
              <a:t>FIRE TYPES</a:t>
            </a:r>
            <a:endParaRPr lang="en-US" sz="2400" b="1" dirty="0">
              <a:latin typeface="Cambria" panose="02040503050406030204" pitchFamily="18" charset="0"/>
            </a:endParaRPr>
          </a:p>
        </p:txBody>
      </p:sp>
      <p:sp>
        <p:nvSpPr>
          <p:cNvPr id="5" name="TextBox 4"/>
          <p:cNvSpPr txBox="1"/>
          <p:nvPr/>
        </p:nvSpPr>
        <p:spPr>
          <a:xfrm>
            <a:off x="479602" y="1816816"/>
            <a:ext cx="4588200" cy="2369880"/>
          </a:xfrm>
          <a:prstGeom prst="rect">
            <a:avLst/>
          </a:prstGeom>
          <a:noFill/>
        </p:spPr>
        <p:txBody>
          <a:bodyPr wrap="square" rtlCol="0">
            <a:spAutoFit/>
          </a:bodyPr>
          <a:lstStyle/>
          <a:p>
            <a:pPr>
              <a:spcAft>
                <a:spcPts val="600"/>
              </a:spcAft>
            </a:pPr>
            <a:r>
              <a:rPr lang="en-US" sz="2300" b="1" dirty="0" smtClean="0"/>
              <a:t>Crown fires:</a:t>
            </a:r>
          </a:p>
          <a:p>
            <a:pPr marL="342900" indent="-342900">
              <a:spcAft>
                <a:spcPts val="600"/>
              </a:spcAft>
              <a:buFont typeface="Arial" panose="020B0604020202020204" pitchFamily="34" charset="0"/>
              <a:buChar char="•"/>
            </a:pPr>
            <a:r>
              <a:rPr lang="en-US" sz="2000" dirty="0" smtClean="0"/>
              <a:t>Passive</a:t>
            </a:r>
          </a:p>
          <a:p>
            <a:pPr marL="800100" lvl="1" indent="-342900">
              <a:spcAft>
                <a:spcPts val="1200"/>
              </a:spcAft>
              <a:buFont typeface="Courier New" panose="02070309020205020404" pitchFamily="49" charset="0"/>
              <a:buChar char="o"/>
            </a:pPr>
            <a:r>
              <a:rPr lang="en-US" sz="2000" dirty="0" smtClean="0"/>
              <a:t>“Torching” of individual trees or small groups of trees</a:t>
            </a:r>
          </a:p>
          <a:p>
            <a:pPr marL="342900" indent="-342900">
              <a:spcAft>
                <a:spcPts val="600"/>
              </a:spcAft>
              <a:buFont typeface="Arial" panose="020B0604020202020204" pitchFamily="34" charset="0"/>
              <a:buChar char="•"/>
            </a:pPr>
            <a:r>
              <a:rPr lang="en-US" sz="2000" dirty="0" smtClean="0"/>
              <a:t>Active</a:t>
            </a:r>
          </a:p>
          <a:p>
            <a:pPr marL="800100" lvl="1" indent="-342900">
              <a:spcAft>
                <a:spcPts val="600"/>
              </a:spcAft>
              <a:buFont typeface="Courier New" panose="02070309020205020404" pitchFamily="49" charset="0"/>
              <a:buChar char="o"/>
            </a:pPr>
            <a:r>
              <a:rPr lang="en-US" sz="2000" dirty="0" smtClean="0"/>
              <a:t>Crown-to-crown combustion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269" y="2197942"/>
            <a:ext cx="3522948" cy="4357452"/>
          </a:xfrm>
          <a:prstGeom prst="rect">
            <a:avLst/>
          </a:prstGeom>
          <a:ln w="19050">
            <a:solidFill>
              <a:schemeClr val="tx1">
                <a:lumMod val="50000"/>
              </a:schemeClr>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304" y="4350692"/>
            <a:ext cx="3284087" cy="2204702"/>
          </a:xfrm>
          <a:prstGeom prst="rect">
            <a:avLst/>
          </a:prstGeom>
          <a:ln w="19050">
            <a:solidFill>
              <a:schemeClr val="tx1">
                <a:lumMod val="50000"/>
              </a:schemeClr>
            </a:solidFill>
          </a:ln>
        </p:spPr>
      </p:pic>
    </p:spTree>
    <p:extLst>
      <p:ext uri="{BB962C8B-B14F-4D97-AF65-F5344CB8AC3E}">
        <p14:creationId xmlns:p14="http://schemas.microsoft.com/office/powerpoint/2010/main" val="196992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692370"/>
            <a:ext cx="2191818" cy="461665"/>
          </a:xfrm>
          <a:prstGeom prst="rect">
            <a:avLst/>
          </a:prstGeom>
          <a:noFill/>
        </p:spPr>
        <p:txBody>
          <a:bodyPr wrap="none" rtlCol="0">
            <a:spAutoFit/>
          </a:bodyPr>
          <a:lstStyle/>
          <a:p>
            <a:r>
              <a:rPr lang="en-US" sz="2400" b="1" dirty="0" smtClean="0">
                <a:latin typeface="Cambria" panose="02040503050406030204" pitchFamily="18" charset="0"/>
              </a:rPr>
              <a:t>FIRE REGIMES</a:t>
            </a:r>
            <a:endParaRPr lang="en-US" sz="2400" b="1" dirty="0">
              <a:latin typeface="Cambria" panose="02040503050406030204" pitchFamily="18" charset="0"/>
            </a:endParaRPr>
          </a:p>
        </p:txBody>
      </p:sp>
      <p:sp>
        <p:nvSpPr>
          <p:cNvPr id="5" name="TextBox 4"/>
          <p:cNvSpPr txBox="1"/>
          <p:nvPr/>
        </p:nvSpPr>
        <p:spPr>
          <a:xfrm>
            <a:off x="462421" y="1921970"/>
            <a:ext cx="4955163" cy="527836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300" dirty="0" smtClean="0"/>
              <a:t>Describe the predominant types of fire in ecosystems.</a:t>
            </a:r>
          </a:p>
          <a:p>
            <a:pPr marL="342900" indent="-342900">
              <a:spcAft>
                <a:spcPts val="600"/>
              </a:spcAft>
              <a:buFont typeface="Arial" panose="020B0604020202020204" pitchFamily="34" charset="0"/>
              <a:buChar char="•"/>
            </a:pPr>
            <a:r>
              <a:rPr lang="en-US" sz="2300" dirty="0" smtClean="0"/>
              <a:t>Fire regimes have the following elements:</a:t>
            </a:r>
          </a:p>
          <a:p>
            <a:pPr marL="800100" lvl="1" indent="-342900">
              <a:spcAft>
                <a:spcPts val="600"/>
              </a:spcAft>
              <a:buFont typeface="Courier New" panose="02070309020205020404" pitchFamily="49" charset="0"/>
              <a:buChar char="o"/>
            </a:pPr>
            <a:r>
              <a:rPr lang="en-US" sz="2000" dirty="0" smtClean="0"/>
              <a:t>Frequency</a:t>
            </a:r>
          </a:p>
          <a:p>
            <a:pPr marL="800100" lvl="1" indent="-342900">
              <a:spcAft>
                <a:spcPts val="600"/>
              </a:spcAft>
              <a:buFont typeface="Courier New" panose="02070309020205020404" pitchFamily="49" charset="0"/>
              <a:buChar char="o"/>
            </a:pPr>
            <a:r>
              <a:rPr lang="en-US" sz="2000" dirty="0" smtClean="0"/>
              <a:t>Fire intensity and severity</a:t>
            </a:r>
          </a:p>
          <a:p>
            <a:pPr marL="800100" lvl="1" indent="-342900">
              <a:spcAft>
                <a:spcPts val="600"/>
              </a:spcAft>
              <a:buFont typeface="Courier New" panose="02070309020205020404" pitchFamily="49" charset="0"/>
              <a:buChar char="o"/>
            </a:pPr>
            <a:r>
              <a:rPr lang="en-US" sz="2000" dirty="0" smtClean="0"/>
              <a:t>Extent</a:t>
            </a:r>
          </a:p>
          <a:p>
            <a:pPr marL="800100" lvl="1" indent="-342900">
              <a:spcAft>
                <a:spcPts val="600"/>
              </a:spcAft>
              <a:buFont typeface="Courier New" panose="02070309020205020404" pitchFamily="49" charset="0"/>
              <a:buChar char="o"/>
            </a:pPr>
            <a:r>
              <a:rPr lang="en-US" sz="2000" dirty="0" smtClean="0"/>
              <a:t>Seasonality</a:t>
            </a:r>
          </a:p>
          <a:p>
            <a:pPr marL="800100" lvl="1" indent="-342900">
              <a:spcAft>
                <a:spcPts val="1200"/>
              </a:spcAft>
              <a:buFont typeface="Courier New" panose="02070309020205020404" pitchFamily="49" charset="0"/>
              <a:buChar char="o"/>
            </a:pPr>
            <a:r>
              <a:rPr lang="en-US" sz="2000" dirty="0" smtClean="0"/>
              <a:t>Synchrony/synergy with other disturbances</a:t>
            </a:r>
          </a:p>
          <a:p>
            <a:pPr marL="342900" indent="-342900">
              <a:spcAft>
                <a:spcPts val="600"/>
              </a:spcAft>
              <a:buFont typeface="Arial" panose="020B0604020202020204" pitchFamily="34" charset="0"/>
              <a:buChar char="•"/>
            </a:pPr>
            <a:r>
              <a:rPr lang="en-US" sz="2000" dirty="0" smtClean="0"/>
              <a:t>Vegetation, climate, and topography are factors that determine the fire regime in a given area.</a:t>
            </a:r>
            <a:endParaRPr lang="en-US" sz="2000" b="1" dirty="0" smtClean="0"/>
          </a:p>
          <a:p>
            <a:pPr marL="342900" indent="-342900">
              <a:spcAft>
                <a:spcPts val="600"/>
              </a:spcAft>
              <a:buFont typeface="Arial" panose="020B0604020202020204" pitchFamily="34" charset="0"/>
              <a:buChar char="•"/>
            </a:pPr>
            <a:endParaRPr lang="en-US" sz="2000" b="1" dirty="0" smtClean="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6181" t="-1" b="1005"/>
          <a:stretch/>
        </p:blipFill>
        <p:spPr>
          <a:xfrm>
            <a:off x="5417584" y="2466472"/>
            <a:ext cx="3650497" cy="2683044"/>
          </a:xfrm>
          <a:prstGeom prst="rect">
            <a:avLst/>
          </a:prstGeom>
          <a:ln w="19050">
            <a:solidFill>
              <a:schemeClr val="accent6">
                <a:lumMod val="50000"/>
              </a:schemeClr>
            </a:solidFill>
          </a:ln>
        </p:spPr>
      </p:pic>
    </p:spTree>
    <p:extLst>
      <p:ext uri="{BB962C8B-B14F-4D97-AF65-F5344CB8AC3E}">
        <p14:creationId xmlns:p14="http://schemas.microsoft.com/office/powerpoint/2010/main" val="7753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16" name="TextBox 15"/>
          <p:cNvSpPr txBox="1"/>
          <p:nvPr/>
        </p:nvSpPr>
        <p:spPr>
          <a:xfrm>
            <a:off x="1750202" y="756378"/>
            <a:ext cx="2191818" cy="461665"/>
          </a:xfrm>
          <a:prstGeom prst="rect">
            <a:avLst/>
          </a:prstGeom>
          <a:noFill/>
        </p:spPr>
        <p:txBody>
          <a:bodyPr wrap="none" rtlCol="0">
            <a:spAutoFit/>
          </a:bodyPr>
          <a:lstStyle/>
          <a:p>
            <a:r>
              <a:rPr lang="en-US" sz="2400" b="1" dirty="0" smtClean="0">
                <a:latin typeface="Cambria" panose="02040503050406030204" pitchFamily="18" charset="0"/>
              </a:rPr>
              <a:t>FIRE REGIMES</a:t>
            </a:r>
            <a:endParaRPr lang="en-US" sz="2400" b="1" dirty="0">
              <a:latin typeface="Cambria" panose="02040503050406030204" pitchFamily="18" charset="0"/>
            </a:endParaRPr>
          </a:p>
        </p:txBody>
      </p:sp>
      <p:sp>
        <p:nvSpPr>
          <p:cNvPr id="17" name="TextBox 16"/>
          <p:cNvSpPr txBox="1"/>
          <p:nvPr/>
        </p:nvSpPr>
        <p:spPr>
          <a:xfrm>
            <a:off x="1" y="2287433"/>
            <a:ext cx="2093976" cy="1323439"/>
          </a:xfrm>
          <a:prstGeom prst="rect">
            <a:avLst/>
          </a:prstGeom>
          <a:noFill/>
        </p:spPr>
        <p:txBody>
          <a:bodyPr wrap="square" rtlCol="0">
            <a:spAutoFit/>
          </a:bodyPr>
          <a:lstStyle/>
          <a:p>
            <a:pPr>
              <a:spcAft>
                <a:spcPts val="600"/>
              </a:spcAft>
            </a:pPr>
            <a:r>
              <a:rPr lang="en-US" sz="2000" dirty="0" smtClean="0"/>
              <a:t>Characterizing fire regimes by frequency and severity</a:t>
            </a:r>
          </a:p>
        </p:txBody>
      </p:sp>
      <p:pic>
        <p:nvPicPr>
          <p:cNvPr id="18" name="Picture 17"/>
          <p:cNvPicPr>
            <a:picLocks noChangeAspect="1"/>
          </p:cNvPicPr>
          <p:nvPr/>
        </p:nvPicPr>
        <p:blipFill>
          <a:blip r:embed="rId4"/>
          <a:stretch>
            <a:fillRect/>
          </a:stretch>
        </p:blipFill>
        <p:spPr>
          <a:xfrm>
            <a:off x="2008107" y="2157060"/>
            <a:ext cx="7008946" cy="4700940"/>
          </a:xfrm>
          <a:prstGeom prst="rect">
            <a:avLst/>
          </a:prstGeom>
        </p:spPr>
      </p:pic>
      <p:pic>
        <p:nvPicPr>
          <p:cNvPr id="19" name="Picture 18"/>
          <p:cNvPicPr>
            <a:picLocks noChangeAspect="1"/>
          </p:cNvPicPr>
          <p:nvPr/>
        </p:nvPicPr>
        <p:blipFill>
          <a:blip r:embed="rId5"/>
          <a:stretch>
            <a:fillRect/>
          </a:stretch>
        </p:blipFill>
        <p:spPr>
          <a:xfrm>
            <a:off x="3264182" y="5673633"/>
            <a:ext cx="1462281" cy="1105989"/>
          </a:xfrm>
          <a:prstGeom prst="rect">
            <a:avLst/>
          </a:prstGeom>
        </p:spPr>
      </p:pic>
      <p:pic>
        <p:nvPicPr>
          <p:cNvPr id="20" name="Picture 19"/>
          <p:cNvPicPr>
            <a:picLocks noChangeAspect="1"/>
          </p:cNvPicPr>
          <p:nvPr/>
        </p:nvPicPr>
        <p:blipFill>
          <a:blip r:embed="rId6"/>
          <a:stretch>
            <a:fillRect/>
          </a:stretch>
        </p:blipFill>
        <p:spPr>
          <a:xfrm>
            <a:off x="5003511" y="5673633"/>
            <a:ext cx="1470877" cy="1112490"/>
          </a:xfrm>
          <a:prstGeom prst="rect">
            <a:avLst/>
          </a:prstGeom>
        </p:spPr>
      </p:pic>
      <p:pic>
        <p:nvPicPr>
          <p:cNvPr id="21" name="Picture 20"/>
          <p:cNvPicPr>
            <a:picLocks noChangeAspect="1"/>
          </p:cNvPicPr>
          <p:nvPr/>
        </p:nvPicPr>
        <p:blipFill>
          <a:blip r:embed="rId7"/>
          <a:stretch>
            <a:fillRect/>
          </a:stretch>
        </p:blipFill>
        <p:spPr>
          <a:xfrm>
            <a:off x="6781320" y="5673632"/>
            <a:ext cx="1677933" cy="1105989"/>
          </a:xfrm>
          <a:prstGeom prst="rect">
            <a:avLst/>
          </a:prstGeom>
        </p:spPr>
      </p:pic>
      <p:pic>
        <p:nvPicPr>
          <p:cNvPr id="22" name="Picture 21"/>
          <p:cNvPicPr>
            <a:picLocks noChangeAspect="1"/>
          </p:cNvPicPr>
          <p:nvPr/>
        </p:nvPicPr>
        <p:blipFill>
          <a:blip r:embed="rId8"/>
          <a:stretch>
            <a:fillRect/>
          </a:stretch>
        </p:blipFill>
        <p:spPr>
          <a:xfrm>
            <a:off x="4242267" y="4268857"/>
            <a:ext cx="1735733" cy="1308848"/>
          </a:xfrm>
          <a:prstGeom prst="rect">
            <a:avLst/>
          </a:prstGeom>
        </p:spPr>
      </p:pic>
      <p:pic>
        <p:nvPicPr>
          <p:cNvPr id="24" name="Picture 23"/>
          <p:cNvPicPr>
            <a:picLocks noChangeAspect="1"/>
          </p:cNvPicPr>
          <p:nvPr/>
        </p:nvPicPr>
        <p:blipFill>
          <a:blip r:embed="rId9"/>
          <a:stretch>
            <a:fillRect/>
          </a:stretch>
        </p:blipFill>
        <p:spPr>
          <a:xfrm>
            <a:off x="5978000" y="2489077"/>
            <a:ext cx="2358937" cy="1608529"/>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17491"/>
          <a:stretch/>
        </p:blipFill>
        <p:spPr>
          <a:xfrm>
            <a:off x="3426317" y="2489077"/>
            <a:ext cx="2362517" cy="1608423"/>
          </a:xfrm>
          <a:prstGeom prst="rect">
            <a:avLst/>
          </a:prstGeom>
          <a:ln w="19050">
            <a:solidFill>
              <a:schemeClr val="tx1">
                <a:lumMod val="50000"/>
              </a:schemeClr>
            </a:solidFill>
          </a:ln>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447" y="4268857"/>
            <a:ext cx="1966490" cy="1305258"/>
          </a:xfrm>
          <a:prstGeom prst="rect">
            <a:avLst/>
          </a:prstGeom>
          <a:ln w="19050">
            <a:solidFill>
              <a:schemeClr val="tx1"/>
            </a:solidFill>
          </a:ln>
        </p:spPr>
      </p:pic>
    </p:spTree>
    <p:extLst>
      <p:ext uri="{BB962C8B-B14F-4D97-AF65-F5344CB8AC3E}">
        <p14:creationId xmlns:p14="http://schemas.microsoft.com/office/powerpoint/2010/main" val="4045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6732" y="1893205"/>
            <a:ext cx="8176132" cy="4401205"/>
            <a:chOff x="506314" y="1108590"/>
            <a:chExt cx="8176132" cy="4401205"/>
          </a:xfrm>
        </p:grpSpPr>
        <p:sp>
          <p:nvSpPr>
            <p:cNvPr id="5" name="TextBox 4"/>
            <p:cNvSpPr txBox="1"/>
            <p:nvPr/>
          </p:nvSpPr>
          <p:spPr>
            <a:xfrm>
              <a:off x="506314" y="1108590"/>
              <a:ext cx="8176132" cy="440120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smtClean="0"/>
                <a:t>CO</a:t>
              </a:r>
              <a:r>
                <a:rPr lang="en-US" sz="2000" baseline="-25000" dirty="0" smtClean="0"/>
                <a:t>2</a:t>
              </a:r>
              <a:r>
                <a:rPr lang="en-US" sz="2000" dirty="0" smtClean="0"/>
                <a:t> levels have risen to over 400 ppm and global temperatures are 1.53</a:t>
              </a:r>
              <a:r>
                <a:rPr lang="en-US" sz="2000" baseline="30000" dirty="0" smtClean="0"/>
                <a:t>o</a:t>
              </a:r>
              <a:r>
                <a:rPr lang="en-US" sz="2000" dirty="0" smtClean="0"/>
                <a:t>F higher than in early industrial times.</a:t>
              </a:r>
            </a:p>
            <a:p>
              <a:pPr marL="342900" indent="-342900">
                <a:spcAft>
                  <a:spcPts val="600"/>
                </a:spcAft>
                <a:buFont typeface="Arial" panose="020B0604020202020204" pitchFamily="34" charset="0"/>
                <a:buChar char="•"/>
              </a:pPr>
              <a:r>
                <a:rPr lang="en-US" sz="2000" dirty="0" smtClean="0"/>
                <a:t>Fire seasons are about 5 weeks longer today, with an uptick in very large wildfires across the western U.S.</a:t>
              </a:r>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dirty="0" smtClean="0"/>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dirty="0" smtClean="0"/>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dirty="0" smtClean="0"/>
            </a:p>
            <a:p>
              <a:pPr marL="342900" indent="-342900">
                <a:spcAft>
                  <a:spcPts val="600"/>
                </a:spcAft>
                <a:buFont typeface="Arial" panose="020B0604020202020204" pitchFamily="34" charset="0"/>
                <a:buChar char="•"/>
              </a:pPr>
              <a:r>
                <a:rPr lang="en-US" sz="2000" dirty="0" smtClean="0"/>
                <a:t>Implications for plant ecology, human infrastructure, and fire suppression tactics and costs.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383" y="2599652"/>
              <a:ext cx="5582195" cy="2015792"/>
            </a:xfrm>
            <a:prstGeom prst="rect">
              <a:avLst/>
            </a:prstGeom>
            <a:ln w="19050">
              <a:solidFill>
                <a:schemeClr val="tx1">
                  <a:lumMod val="50000"/>
                </a:schemeClr>
              </a:solidFill>
            </a:ln>
          </p:spPr>
        </p:pic>
      </p:grpSp>
      <p:sp>
        <p:nvSpPr>
          <p:cNvPr id="7" name="Rectangle 6"/>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9" name="TextBox 8"/>
          <p:cNvSpPr txBox="1"/>
          <p:nvPr/>
        </p:nvSpPr>
        <p:spPr>
          <a:xfrm>
            <a:off x="1750202" y="599801"/>
            <a:ext cx="5709192" cy="461665"/>
          </a:xfrm>
          <a:prstGeom prst="rect">
            <a:avLst/>
          </a:prstGeom>
          <a:noFill/>
        </p:spPr>
        <p:txBody>
          <a:bodyPr wrap="none" rtlCol="0">
            <a:spAutoFit/>
          </a:bodyPr>
          <a:lstStyle/>
          <a:p>
            <a:r>
              <a:rPr lang="en-US" sz="2400" b="1" dirty="0" smtClean="0">
                <a:latin typeface="Cambria" panose="02040503050406030204" pitchFamily="18" charset="0"/>
              </a:rPr>
              <a:t>POTENTIAL CLIMATE CHANGE EFFECTS</a:t>
            </a:r>
            <a:endParaRPr lang="en-US" sz="2400" b="1" dirty="0">
              <a:latin typeface="Cambria" panose="02040503050406030204" pitchFamily="18" charset="0"/>
            </a:endParaRPr>
          </a:p>
        </p:txBody>
      </p:sp>
    </p:spTree>
    <p:extLst>
      <p:ext uri="{BB962C8B-B14F-4D97-AF65-F5344CB8AC3E}">
        <p14:creationId xmlns:p14="http://schemas.microsoft.com/office/powerpoint/2010/main" val="929102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pic>
        <p:nvPicPr>
          <p:cNvPr id="9" name="Picture 8"/>
          <p:cNvPicPr>
            <a:picLocks noChangeAspect="1"/>
          </p:cNvPicPr>
          <p:nvPr/>
        </p:nvPicPr>
        <p:blipFill rotWithShape="1">
          <a:blip r:embed="rId4"/>
          <a:srcRect l="4130" t="3207" r="2410" b="2544"/>
          <a:stretch/>
        </p:blipFill>
        <p:spPr>
          <a:xfrm>
            <a:off x="2304713" y="1965743"/>
            <a:ext cx="3402419" cy="2578819"/>
          </a:xfrm>
          <a:prstGeom prst="rect">
            <a:avLst/>
          </a:prstGeom>
          <a:ln w="19050">
            <a:solidFill>
              <a:schemeClr val="tx1">
                <a:lumMod val="50000"/>
              </a:schemeClr>
            </a:solidFill>
          </a:ln>
        </p:spPr>
      </p:pic>
      <p:sp>
        <p:nvSpPr>
          <p:cNvPr id="10" name="TextBox 9"/>
          <p:cNvSpPr txBox="1"/>
          <p:nvPr/>
        </p:nvSpPr>
        <p:spPr>
          <a:xfrm>
            <a:off x="327058" y="5465555"/>
            <a:ext cx="8026621" cy="646331"/>
          </a:xfrm>
          <a:prstGeom prst="rect">
            <a:avLst/>
          </a:prstGeom>
          <a:noFill/>
        </p:spPr>
        <p:txBody>
          <a:bodyPr wrap="none" rtlCol="0">
            <a:spAutoFit/>
          </a:bodyPr>
          <a:lstStyle/>
          <a:p>
            <a:r>
              <a:rPr lang="en-US" dirty="0"/>
              <a:t>Flashover demonstration:  </a:t>
            </a:r>
            <a:r>
              <a:rPr lang="en-US" dirty="0">
                <a:hlinkClick r:id="rId5"/>
              </a:rPr>
              <a:t>https://</a:t>
            </a:r>
            <a:r>
              <a:rPr lang="en-US" dirty="0" smtClean="0">
                <a:hlinkClick r:id="rId5"/>
              </a:rPr>
              <a:t>www.youtube.com/watch?v=BtMmymOxdjc</a:t>
            </a:r>
            <a:endParaRPr lang="en-US" dirty="0" smtClean="0"/>
          </a:p>
          <a:p>
            <a:endParaRPr lang="en-US" dirty="0"/>
          </a:p>
        </p:txBody>
      </p:sp>
    </p:spTree>
    <p:extLst>
      <p:ext uri="{BB962C8B-B14F-4D97-AF65-F5344CB8AC3E}">
        <p14:creationId xmlns:p14="http://schemas.microsoft.com/office/powerpoint/2010/main" val="153379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599801"/>
            <a:ext cx="5709192" cy="461665"/>
          </a:xfrm>
          <a:prstGeom prst="rect">
            <a:avLst/>
          </a:prstGeom>
          <a:noFill/>
        </p:spPr>
        <p:txBody>
          <a:bodyPr wrap="none" rtlCol="0">
            <a:spAutoFit/>
          </a:bodyPr>
          <a:lstStyle/>
          <a:p>
            <a:r>
              <a:rPr lang="en-US" sz="2400" b="1" dirty="0" smtClean="0">
                <a:latin typeface="Cambria" panose="02040503050406030204" pitchFamily="18" charset="0"/>
              </a:rPr>
              <a:t>POTENTIAL CLIMATE CHANGE EFFECTS</a:t>
            </a:r>
            <a:endParaRPr lang="en-US" sz="2400" b="1" dirty="0">
              <a:latin typeface="Cambria" panose="02040503050406030204" pitchFamily="18" charset="0"/>
            </a:endParaRPr>
          </a:p>
        </p:txBody>
      </p:sp>
      <p:sp>
        <p:nvSpPr>
          <p:cNvPr id="5" name="TextBox 4"/>
          <p:cNvSpPr txBox="1"/>
          <p:nvPr/>
        </p:nvSpPr>
        <p:spPr>
          <a:xfrm>
            <a:off x="516732" y="2024741"/>
            <a:ext cx="8176132" cy="115416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300" dirty="0" smtClean="0"/>
              <a:t>The projected percentage increase in the number of “very large fire weeks” by mid-century (2042-2070) compared to recent past (1971-2000).  (NOAA)</a:t>
            </a:r>
          </a:p>
        </p:txBody>
      </p:sp>
      <p:pic>
        <p:nvPicPr>
          <p:cNvPr id="6" name="Picture 5"/>
          <p:cNvPicPr>
            <a:picLocks noChangeAspect="1"/>
          </p:cNvPicPr>
          <p:nvPr/>
        </p:nvPicPr>
        <p:blipFill>
          <a:blip r:embed="rId4"/>
          <a:stretch>
            <a:fillRect/>
          </a:stretch>
        </p:blipFill>
        <p:spPr>
          <a:xfrm>
            <a:off x="2566846" y="3443424"/>
            <a:ext cx="4170328" cy="3079922"/>
          </a:xfrm>
          <a:prstGeom prst="rect">
            <a:avLst/>
          </a:prstGeom>
          <a:ln w="19050">
            <a:solidFill>
              <a:schemeClr val="tx1">
                <a:lumMod val="50000"/>
              </a:schemeClr>
            </a:solidFill>
          </a:ln>
        </p:spPr>
      </p:pic>
    </p:spTree>
    <p:extLst>
      <p:ext uri="{BB962C8B-B14F-4D97-AF65-F5344CB8AC3E}">
        <p14:creationId xmlns:p14="http://schemas.microsoft.com/office/powerpoint/2010/main" val="908748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421" y="2024741"/>
            <a:ext cx="8447889" cy="392415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300" dirty="0" smtClean="0"/>
              <a:t>In addition to climate change potential, other factors that may contribute to very large wildfires now and into the future include:</a:t>
            </a:r>
          </a:p>
          <a:p>
            <a:pPr marL="800100" lvl="1" indent="-342900">
              <a:spcAft>
                <a:spcPts val="600"/>
              </a:spcAft>
              <a:buFont typeface="Courier New" panose="02070309020205020404" pitchFamily="49" charset="0"/>
              <a:buChar char="o"/>
            </a:pPr>
            <a:r>
              <a:rPr lang="en-US" sz="2000" dirty="0" smtClean="0"/>
              <a:t>Effects of fire exclusion over the last 100+ years and the build-up of fuel in many of the dry forest types in the western U.S.</a:t>
            </a:r>
          </a:p>
          <a:p>
            <a:pPr marL="800100" lvl="1" indent="-342900">
              <a:spcAft>
                <a:spcPts val="600"/>
              </a:spcAft>
              <a:buFont typeface="Courier New" panose="02070309020205020404" pitchFamily="49" charset="0"/>
              <a:buChar char="o"/>
            </a:pPr>
            <a:r>
              <a:rPr lang="en-US" sz="2000" dirty="0" smtClean="0"/>
              <a:t>Changes to firefighting tactics. More conservative fire management approaches will err on firefighter safety rather direct attack at all cost.</a:t>
            </a:r>
          </a:p>
          <a:p>
            <a:pPr marL="800100" lvl="1" indent="-342900">
              <a:spcAft>
                <a:spcPts val="600"/>
              </a:spcAft>
              <a:buFont typeface="Courier New" panose="02070309020205020404" pitchFamily="49" charset="0"/>
              <a:buChar char="o"/>
            </a:pPr>
            <a:r>
              <a:rPr lang="en-US" sz="2000" dirty="0" smtClean="0"/>
              <a:t>There is a growing sentiment that in order to get ahead of the wildfire problem, we need to allow wildfires to do more of the work (fuel reduction) by managing wildfires.    </a:t>
            </a:r>
          </a:p>
        </p:txBody>
      </p:sp>
      <p:sp>
        <p:nvSpPr>
          <p:cNvPr id="6" name="Rectangle 5"/>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8" name="TextBox 7"/>
          <p:cNvSpPr txBox="1"/>
          <p:nvPr/>
        </p:nvSpPr>
        <p:spPr>
          <a:xfrm>
            <a:off x="1750202" y="599801"/>
            <a:ext cx="5709192" cy="461665"/>
          </a:xfrm>
          <a:prstGeom prst="rect">
            <a:avLst/>
          </a:prstGeom>
          <a:noFill/>
        </p:spPr>
        <p:txBody>
          <a:bodyPr wrap="none" rtlCol="0">
            <a:spAutoFit/>
          </a:bodyPr>
          <a:lstStyle/>
          <a:p>
            <a:r>
              <a:rPr lang="en-US" sz="2400" b="1" dirty="0" smtClean="0">
                <a:latin typeface="Cambria" panose="02040503050406030204" pitchFamily="18" charset="0"/>
              </a:rPr>
              <a:t>POTENTIAL CLIMATE CHANGE EFFECTS</a:t>
            </a:r>
            <a:endParaRPr lang="en-US" sz="2400" b="1" dirty="0">
              <a:latin typeface="Cambria" panose="02040503050406030204" pitchFamily="18" charset="0"/>
            </a:endParaRPr>
          </a:p>
        </p:txBody>
      </p:sp>
    </p:spTree>
    <p:extLst>
      <p:ext uri="{BB962C8B-B14F-4D97-AF65-F5344CB8AC3E}">
        <p14:creationId xmlns:p14="http://schemas.microsoft.com/office/powerpoint/2010/main" val="74976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5" name="Title 4"/>
          <p:cNvSpPr txBox="1">
            <a:spLocks/>
          </p:cNvSpPr>
          <p:nvPr/>
        </p:nvSpPr>
        <p:spPr bwMode="auto">
          <a:xfrm>
            <a:off x="537210" y="2282081"/>
            <a:ext cx="8229600" cy="21031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lang="en-US" sz="2700" b="1" kern="1200">
                <a:solidFill>
                  <a:schemeClr val="tx1"/>
                </a:solidFill>
                <a:effectLst/>
                <a:latin typeface="Cambria"/>
                <a:ea typeface="MS PGothic" panose="020B0600070205080204" pitchFamily="34" charset="-128"/>
                <a:cs typeface="Cambria"/>
              </a:defRPr>
            </a:lvl1pPr>
            <a:lvl2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2pPr>
            <a:lvl3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3pPr>
            <a:lvl4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4pPr>
            <a:lvl5pPr algn="l" rtl="0" eaLnBrk="1" fontAlgn="base" hangingPunct="1">
              <a:spcBef>
                <a:spcPct val="0"/>
              </a:spcBef>
              <a:spcAft>
                <a:spcPct val="0"/>
              </a:spcAft>
              <a:defRPr sz="2400" b="1">
                <a:solidFill>
                  <a:srgbClr val="595959"/>
                </a:solidFill>
                <a:effectLst>
                  <a:outerShdw blurRad="38100" dist="38100" dir="2700000" algn="tl">
                    <a:srgbClr val="000000"/>
                  </a:outerShdw>
                </a:effectLst>
                <a:latin typeface="Cambria" panose="02040503050406030204" pitchFamily="18" charset="0"/>
                <a:ea typeface="MS PGothic" panose="020B0600070205080204" pitchFamily="34" charset="-128"/>
                <a:cs typeface="Cambria" panose="02040503050406030204" pitchFamily="18" charset="0"/>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a:lstStyle>
          <a:p>
            <a:pPr algn="ctr" defTabSz="914400"/>
            <a:r>
              <a:rPr lang="en-US" altLang="en-US" sz="3200" smtClean="0">
                <a:latin typeface="Cambria" panose="02040503050406030204" pitchFamily="18" charset="0"/>
                <a:cs typeface="Cambria" panose="02040503050406030204" pitchFamily="18" charset="0"/>
              </a:rPr>
              <a:t>This concludes this module training.</a:t>
            </a:r>
            <a:br>
              <a:rPr lang="en-US" altLang="en-US" sz="3200" smtClean="0">
                <a:latin typeface="Cambria" panose="02040503050406030204" pitchFamily="18" charset="0"/>
                <a:cs typeface="Cambria" panose="02040503050406030204" pitchFamily="18" charset="0"/>
              </a:rPr>
            </a:br>
            <a:r>
              <a:rPr lang="en-US" altLang="en-US" sz="3200" smtClean="0">
                <a:latin typeface="Cambria" panose="02040503050406030204" pitchFamily="18" charset="0"/>
                <a:cs typeface="Cambria" panose="02040503050406030204" pitchFamily="18" charset="0"/>
              </a:rPr>
              <a:t/>
            </a:r>
            <a:br>
              <a:rPr lang="en-US" altLang="en-US" sz="3200" smtClean="0">
                <a:latin typeface="Cambria" panose="02040503050406030204" pitchFamily="18" charset="0"/>
                <a:cs typeface="Cambria" panose="02040503050406030204" pitchFamily="18" charset="0"/>
              </a:rPr>
            </a:br>
            <a:r>
              <a:rPr lang="en-US" altLang="en-US" sz="3200" smtClean="0">
                <a:latin typeface="Cambria" panose="02040503050406030204" pitchFamily="18" charset="0"/>
                <a:cs typeface="Cambria" panose="02040503050406030204" pitchFamily="18" charset="0"/>
              </a:rPr>
              <a:t>Thank you!</a:t>
            </a:r>
            <a:endParaRPr lang="en-US" altLang="en-US" sz="3200" dirty="0" smtClean="0">
              <a:latin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68086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5" name="TextBox 4"/>
          <p:cNvSpPr txBox="1"/>
          <p:nvPr/>
        </p:nvSpPr>
        <p:spPr>
          <a:xfrm>
            <a:off x="1750202" y="816917"/>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pic>
        <p:nvPicPr>
          <p:cNvPr id="6" name="Picture 5"/>
          <p:cNvPicPr>
            <a:picLocks noChangeAspect="1"/>
          </p:cNvPicPr>
          <p:nvPr/>
        </p:nvPicPr>
        <p:blipFill>
          <a:blip r:embed="rId4"/>
          <a:stretch>
            <a:fillRect/>
          </a:stretch>
        </p:blipFill>
        <p:spPr>
          <a:xfrm>
            <a:off x="1984693" y="2179172"/>
            <a:ext cx="4748644" cy="3200400"/>
          </a:xfrm>
          <a:prstGeom prst="rect">
            <a:avLst/>
          </a:prstGeom>
          <a:ln w="19050">
            <a:solidFill>
              <a:schemeClr val="tx1">
                <a:lumMod val="50000"/>
              </a:schemeClr>
            </a:solidFill>
          </a:ln>
        </p:spPr>
      </p:pic>
    </p:spTree>
    <p:extLst>
      <p:ext uri="{BB962C8B-B14F-4D97-AF65-F5344CB8AC3E}">
        <p14:creationId xmlns:p14="http://schemas.microsoft.com/office/powerpoint/2010/main" val="101384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pic>
        <p:nvPicPr>
          <p:cNvPr id="5" name="Picture 4"/>
          <p:cNvPicPr>
            <a:picLocks noChangeAspect="1"/>
          </p:cNvPicPr>
          <p:nvPr/>
        </p:nvPicPr>
        <p:blipFill>
          <a:blip r:embed="rId4"/>
          <a:stretch>
            <a:fillRect/>
          </a:stretch>
        </p:blipFill>
        <p:spPr>
          <a:xfrm>
            <a:off x="6176155" y="1969541"/>
            <a:ext cx="2466504" cy="1851290"/>
          </a:xfrm>
          <a:prstGeom prst="rect">
            <a:avLst/>
          </a:prstGeom>
          <a:ln>
            <a:solidFill>
              <a:schemeClr val="tx1">
                <a:lumMod val="50000"/>
              </a:schemeClr>
            </a:solidFill>
          </a:ln>
        </p:spPr>
      </p:pic>
      <p:sp>
        <p:nvSpPr>
          <p:cNvPr id="6" name="TextBox 5"/>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7" name="TextBox 6"/>
          <p:cNvSpPr txBox="1"/>
          <p:nvPr/>
        </p:nvSpPr>
        <p:spPr>
          <a:xfrm>
            <a:off x="462421" y="2232075"/>
            <a:ext cx="5777524" cy="769441"/>
          </a:xfrm>
          <a:prstGeom prst="rect">
            <a:avLst/>
          </a:prstGeom>
          <a:noFill/>
        </p:spPr>
        <p:txBody>
          <a:bodyPr wrap="square" rtlCol="0">
            <a:spAutoFit/>
          </a:bodyPr>
          <a:lstStyle/>
          <a:p>
            <a:r>
              <a:rPr lang="en-US" sz="2200" dirty="0" smtClean="0"/>
              <a:t>What do we mean by fire behavior?  What</a:t>
            </a:r>
          </a:p>
          <a:p>
            <a:r>
              <a:rPr lang="en-US" sz="2200" dirty="0" smtClean="0"/>
              <a:t>does it include?</a:t>
            </a:r>
            <a:endParaRPr lang="en-US" sz="2200" dirty="0"/>
          </a:p>
        </p:txBody>
      </p:sp>
      <p:sp>
        <p:nvSpPr>
          <p:cNvPr id="9" name="TextBox 8"/>
          <p:cNvSpPr txBox="1"/>
          <p:nvPr/>
        </p:nvSpPr>
        <p:spPr>
          <a:xfrm>
            <a:off x="428862" y="3566291"/>
            <a:ext cx="8446296" cy="3477875"/>
          </a:xfrm>
          <a:prstGeom prst="rect">
            <a:avLst/>
          </a:prstGeom>
          <a:noFill/>
        </p:spPr>
        <p:txBody>
          <a:bodyPr wrap="square" rtlCol="0">
            <a:spAutoFit/>
          </a:bodyPr>
          <a:lstStyle/>
          <a:p>
            <a:pPr>
              <a:spcAft>
                <a:spcPts val="600"/>
              </a:spcAft>
            </a:pPr>
            <a:r>
              <a:rPr lang="en-US" b="1" u="sng" dirty="0" smtClean="0"/>
              <a:t>Terminology</a:t>
            </a:r>
            <a:r>
              <a:rPr lang="en-US" dirty="0" smtClean="0"/>
              <a:t>				</a:t>
            </a:r>
            <a:r>
              <a:rPr lang="en-US" b="1" u="sng" dirty="0" smtClean="0"/>
              <a:t>Meaning</a:t>
            </a:r>
          </a:p>
          <a:p>
            <a:pPr>
              <a:spcAft>
                <a:spcPts val="600"/>
              </a:spcAft>
            </a:pPr>
            <a:r>
              <a:rPr lang="en-US" dirty="0" smtClean="0"/>
              <a:t>Rate of spread			How fast a fire moves in ft./min. or chains/hr.</a:t>
            </a:r>
          </a:p>
          <a:p>
            <a:pPr>
              <a:spcAft>
                <a:spcPts val="600"/>
              </a:spcAft>
            </a:pPr>
            <a:r>
              <a:rPr lang="en-US" dirty="0" smtClean="0"/>
              <a:t>Intensity					How hot a fire burns (heat released in BTUs)</a:t>
            </a:r>
          </a:p>
          <a:p>
            <a:pPr>
              <a:spcAft>
                <a:spcPts val="600"/>
              </a:spcAft>
            </a:pPr>
            <a:r>
              <a:rPr lang="en-US" dirty="0" smtClean="0"/>
              <a:t>Flame length				Surrogate measure for fire intensity </a:t>
            </a:r>
          </a:p>
          <a:p>
            <a:pPr>
              <a:spcAft>
                <a:spcPts val="600"/>
              </a:spcAft>
            </a:pPr>
            <a:r>
              <a:rPr lang="en-US" dirty="0" smtClean="0"/>
              <a:t>Torching					Flames moving up from the surface into tree crowns</a:t>
            </a:r>
          </a:p>
          <a:p>
            <a:pPr>
              <a:spcAft>
                <a:spcPts val="600"/>
              </a:spcAft>
            </a:pPr>
            <a:r>
              <a:rPr lang="en-US" dirty="0" smtClean="0"/>
              <a:t>Crowning				Flames spreading through the main tree canopy</a:t>
            </a:r>
          </a:p>
          <a:p>
            <a:pPr>
              <a:spcAft>
                <a:spcPts val="600"/>
              </a:spcAft>
            </a:pPr>
            <a:r>
              <a:rPr lang="en-US" dirty="0" smtClean="0"/>
              <a:t>Spotting					Spot fires ignited by embers ahead of main fire front</a:t>
            </a:r>
          </a:p>
          <a:p>
            <a:pPr>
              <a:spcAft>
                <a:spcPts val="600"/>
              </a:spcAft>
            </a:pPr>
            <a:r>
              <a:rPr lang="en-US" dirty="0" smtClean="0"/>
              <a:t>Whirlwinds				Superheated </a:t>
            </a:r>
            <a:r>
              <a:rPr lang="en-US" dirty="0"/>
              <a:t>air and turbulent wind </a:t>
            </a:r>
            <a:r>
              <a:rPr lang="en-US" dirty="0" smtClean="0"/>
              <a:t>conditions 								form </a:t>
            </a:r>
            <a:r>
              <a:rPr lang="en-US" dirty="0"/>
              <a:t>whirling eddies </a:t>
            </a:r>
            <a:r>
              <a:rPr lang="en-US" dirty="0" smtClean="0"/>
              <a:t>of fire</a:t>
            </a:r>
          </a:p>
          <a:p>
            <a:endParaRPr lang="en-US" dirty="0"/>
          </a:p>
        </p:txBody>
      </p:sp>
    </p:spTree>
    <p:extLst>
      <p:ext uri="{BB962C8B-B14F-4D97-AF65-F5344CB8AC3E}">
        <p14:creationId xmlns:p14="http://schemas.microsoft.com/office/powerpoint/2010/main" val="372109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462421" y="2069125"/>
            <a:ext cx="5107675" cy="2000548"/>
          </a:xfrm>
          <a:prstGeom prst="rect">
            <a:avLst/>
          </a:prstGeom>
          <a:noFill/>
        </p:spPr>
        <p:txBody>
          <a:bodyPr wrap="square" rtlCol="0">
            <a:spAutoFit/>
          </a:bodyPr>
          <a:lstStyle/>
          <a:p>
            <a:pPr>
              <a:spcAft>
                <a:spcPts val="1200"/>
              </a:spcAft>
            </a:pPr>
            <a:r>
              <a:rPr lang="en-US" sz="2400" b="1" dirty="0" smtClean="0"/>
              <a:t>Topography</a:t>
            </a:r>
          </a:p>
          <a:p>
            <a:pPr marL="342900" indent="-342900">
              <a:spcAft>
                <a:spcPts val="600"/>
              </a:spcAft>
              <a:buFont typeface="Arial" panose="020B0604020202020204" pitchFamily="34" charset="0"/>
              <a:buChar char="•"/>
            </a:pPr>
            <a:r>
              <a:rPr lang="en-US" sz="2000" dirty="0" smtClean="0"/>
              <a:t>Fires spread faster upslope:</a:t>
            </a:r>
          </a:p>
          <a:p>
            <a:pPr marL="800100" lvl="1" indent="-342900">
              <a:spcAft>
                <a:spcPts val="600"/>
              </a:spcAft>
              <a:buFont typeface="Courier New" panose="02070309020205020404" pitchFamily="49" charset="0"/>
              <a:buChar char="o"/>
            </a:pPr>
            <a:r>
              <a:rPr lang="en-US" sz="2000" dirty="0" smtClean="0"/>
              <a:t>Slope tilted toward the flames</a:t>
            </a:r>
          </a:p>
          <a:p>
            <a:pPr marL="800100" lvl="1" indent="-342900">
              <a:spcAft>
                <a:spcPts val="600"/>
              </a:spcAft>
              <a:buFont typeface="Courier New" panose="02070309020205020404" pitchFamily="49" charset="0"/>
              <a:buChar char="o"/>
            </a:pPr>
            <a:r>
              <a:rPr lang="en-US" sz="2000" dirty="0" smtClean="0"/>
              <a:t>Fuels more effectively preheated by approaching flames</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151" y="2352369"/>
            <a:ext cx="3114145" cy="4317657"/>
          </a:xfrm>
          <a:prstGeom prst="rect">
            <a:avLst/>
          </a:prstGeom>
          <a:ln w="19050">
            <a:solidFill>
              <a:schemeClr val="tx1">
                <a:lumMod val="50000"/>
              </a:schemeClr>
            </a:solidFill>
          </a:ln>
        </p:spPr>
      </p:pic>
    </p:spTree>
    <p:extLst>
      <p:ext uri="{BB962C8B-B14F-4D97-AF65-F5344CB8AC3E}">
        <p14:creationId xmlns:p14="http://schemas.microsoft.com/office/powerpoint/2010/main" val="1475309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513921" y="1857202"/>
            <a:ext cx="8276178" cy="1677382"/>
          </a:xfrm>
          <a:prstGeom prst="rect">
            <a:avLst/>
          </a:prstGeom>
          <a:noFill/>
        </p:spPr>
        <p:txBody>
          <a:bodyPr wrap="square" rtlCol="0">
            <a:spAutoFit/>
          </a:bodyPr>
          <a:lstStyle/>
          <a:p>
            <a:pPr>
              <a:spcAft>
                <a:spcPts val="1200"/>
              </a:spcAft>
            </a:pPr>
            <a:r>
              <a:rPr lang="en-US" sz="2300" b="1" dirty="0" smtClean="0"/>
              <a:t>Topography</a:t>
            </a:r>
          </a:p>
          <a:p>
            <a:pPr marL="342900" indent="-342900">
              <a:spcAft>
                <a:spcPts val="600"/>
              </a:spcAft>
              <a:buFont typeface="Arial" panose="020B0604020202020204" pitchFamily="34" charset="0"/>
              <a:buChar char="•"/>
            </a:pPr>
            <a:r>
              <a:rPr lang="en-US" sz="2000" dirty="0" smtClean="0"/>
              <a:t>Slope angle, aspect, and elevation affects:</a:t>
            </a:r>
          </a:p>
          <a:p>
            <a:pPr marL="800100" lvl="1" indent="-342900">
              <a:spcAft>
                <a:spcPts val="600"/>
              </a:spcAft>
              <a:buFont typeface="Courier New" panose="02070309020205020404" pitchFamily="49" charset="0"/>
              <a:buChar char="o"/>
            </a:pPr>
            <a:r>
              <a:rPr lang="en-US" sz="2000" dirty="0" smtClean="0"/>
              <a:t>Drying of fuels on a daily and seasonal basis</a:t>
            </a:r>
          </a:p>
          <a:p>
            <a:pPr marL="800100" lvl="1" indent="-342900">
              <a:spcAft>
                <a:spcPts val="600"/>
              </a:spcAft>
              <a:buFont typeface="Courier New" panose="02070309020205020404" pitchFamily="49" charset="0"/>
              <a:buChar char="o"/>
            </a:pPr>
            <a:r>
              <a:rPr lang="en-US" sz="2000" dirty="0" smtClean="0"/>
              <a:t>Air temperature and temperature of fuels </a:t>
            </a:r>
            <a:endParaRPr lang="en-US" sz="2000" dirty="0"/>
          </a:p>
        </p:txBody>
      </p:sp>
      <p:pic>
        <p:nvPicPr>
          <p:cNvPr id="6" name="Picture 5"/>
          <p:cNvPicPr>
            <a:picLocks noChangeAspect="1"/>
          </p:cNvPicPr>
          <p:nvPr/>
        </p:nvPicPr>
        <p:blipFill>
          <a:blip r:embed="rId4"/>
          <a:stretch>
            <a:fillRect/>
          </a:stretch>
        </p:blipFill>
        <p:spPr>
          <a:xfrm>
            <a:off x="3494921" y="3943081"/>
            <a:ext cx="3829424" cy="2232820"/>
          </a:xfrm>
          <a:prstGeom prst="rect">
            <a:avLst/>
          </a:prstGeom>
          <a:ln w="19050">
            <a:solidFill>
              <a:schemeClr val="tx1"/>
            </a:solidFill>
          </a:ln>
        </p:spPr>
      </p:pic>
      <p:pic>
        <p:nvPicPr>
          <p:cNvPr id="7" name="Picture 6"/>
          <p:cNvPicPr>
            <a:picLocks noChangeAspect="1"/>
          </p:cNvPicPr>
          <p:nvPr/>
        </p:nvPicPr>
        <p:blipFill>
          <a:blip r:embed="rId4"/>
          <a:stretch>
            <a:fillRect/>
          </a:stretch>
        </p:blipFill>
        <p:spPr>
          <a:xfrm>
            <a:off x="3068034" y="3749040"/>
            <a:ext cx="4683198" cy="2730630"/>
          </a:xfrm>
          <a:prstGeom prst="rect">
            <a:avLst/>
          </a:prstGeom>
          <a:ln w="19050">
            <a:solidFill>
              <a:schemeClr val="tx1"/>
            </a:solidFill>
          </a:ln>
        </p:spPr>
      </p:pic>
    </p:spTree>
    <p:extLst>
      <p:ext uri="{BB962C8B-B14F-4D97-AF65-F5344CB8AC3E}">
        <p14:creationId xmlns:p14="http://schemas.microsoft.com/office/powerpoint/2010/main" val="97118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816917"/>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sp>
        <p:nvSpPr>
          <p:cNvPr id="5" name="TextBox 4"/>
          <p:cNvSpPr txBox="1"/>
          <p:nvPr/>
        </p:nvSpPr>
        <p:spPr>
          <a:xfrm>
            <a:off x="604475" y="1875943"/>
            <a:ext cx="8276178" cy="2062103"/>
          </a:xfrm>
          <a:prstGeom prst="rect">
            <a:avLst/>
          </a:prstGeom>
          <a:noFill/>
        </p:spPr>
        <p:txBody>
          <a:bodyPr wrap="square" rtlCol="0">
            <a:spAutoFit/>
          </a:bodyPr>
          <a:lstStyle/>
          <a:p>
            <a:pPr>
              <a:spcAft>
                <a:spcPts val="1200"/>
              </a:spcAft>
            </a:pPr>
            <a:r>
              <a:rPr lang="en-US" sz="2300" b="1" dirty="0" smtClean="0"/>
              <a:t>Topography</a:t>
            </a:r>
          </a:p>
          <a:p>
            <a:pPr marL="342900" indent="-342900">
              <a:spcAft>
                <a:spcPts val="600"/>
              </a:spcAft>
              <a:buFont typeface="Arial" panose="020B0604020202020204" pitchFamily="34" charset="0"/>
              <a:buChar char="•"/>
            </a:pPr>
            <a:r>
              <a:rPr lang="en-US" sz="2000" dirty="0" smtClean="0"/>
              <a:t>Other landscape features</a:t>
            </a:r>
          </a:p>
          <a:p>
            <a:pPr marL="800100" lvl="1" indent="-342900">
              <a:spcAft>
                <a:spcPts val="600"/>
              </a:spcAft>
              <a:buFont typeface="Courier New" panose="02070309020205020404" pitchFamily="49" charset="0"/>
              <a:buChar char="o"/>
            </a:pPr>
            <a:r>
              <a:rPr lang="en-US" sz="2000" dirty="0" smtClean="0"/>
              <a:t>Box canyons, saddles, narrow canyons affect:</a:t>
            </a:r>
          </a:p>
          <a:p>
            <a:pPr marL="1257300" lvl="2" indent="-342900">
              <a:spcAft>
                <a:spcPts val="600"/>
              </a:spcAft>
              <a:buFont typeface="Wingdings" panose="05000000000000000000" pitchFamily="2" charset="2"/>
              <a:buChar char="§"/>
            </a:pPr>
            <a:r>
              <a:rPr lang="en-US" sz="2000" dirty="0" smtClean="0"/>
              <a:t>Air flow and wind currents on a daily basis</a:t>
            </a:r>
          </a:p>
          <a:p>
            <a:pPr marL="1257300" lvl="2" indent="-342900">
              <a:spcAft>
                <a:spcPts val="600"/>
              </a:spcAft>
              <a:buFont typeface="Wingdings" panose="05000000000000000000" pitchFamily="2" charset="2"/>
              <a:buChar char="§"/>
            </a:pPr>
            <a:r>
              <a:rPr lang="en-US" sz="2000" dirty="0" smtClean="0"/>
              <a:t>Safety zones for firefighters </a:t>
            </a:r>
            <a:endParaRPr lang="en-US" sz="2000" dirty="0"/>
          </a:p>
        </p:txBody>
      </p:sp>
      <p:pic>
        <p:nvPicPr>
          <p:cNvPr id="6" name="Picture 5"/>
          <p:cNvPicPr>
            <a:picLocks noChangeAspect="1"/>
          </p:cNvPicPr>
          <p:nvPr/>
        </p:nvPicPr>
        <p:blipFill>
          <a:blip r:embed="rId4"/>
          <a:stretch>
            <a:fillRect/>
          </a:stretch>
        </p:blipFill>
        <p:spPr>
          <a:xfrm>
            <a:off x="1447801" y="4227506"/>
            <a:ext cx="3416396" cy="2466753"/>
          </a:xfrm>
          <a:prstGeom prst="rect">
            <a:avLst/>
          </a:prstGeom>
          <a:ln w="19050">
            <a:solidFill>
              <a:schemeClr val="tx1">
                <a:lumMod val="50000"/>
              </a:schemeClr>
            </a:solidFill>
          </a:ln>
        </p:spPr>
      </p:pic>
      <p:pic>
        <p:nvPicPr>
          <p:cNvPr id="7" name="Picture 6"/>
          <p:cNvPicPr>
            <a:picLocks noChangeAspect="1"/>
          </p:cNvPicPr>
          <p:nvPr/>
        </p:nvPicPr>
        <p:blipFill>
          <a:blip r:embed="rId5"/>
          <a:stretch>
            <a:fillRect/>
          </a:stretch>
        </p:blipFill>
        <p:spPr>
          <a:xfrm>
            <a:off x="5527240" y="4191615"/>
            <a:ext cx="3178349" cy="2502643"/>
          </a:xfrm>
          <a:prstGeom prst="rect">
            <a:avLst/>
          </a:prstGeom>
          <a:ln w="19050">
            <a:solidFill>
              <a:schemeClr val="tx1">
                <a:lumMod val="50000"/>
              </a:schemeClr>
            </a:solidFill>
          </a:ln>
        </p:spPr>
      </p:pic>
    </p:spTree>
    <p:extLst>
      <p:ext uri="{BB962C8B-B14F-4D97-AF65-F5344CB8AC3E}">
        <p14:creationId xmlns:p14="http://schemas.microsoft.com/office/powerpoint/2010/main" val="3434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60020" y="335280"/>
            <a:ext cx="8983980" cy="14249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999999"/>
              </a:solidFill>
              <a:effectLst/>
              <a:latin typeface="Arial" charset="0"/>
              <a:ea typeface="ＭＳ Ｐゴシック" pitchFamily="-96" charset="-12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1" y="468265"/>
            <a:ext cx="985380" cy="1037893"/>
          </a:xfrm>
          <a:prstGeom prst="rect">
            <a:avLst/>
          </a:prstGeom>
        </p:spPr>
      </p:pic>
      <p:sp>
        <p:nvSpPr>
          <p:cNvPr id="4" name="TextBox 3"/>
          <p:cNvSpPr txBox="1"/>
          <p:nvPr/>
        </p:nvSpPr>
        <p:spPr>
          <a:xfrm>
            <a:off x="1750202" y="756378"/>
            <a:ext cx="4770665" cy="461665"/>
          </a:xfrm>
          <a:prstGeom prst="rect">
            <a:avLst/>
          </a:prstGeom>
          <a:noFill/>
        </p:spPr>
        <p:txBody>
          <a:bodyPr wrap="none" rtlCol="0">
            <a:spAutoFit/>
          </a:bodyPr>
          <a:lstStyle/>
          <a:p>
            <a:r>
              <a:rPr lang="en-US" sz="2400" b="1" dirty="0" smtClean="0">
                <a:latin typeface="Cambria" panose="02040503050406030204" pitchFamily="18" charset="0"/>
              </a:rPr>
              <a:t>THE FIRE BEHAVIOR TRIANGLE</a:t>
            </a:r>
            <a:endParaRPr lang="en-US" sz="2400" b="1" dirty="0">
              <a:latin typeface="Cambria" panose="020405030504060302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462" y="4017195"/>
            <a:ext cx="4108476" cy="2728028"/>
          </a:xfrm>
          <a:prstGeom prst="rect">
            <a:avLst/>
          </a:prstGeom>
          <a:ln w="19050">
            <a:solidFill>
              <a:schemeClr val="tx1">
                <a:lumMod val="50000"/>
              </a:schemeClr>
            </a:solidFill>
          </a:ln>
        </p:spPr>
      </p:pic>
      <p:sp>
        <p:nvSpPr>
          <p:cNvPr id="7" name="TextBox 6"/>
          <p:cNvSpPr txBox="1"/>
          <p:nvPr/>
        </p:nvSpPr>
        <p:spPr>
          <a:xfrm>
            <a:off x="513921" y="1857656"/>
            <a:ext cx="8276178" cy="2062103"/>
          </a:xfrm>
          <a:prstGeom prst="rect">
            <a:avLst/>
          </a:prstGeom>
          <a:noFill/>
        </p:spPr>
        <p:txBody>
          <a:bodyPr wrap="square" rtlCol="0">
            <a:spAutoFit/>
          </a:bodyPr>
          <a:lstStyle/>
          <a:p>
            <a:pPr>
              <a:spcAft>
                <a:spcPts val="1200"/>
              </a:spcAft>
            </a:pPr>
            <a:r>
              <a:rPr lang="en-US" sz="2300" b="1" dirty="0" smtClean="0"/>
              <a:t>Fuel</a:t>
            </a:r>
          </a:p>
          <a:p>
            <a:pPr marL="342900" indent="-342900">
              <a:spcAft>
                <a:spcPts val="600"/>
              </a:spcAft>
              <a:buFont typeface="Arial" panose="020B0604020202020204" pitchFamily="34" charset="0"/>
              <a:buChar char="•"/>
            </a:pPr>
            <a:r>
              <a:rPr lang="en-US" sz="2000" dirty="0" smtClean="0"/>
              <a:t>Fuel is anything that will burn under the right conditions!</a:t>
            </a:r>
          </a:p>
          <a:p>
            <a:pPr marL="342900" indent="-342900">
              <a:spcAft>
                <a:spcPts val="600"/>
              </a:spcAft>
              <a:buFont typeface="Arial" panose="020B0604020202020204" pitchFamily="34" charset="0"/>
              <a:buChar char="•"/>
            </a:pPr>
            <a:r>
              <a:rPr lang="en-US" sz="2000" dirty="0" smtClean="0"/>
              <a:t>Fuel continuity:</a:t>
            </a:r>
          </a:p>
          <a:p>
            <a:pPr marL="800100" lvl="1" indent="-342900">
              <a:spcAft>
                <a:spcPts val="600"/>
              </a:spcAft>
              <a:buFont typeface="Courier New" panose="02070309020205020404" pitchFamily="49" charset="0"/>
              <a:buChar char="o"/>
            </a:pPr>
            <a:r>
              <a:rPr lang="en-US" dirty="0" smtClean="0"/>
              <a:t>Vertical and horizontal dimension to fuels</a:t>
            </a:r>
          </a:p>
          <a:p>
            <a:pPr marL="342900" indent="-342900">
              <a:spcAft>
                <a:spcPts val="600"/>
              </a:spcAft>
              <a:buFont typeface="Courier New" panose="02070309020205020404" pitchFamily="49" charset="0"/>
              <a:buChar char="o"/>
            </a:pPr>
            <a:r>
              <a:rPr lang="en-US" sz="2000" dirty="0" smtClean="0"/>
              <a:t>Natural vs. activity fuels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111" y="4017194"/>
            <a:ext cx="3545435" cy="2728029"/>
          </a:xfrm>
          <a:prstGeom prst="rect">
            <a:avLst/>
          </a:prstGeom>
          <a:ln w="28575">
            <a:solidFill>
              <a:schemeClr val="tx1"/>
            </a:solidFill>
          </a:ln>
        </p:spPr>
      </p:pic>
    </p:spTree>
    <p:extLst>
      <p:ext uri="{BB962C8B-B14F-4D97-AF65-F5344CB8AC3E}">
        <p14:creationId xmlns:p14="http://schemas.microsoft.com/office/powerpoint/2010/main" val="21313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SU_Template">
  <a:themeElements>
    <a:clrScheme name="OSU Color Palette">
      <a:dk1>
        <a:srgbClr val="D85A1A"/>
      </a:dk1>
      <a:lt1>
        <a:srgbClr val="615042"/>
      </a:lt1>
      <a:dk2>
        <a:srgbClr val="9D601E"/>
      </a:dk2>
      <a:lt2>
        <a:srgbClr val="ABADA4"/>
      </a:lt2>
      <a:accent1>
        <a:srgbClr val="C6C0B7"/>
      </a:accent1>
      <a:accent2>
        <a:srgbClr val="6B859E"/>
      </a:accent2>
      <a:accent3>
        <a:srgbClr val="A7C4C9"/>
      </a:accent3>
      <a:accent4>
        <a:srgbClr val="F3D08E"/>
      </a:accent4>
      <a:accent5>
        <a:srgbClr val="B3BA35"/>
      </a:accent5>
      <a:accent6>
        <a:srgbClr val="561F4B"/>
      </a:accent6>
      <a:hlink>
        <a:srgbClr val="000000"/>
      </a:hlink>
      <a:folHlink>
        <a:srgbClr val="000000"/>
      </a:folHlink>
    </a:clrScheme>
    <a:fontScheme name="Blank Presentation">
      <a:majorFont>
        <a:latin typeface="Tahoma"/>
        <a:ea typeface="ＭＳ Ｐゴシック"/>
        <a:cs typeface=""/>
      </a:majorFont>
      <a:minorFont>
        <a:latin typeface="Palatin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SU_Template_3_locked.pot [Read-Only] [Compatibility Mode]" id="{16E31ABA-4076-49A0-86F6-F004750DA0B0}" vid="{471F304F-A1BD-4A7F-9655-44A0B39595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pptE527.tmp</Template>
  <TotalTime>3611</TotalTime>
  <Words>2758</Words>
  <Application>Microsoft Macintosh PowerPoint</Application>
  <PresentationFormat>On-screen Show (4:3)</PresentationFormat>
  <Paragraphs>271</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Cambria</vt:lpstr>
      <vt:lpstr>Courier New</vt:lpstr>
      <vt:lpstr>MS PGothic</vt:lpstr>
      <vt:lpstr>ＭＳ Ｐゴシック</vt:lpstr>
      <vt:lpstr>Palatino</vt:lpstr>
      <vt:lpstr>Tahoma</vt:lpstr>
      <vt:lpstr>Times</vt:lpstr>
      <vt:lpstr>Viner Hand ITC</vt:lpstr>
      <vt:lpstr>Wingdings</vt:lpstr>
      <vt:lpstr>OSU_Template</vt:lpstr>
      <vt:lpstr>Module 3: Fire Behavior</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Fitzgerald, Stephen</dc:creator>
  <cp:lastModifiedBy>Jim Sloan</cp:lastModifiedBy>
  <cp:revision>144</cp:revision>
  <cp:lastPrinted>2017-04-24T18:39:36Z</cp:lastPrinted>
  <dcterms:created xsi:type="dcterms:W3CDTF">2017-04-13T19:11:29Z</dcterms:created>
  <dcterms:modified xsi:type="dcterms:W3CDTF">2017-07-25T21:18:06Z</dcterms:modified>
</cp:coreProperties>
</file>