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341" r:id="rId2"/>
    <p:sldId id="257" r:id="rId3"/>
    <p:sldId id="258" r:id="rId4"/>
    <p:sldId id="259" r:id="rId5"/>
    <p:sldId id="260" r:id="rId6"/>
    <p:sldId id="261" r:id="rId7"/>
    <p:sldId id="417" r:id="rId8"/>
    <p:sldId id="314" r:id="rId9"/>
    <p:sldId id="315" r:id="rId10"/>
    <p:sldId id="313" r:id="rId11"/>
    <p:sldId id="334" r:id="rId12"/>
    <p:sldId id="414" r:id="rId13"/>
    <p:sldId id="343" r:id="rId14"/>
    <p:sldId id="320" r:id="rId15"/>
    <p:sldId id="419" r:id="rId16"/>
    <p:sldId id="332" r:id="rId17"/>
    <p:sldId id="412" r:id="rId18"/>
    <p:sldId id="346" r:id="rId19"/>
    <p:sldId id="376" r:id="rId20"/>
    <p:sldId id="322" r:id="rId21"/>
    <p:sldId id="413" r:id="rId22"/>
    <p:sldId id="324" r:id="rId23"/>
    <p:sldId id="349" r:id="rId24"/>
    <p:sldId id="325" r:id="rId25"/>
    <p:sldId id="326" r:id="rId26"/>
    <p:sldId id="350" r:id="rId27"/>
    <p:sldId id="358" r:id="rId28"/>
    <p:sldId id="360" r:id="rId29"/>
    <p:sldId id="335" r:id="rId30"/>
    <p:sldId id="351" r:id="rId31"/>
    <p:sldId id="352" r:id="rId32"/>
    <p:sldId id="337" r:id="rId33"/>
    <p:sldId id="331" r:id="rId34"/>
    <p:sldId id="353" r:id="rId35"/>
    <p:sldId id="354" r:id="rId36"/>
    <p:sldId id="415" r:id="rId37"/>
    <p:sldId id="362" r:id="rId38"/>
    <p:sldId id="363" r:id="rId39"/>
    <p:sldId id="380" r:id="rId40"/>
    <p:sldId id="381" r:id="rId41"/>
    <p:sldId id="383" r:id="rId42"/>
    <p:sldId id="386" r:id="rId43"/>
    <p:sldId id="387" r:id="rId44"/>
    <p:sldId id="390" r:id="rId45"/>
    <p:sldId id="393" r:id="rId46"/>
    <p:sldId id="394" r:id="rId47"/>
    <p:sldId id="399" r:id="rId48"/>
    <p:sldId id="401" r:id="rId49"/>
    <p:sldId id="405" r:id="rId50"/>
    <p:sldId id="408" r:id="rId51"/>
    <p:sldId id="409" r:id="rId52"/>
    <p:sldId id="416" r:id="rId53"/>
    <p:sldId id="410" r:id="rId5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d, Lauren" initials="GL" lastIdx="10" clrIdx="0">
    <p:extLst>
      <p:ext uri="{19B8F6BF-5375-455C-9EA6-DF929625EA0E}">
        <p15:presenceInfo xmlns:p15="http://schemas.microsoft.com/office/powerpoint/2012/main" userId="Grand, Lauren" providerId="None"/>
      </p:ext>
    </p:extLst>
  </p:cmAuthor>
  <p:cmAuthor id="2" name="Donnelly, Janet" initials="DJ" lastIdx="27" clrIdx="1">
    <p:extLst>
      <p:ext uri="{19B8F6BF-5375-455C-9EA6-DF929625EA0E}">
        <p15:presenceInfo xmlns:p15="http://schemas.microsoft.com/office/powerpoint/2012/main" userId="S::donnelja@oregonstate.edu::415bd498-a053-4626-b8dc-0a43a907d015" providerId="AD"/>
      </p:ext>
    </p:extLst>
  </p:cmAuthor>
  <p:cmAuthor id="3" name="Belart, Francisca" initials="BF" lastIdx="13" clrIdx="2">
    <p:extLst>
      <p:ext uri="{19B8F6BF-5375-455C-9EA6-DF929625EA0E}">
        <p15:presenceInfo xmlns:p15="http://schemas.microsoft.com/office/powerpoint/2012/main" userId="Belart, Francisca" providerId="None"/>
      </p:ext>
    </p:extLst>
  </p:cmAuthor>
  <p:cmAuthor id="4" name="Grand, Lauren" initials="GL [2]" lastIdx="11" clrIdx="3">
    <p:extLst>
      <p:ext uri="{19B8F6BF-5375-455C-9EA6-DF929625EA0E}">
        <p15:presenceInfo xmlns:p15="http://schemas.microsoft.com/office/powerpoint/2012/main" userId="S-1-5-21-828376571-1197701538-1844936127-3144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4405"/>
    <a:srgbClr val="D73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0"/>
    <p:restoredTop sz="78159" autoAdjust="0"/>
  </p:normalViewPr>
  <p:slideViewPr>
    <p:cSldViewPr snapToGrid="0">
      <p:cViewPr varScale="1">
        <p:scale>
          <a:sx n="97" d="100"/>
          <a:sy n="97" d="100"/>
        </p:scale>
        <p:origin x="1168" y="200"/>
      </p:cViewPr>
      <p:guideLst/>
    </p:cSldViewPr>
  </p:slideViewPr>
  <p:notesTextViewPr>
    <p:cViewPr>
      <p:scale>
        <a:sx n="1" d="1"/>
        <a:sy n="1" d="1"/>
      </p:scale>
      <p:origin x="0" y="0"/>
    </p:cViewPr>
  </p:notesTextViewPr>
  <p:sorterViewPr>
    <p:cViewPr varScale="1">
      <p:scale>
        <a:sx n="100" d="100"/>
        <a:sy n="100" d="100"/>
      </p:scale>
      <p:origin x="0" y="-15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n-home\Outreach_Home\grandl\Documents\Newsletter\log%20prices\Chart%20in%20Microsoft%20PowerPoi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9806854812327"/>
          <c:y val="3.708693225193329E-2"/>
          <c:w val="0.73122957677165368"/>
          <c:h val="0.80990912000653759"/>
        </c:manualLayout>
      </c:layout>
      <c:lineChart>
        <c:grouping val="standard"/>
        <c:varyColors val="0"/>
        <c:ser>
          <c:idx val="1"/>
          <c:order val="0"/>
          <c:tx>
            <c:strRef>
              <c:f>Sheet1!$B$4</c:f>
              <c:strCache>
                <c:ptCount val="1"/>
                <c:pt idx="0">
                  <c:v>Industry</c:v>
                </c:pt>
              </c:strCache>
            </c:strRef>
          </c:tx>
          <c:spPr>
            <a:ln w="28575" cap="rnd">
              <a:solidFill>
                <a:schemeClr val="tx1"/>
              </a:solidFill>
              <a:round/>
            </a:ln>
            <a:effectLst/>
          </c:spPr>
          <c:marker>
            <c:symbol val="circle"/>
            <c:size val="5"/>
            <c:spPr>
              <a:solidFill>
                <a:srgbClr val="C00000"/>
              </a:solidFill>
              <a:ln w="9525">
                <a:solidFill>
                  <a:schemeClr val="tx1"/>
                </a:solidFill>
              </a:ln>
              <a:effectLst/>
            </c:spPr>
          </c:marker>
          <c:cat>
            <c:numRef>
              <c:f>Sheet1!$A$16:$A$40</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Sheet1!$B$16:$B$40</c:f>
              <c:numCache>
                <c:formatCode>General</c:formatCode>
                <c:ptCount val="25"/>
                <c:pt idx="0">
                  <c:v>2817</c:v>
                </c:pt>
                <c:pt idx="1">
                  <c:v>2751</c:v>
                </c:pt>
                <c:pt idx="2">
                  <c:v>2700</c:v>
                </c:pt>
                <c:pt idx="3">
                  <c:v>2471</c:v>
                </c:pt>
                <c:pt idx="4">
                  <c:v>2736</c:v>
                </c:pt>
                <c:pt idx="5">
                  <c:v>2463</c:v>
                </c:pt>
                <c:pt idx="6">
                  <c:v>2653</c:v>
                </c:pt>
                <c:pt idx="7">
                  <c:v>2470</c:v>
                </c:pt>
                <c:pt idx="8">
                  <c:v>2555</c:v>
                </c:pt>
                <c:pt idx="9">
                  <c:v>2712</c:v>
                </c:pt>
                <c:pt idx="10">
                  <c:v>2624</c:v>
                </c:pt>
                <c:pt idx="11">
                  <c:v>2985</c:v>
                </c:pt>
                <c:pt idx="12">
                  <c:v>2949</c:v>
                </c:pt>
                <c:pt idx="13">
                  <c:v>3032</c:v>
                </c:pt>
                <c:pt idx="14">
                  <c:v>2970</c:v>
                </c:pt>
                <c:pt idx="15">
                  <c:v>3174</c:v>
                </c:pt>
                <c:pt idx="16">
                  <c:v>2830</c:v>
                </c:pt>
                <c:pt idx="17">
                  <c:v>2583</c:v>
                </c:pt>
                <c:pt idx="18">
                  <c:v>1986</c:v>
                </c:pt>
                <c:pt idx="19">
                  <c:v>2205</c:v>
                </c:pt>
                <c:pt idx="20">
                  <c:v>2455</c:v>
                </c:pt>
                <c:pt idx="21">
                  <c:v>2555</c:v>
                </c:pt>
                <c:pt idx="22">
                  <c:v>2762</c:v>
                </c:pt>
                <c:pt idx="23">
                  <c:v>2625</c:v>
                </c:pt>
                <c:pt idx="24">
                  <c:v>2391</c:v>
                </c:pt>
              </c:numCache>
            </c:numRef>
          </c:val>
          <c:smooth val="0"/>
          <c:extLst>
            <c:ext xmlns:c16="http://schemas.microsoft.com/office/drawing/2014/chart" uri="{C3380CC4-5D6E-409C-BE32-E72D297353CC}">
              <c16:uniqueId val="{00000000-6F84-4972-B878-DB90CC853C47}"/>
            </c:ext>
          </c:extLst>
        </c:ser>
        <c:ser>
          <c:idx val="2"/>
          <c:order val="1"/>
          <c:tx>
            <c:strRef>
              <c:f>Sheet1!$C$4</c:f>
              <c:strCache>
                <c:ptCount val="1"/>
                <c:pt idx="0">
                  <c:v>Other private</c:v>
                </c:pt>
              </c:strCache>
            </c:strRef>
          </c:tx>
          <c:spPr>
            <a:ln w="28575" cap="rnd">
              <a:solidFill>
                <a:srgbClr val="FFC000"/>
              </a:solidFill>
              <a:round/>
            </a:ln>
            <a:effectLst/>
          </c:spPr>
          <c:marker>
            <c:symbol val="circle"/>
            <c:size val="5"/>
            <c:spPr>
              <a:solidFill>
                <a:schemeClr val="accent3"/>
              </a:solidFill>
              <a:ln w="9525">
                <a:solidFill>
                  <a:srgbClr val="FFC000"/>
                </a:solidFill>
              </a:ln>
              <a:effectLst/>
            </c:spPr>
          </c:marker>
          <c:cat>
            <c:numRef>
              <c:f>Sheet1!$A$16:$A$40</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Sheet1!$C$16:$C$40</c:f>
              <c:numCache>
                <c:formatCode>General</c:formatCode>
                <c:ptCount val="25"/>
                <c:pt idx="0">
                  <c:v>494</c:v>
                </c:pt>
                <c:pt idx="1">
                  <c:v>830</c:v>
                </c:pt>
                <c:pt idx="2">
                  <c:v>909</c:v>
                </c:pt>
                <c:pt idx="3">
                  <c:v>773</c:v>
                </c:pt>
                <c:pt idx="4">
                  <c:v>696</c:v>
                </c:pt>
                <c:pt idx="5">
                  <c:v>555</c:v>
                </c:pt>
                <c:pt idx="6">
                  <c:v>480</c:v>
                </c:pt>
                <c:pt idx="7">
                  <c:v>370</c:v>
                </c:pt>
                <c:pt idx="8">
                  <c:v>459</c:v>
                </c:pt>
                <c:pt idx="9">
                  <c:v>455</c:v>
                </c:pt>
                <c:pt idx="10">
                  <c:v>281</c:v>
                </c:pt>
                <c:pt idx="11">
                  <c:v>333</c:v>
                </c:pt>
                <c:pt idx="12">
                  <c:v>364</c:v>
                </c:pt>
                <c:pt idx="13">
                  <c:v>574</c:v>
                </c:pt>
                <c:pt idx="14">
                  <c:v>525</c:v>
                </c:pt>
                <c:pt idx="15">
                  <c:v>422</c:v>
                </c:pt>
                <c:pt idx="16">
                  <c:v>240</c:v>
                </c:pt>
                <c:pt idx="17">
                  <c:v>156</c:v>
                </c:pt>
                <c:pt idx="18">
                  <c:v>93</c:v>
                </c:pt>
                <c:pt idx="19">
                  <c:v>228</c:v>
                </c:pt>
                <c:pt idx="20">
                  <c:v>278</c:v>
                </c:pt>
                <c:pt idx="21">
                  <c:v>318</c:v>
                </c:pt>
                <c:pt idx="22">
                  <c:v>511</c:v>
                </c:pt>
                <c:pt idx="23">
                  <c:v>558</c:v>
                </c:pt>
                <c:pt idx="24">
                  <c:v>454</c:v>
                </c:pt>
              </c:numCache>
            </c:numRef>
          </c:val>
          <c:smooth val="0"/>
          <c:extLst>
            <c:ext xmlns:c16="http://schemas.microsoft.com/office/drawing/2014/chart" uri="{C3380CC4-5D6E-409C-BE32-E72D297353CC}">
              <c16:uniqueId val="{00000001-6F84-4972-B878-DB90CC853C47}"/>
            </c:ext>
          </c:extLst>
        </c:ser>
        <c:ser>
          <c:idx val="3"/>
          <c:order val="2"/>
          <c:tx>
            <c:strRef>
              <c:f>Sheet1!$D$4</c:f>
              <c:strCache>
                <c:ptCount val="1"/>
                <c:pt idx="0">
                  <c:v>Native American</c:v>
                </c:pt>
              </c:strCache>
            </c:strRef>
          </c:tx>
          <c:spPr>
            <a:ln w="22225" cap="rnd">
              <a:solidFill>
                <a:schemeClr val="accent4"/>
              </a:solidFill>
              <a:round/>
            </a:ln>
            <a:effectLst/>
          </c:spPr>
          <c:marker>
            <c:symbol val="none"/>
          </c:marker>
          <c:cat>
            <c:numRef>
              <c:f>Sheet1!$A$16:$A$40</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Sheet1!$D$16:$D$40</c:f>
              <c:numCache>
                <c:formatCode>General</c:formatCode>
                <c:ptCount val="25"/>
                <c:pt idx="0">
                  <c:v>87</c:v>
                </c:pt>
                <c:pt idx="1">
                  <c:v>111</c:v>
                </c:pt>
                <c:pt idx="2">
                  <c:v>75</c:v>
                </c:pt>
                <c:pt idx="3">
                  <c:v>80</c:v>
                </c:pt>
                <c:pt idx="4">
                  <c:v>79</c:v>
                </c:pt>
                <c:pt idx="5">
                  <c:v>71</c:v>
                </c:pt>
                <c:pt idx="6">
                  <c:v>79</c:v>
                </c:pt>
                <c:pt idx="7">
                  <c:v>71</c:v>
                </c:pt>
                <c:pt idx="8">
                  <c:v>68</c:v>
                </c:pt>
                <c:pt idx="9">
                  <c:v>62</c:v>
                </c:pt>
                <c:pt idx="10">
                  <c:v>63</c:v>
                </c:pt>
                <c:pt idx="11">
                  <c:v>71</c:v>
                </c:pt>
                <c:pt idx="12">
                  <c:v>63</c:v>
                </c:pt>
                <c:pt idx="13">
                  <c:v>79</c:v>
                </c:pt>
                <c:pt idx="14">
                  <c:v>61</c:v>
                </c:pt>
                <c:pt idx="15">
                  <c:v>56</c:v>
                </c:pt>
                <c:pt idx="16">
                  <c:v>61</c:v>
                </c:pt>
                <c:pt idx="17">
                  <c:v>58</c:v>
                </c:pt>
                <c:pt idx="18">
                  <c:v>65</c:v>
                </c:pt>
                <c:pt idx="19">
                  <c:v>79</c:v>
                </c:pt>
                <c:pt idx="20">
                  <c:v>52</c:v>
                </c:pt>
                <c:pt idx="21">
                  <c:v>63</c:v>
                </c:pt>
                <c:pt idx="22">
                  <c:v>66</c:v>
                </c:pt>
                <c:pt idx="23">
                  <c:v>57</c:v>
                </c:pt>
                <c:pt idx="24">
                  <c:v>52</c:v>
                </c:pt>
              </c:numCache>
            </c:numRef>
          </c:val>
          <c:smooth val="0"/>
          <c:extLst>
            <c:ext xmlns:c16="http://schemas.microsoft.com/office/drawing/2014/chart" uri="{C3380CC4-5D6E-409C-BE32-E72D297353CC}">
              <c16:uniqueId val="{00000002-6F84-4972-B878-DB90CC853C47}"/>
            </c:ext>
          </c:extLst>
        </c:ser>
        <c:ser>
          <c:idx val="4"/>
          <c:order val="3"/>
          <c:tx>
            <c:strRef>
              <c:f>Sheet1!$E$4</c:f>
              <c:strCache>
                <c:ptCount val="1"/>
                <c:pt idx="0">
                  <c:v>State</c:v>
                </c:pt>
              </c:strCache>
            </c:strRef>
          </c:tx>
          <c:spPr>
            <a:ln w="22225" cap="rnd">
              <a:solidFill>
                <a:schemeClr val="accent5"/>
              </a:solidFill>
              <a:round/>
            </a:ln>
            <a:effectLst/>
          </c:spPr>
          <c:marker>
            <c:symbol val="none"/>
          </c:marker>
          <c:cat>
            <c:numRef>
              <c:f>Sheet1!$A$16:$A$40</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Sheet1!$E$16:$E$40</c:f>
              <c:numCache>
                <c:formatCode>General</c:formatCode>
                <c:ptCount val="25"/>
                <c:pt idx="0">
                  <c:v>91</c:v>
                </c:pt>
                <c:pt idx="1">
                  <c:v>135</c:v>
                </c:pt>
                <c:pt idx="2">
                  <c:v>116</c:v>
                </c:pt>
                <c:pt idx="3">
                  <c:v>130</c:v>
                </c:pt>
                <c:pt idx="4">
                  <c:v>109</c:v>
                </c:pt>
                <c:pt idx="5">
                  <c:v>114</c:v>
                </c:pt>
                <c:pt idx="6">
                  <c:v>176</c:v>
                </c:pt>
                <c:pt idx="7">
                  <c:v>141</c:v>
                </c:pt>
                <c:pt idx="8">
                  <c:v>246</c:v>
                </c:pt>
                <c:pt idx="9">
                  <c:v>255</c:v>
                </c:pt>
                <c:pt idx="10">
                  <c:v>268</c:v>
                </c:pt>
                <c:pt idx="11">
                  <c:v>269</c:v>
                </c:pt>
                <c:pt idx="12">
                  <c:v>293</c:v>
                </c:pt>
                <c:pt idx="13">
                  <c:v>291</c:v>
                </c:pt>
                <c:pt idx="14">
                  <c:v>341</c:v>
                </c:pt>
                <c:pt idx="15">
                  <c:v>296</c:v>
                </c:pt>
                <c:pt idx="16">
                  <c:v>276</c:v>
                </c:pt>
                <c:pt idx="17">
                  <c:v>278</c:v>
                </c:pt>
                <c:pt idx="18">
                  <c:v>235</c:v>
                </c:pt>
                <c:pt idx="19">
                  <c:v>297</c:v>
                </c:pt>
                <c:pt idx="20">
                  <c:v>280</c:v>
                </c:pt>
                <c:pt idx="21">
                  <c:v>251</c:v>
                </c:pt>
                <c:pt idx="22">
                  <c:v>252</c:v>
                </c:pt>
                <c:pt idx="23">
                  <c:v>230</c:v>
                </c:pt>
                <c:pt idx="24">
                  <c:v>290</c:v>
                </c:pt>
              </c:numCache>
            </c:numRef>
          </c:val>
          <c:smooth val="0"/>
          <c:extLst>
            <c:ext xmlns:c16="http://schemas.microsoft.com/office/drawing/2014/chart" uri="{C3380CC4-5D6E-409C-BE32-E72D297353CC}">
              <c16:uniqueId val="{00000003-6F84-4972-B878-DB90CC853C47}"/>
            </c:ext>
          </c:extLst>
        </c:ser>
        <c:ser>
          <c:idx val="5"/>
          <c:order val="4"/>
          <c:tx>
            <c:strRef>
              <c:f>Sheet1!$F$4</c:f>
              <c:strCache>
                <c:ptCount val="1"/>
                <c:pt idx="0">
                  <c:v>Federal</c:v>
                </c:pt>
              </c:strCache>
            </c:strRef>
          </c:tx>
          <c:spPr>
            <a:ln w="22225" cap="rnd">
              <a:solidFill>
                <a:schemeClr val="accent2">
                  <a:lumMod val="75000"/>
                </a:schemeClr>
              </a:solidFill>
              <a:round/>
            </a:ln>
            <a:effectLst/>
          </c:spPr>
          <c:marker>
            <c:symbol val="none"/>
          </c:marker>
          <c:cat>
            <c:numRef>
              <c:f>Sheet1!$A$16:$A$40</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Sheet1!$F$16:$F$40</c:f>
              <c:numCache>
                <c:formatCode>General</c:formatCode>
                <c:ptCount val="25"/>
                <c:pt idx="0">
                  <c:v>2554</c:v>
                </c:pt>
                <c:pt idx="1">
                  <c:v>1886</c:v>
                </c:pt>
                <c:pt idx="2">
                  <c:v>1463</c:v>
                </c:pt>
                <c:pt idx="3">
                  <c:v>688</c:v>
                </c:pt>
                <c:pt idx="4">
                  <c:v>654</c:v>
                </c:pt>
                <c:pt idx="5">
                  <c:v>690</c:v>
                </c:pt>
                <c:pt idx="6">
                  <c:v>659</c:v>
                </c:pt>
                <c:pt idx="7">
                  <c:v>455</c:v>
                </c:pt>
                <c:pt idx="8">
                  <c:v>383</c:v>
                </c:pt>
                <c:pt idx="9">
                  <c:v>328</c:v>
                </c:pt>
                <c:pt idx="10">
                  <c:v>173</c:v>
                </c:pt>
                <c:pt idx="11">
                  <c:v>221</c:v>
                </c:pt>
                <c:pt idx="12">
                  <c:v>281</c:v>
                </c:pt>
                <c:pt idx="13">
                  <c:v>433</c:v>
                </c:pt>
                <c:pt idx="14">
                  <c:v>396</c:v>
                </c:pt>
                <c:pt idx="15">
                  <c:v>347</c:v>
                </c:pt>
                <c:pt idx="16">
                  <c:v>364</c:v>
                </c:pt>
                <c:pt idx="17">
                  <c:v>323</c:v>
                </c:pt>
                <c:pt idx="18">
                  <c:v>339</c:v>
                </c:pt>
                <c:pt idx="19">
                  <c:v>387</c:v>
                </c:pt>
                <c:pt idx="20">
                  <c:v>539</c:v>
                </c:pt>
                <c:pt idx="21">
                  <c:v>517</c:v>
                </c:pt>
                <c:pt idx="22">
                  <c:v>557</c:v>
                </c:pt>
                <c:pt idx="23">
                  <c:v>596</c:v>
                </c:pt>
                <c:pt idx="24">
                  <c:v>561</c:v>
                </c:pt>
              </c:numCache>
            </c:numRef>
          </c:val>
          <c:smooth val="0"/>
          <c:extLst>
            <c:ext xmlns:c16="http://schemas.microsoft.com/office/drawing/2014/chart" uri="{C3380CC4-5D6E-409C-BE32-E72D297353CC}">
              <c16:uniqueId val="{00000004-6F84-4972-B878-DB90CC853C47}"/>
            </c:ext>
          </c:extLst>
        </c:ser>
        <c:ser>
          <c:idx val="6"/>
          <c:order val="5"/>
          <c:tx>
            <c:strRef>
              <c:f>Sheet1!$G$4</c:f>
              <c:strCache>
                <c:ptCount val="1"/>
                <c:pt idx="0">
                  <c:v>Total</c:v>
                </c:pt>
              </c:strCache>
            </c:strRef>
          </c:tx>
          <c:spPr>
            <a:ln w="38100" cap="rnd">
              <a:solidFill>
                <a:schemeClr val="tx2"/>
              </a:solidFill>
              <a:round/>
            </a:ln>
            <a:effectLst/>
          </c:spPr>
          <c:marker>
            <c:symbol val="none"/>
          </c:marker>
          <c:cat>
            <c:numRef>
              <c:f>Sheet1!$A$16:$A$40</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Sheet1!$G$16:$G$40</c:f>
              <c:numCache>
                <c:formatCode>General</c:formatCode>
                <c:ptCount val="25"/>
                <c:pt idx="0">
                  <c:v>6080</c:v>
                </c:pt>
                <c:pt idx="1">
                  <c:v>5742</c:v>
                </c:pt>
                <c:pt idx="2">
                  <c:v>5294</c:v>
                </c:pt>
                <c:pt idx="3">
                  <c:v>4167</c:v>
                </c:pt>
                <c:pt idx="4">
                  <c:v>4304</c:v>
                </c:pt>
                <c:pt idx="5">
                  <c:v>3922</c:v>
                </c:pt>
                <c:pt idx="6">
                  <c:v>4081</c:v>
                </c:pt>
                <c:pt idx="7">
                  <c:v>3532</c:v>
                </c:pt>
                <c:pt idx="8">
                  <c:v>3759</c:v>
                </c:pt>
                <c:pt idx="9">
                  <c:v>3854</c:v>
                </c:pt>
                <c:pt idx="10">
                  <c:v>3440</c:v>
                </c:pt>
                <c:pt idx="11">
                  <c:v>3922</c:v>
                </c:pt>
                <c:pt idx="12">
                  <c:v>4002</c:v>
                </c:pt>
                <c:pt idx="13">
                  <c:v>4451</c:v>
                </c:pt>
                <c:pt idx="14">
                  <c:v>4355</c:v>
                </c:pt>
                <c:pt idx="15">
                  <c:v>4328</c:v>
                </c:pt>
                <c:pt idx="16">
                  <c:v>3799</c:v>
                </c:pt>
                <c:pt idx="17">
                  <c:v>3441</c:v>
                </c:pt>
                <c:pt idx="18">
                  <c:v>2748</c:v>
                </c:pt>
                <c:pt idx="19">
                  <c:v>3227</c:v>
                </c:pt>
                <c:pt idx="20">
                  <c:v>3649</c:v>
                </c:pt>
                <c:pt idx="21">
                  <c:v>3749</c:v>
                </c:pt>
                <c:pt idx="22">
                  <c:v>4199</c:v>
                </c:pt>
                <c:pt idx="23">
                  <c:v>4126</c:v>
                </c:pt>
                <c:pt idx="24">
                  <c:v>3788</c:v>
                </c:pt>
              </c:numCache>
            </c:numRef>
          </c:val>
          <c:smooth val="0"/>
          <c:extLst>
            <c:ext xmlns:c16="http://schemas.microsoft.com/office/drawing/2014/chart" uri="{C3380CC4-5D6E-409C-BE32-E72D297353CC}">
              <c16:uniqueId val="{00000005-6F84-4972-B878-DB90CC853C47}"/>
            </c:ext>
          </c:extLst>
        </c:ser>
        <c:dLbls>
          <c:showLegendKey val="0"/>
          <c:showVal val="0"/>
          <c:showCatName val="0"/>
          <c:showSerName val="0"/>
          <c:showPercent val="0"/>
          <c:showBubbleSize val="0"/>
        </c:dLbls>
        <c:marker val="1"/>
        <c:smooth val="0"/>
        <c:axId val="586401320"/>
        <c:axId val="586400992"/>
      </c:lineChart>
      <c:catAx>
        <c:axId val="58640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crossAx val="586400992"/>
        <c:crosses val="autoZero"/>
        <c:auto val="1"/>
        <c:lblAlgn val="ctr"/>
        <c:lblOffset val="100"/>
        <c:noMultiLvlLbl val="0"/>
      </c:catAx>
      <c:valAx>
        <c:axId val="586400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2"/>
                    </a:solidFill>
                    <a:latin typeface="Verdana" panose="020B0604030504040204" pitchFamily="34" charset="0"/>
                    <a:ea typeface="Verdana" panose="020B0604030504040204" pitchFamily="34" charset="0"/>
                    <a:cs typeface="+mn-cs"/>
                  </a:defRPr>
                </a:pPr>
                <a:r>
                  <a:rPr lang="en-US" sz="2000"/>
                  <a:t>MBF</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crossAx val="586401320"/>
        <c:crosses val="autoZero"/>
        <c:crossBetween val="between"/>
      </c:valAx>
      <c:spPr>
        <a:noFill/>
        <a:ln>
          <a:noFill/>
        </a:ln>
        <a:effectLst/>
      </c:spPr>
    </c:plotArea>
    <c:legend>
      <c:legendPos val="r"/>
      <c:layout>
        <c:manualLayout>
          <c:xMode val="edge"/>
          <c:yMode val="edge"/>
          <c:x val="0.85930749671916007"/>
          <c:y val="3.2692962503915776E-2"/>
          <c:w val="0.13965083661417321"/>
          <c:h val="0.6269074924068045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sz="1100">
          <a:solidFill>
            <a:schemeClr val="tx2"/>
          </a:solidFill>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976788057742778E-2"/>
          <c:y val="0"/>
          <c:w val="0.88998449803149604"/>
          <c:h val="0.84098295859125194"/>
        </c:manualLayout>
      </c:layout>
      <c:barChart>
        <c:barDir val="col"/>
        <c:grouping val="clustered"/>
        <c:varyColors val="0"/>
        <c:ser>
          <c:idx val="0"/>
          <c:order val="0"/>
          <c:tx>
            <c:strRef>
              <c:f>Sheet4!$AO$23</c:f>
              <c:strCache>
                <c:ptCount val="1"/>
                <c:pt idx="0">
                  <c:v>Highs</c:v>
                </c:pt>
              </c:strCache>
            </c:strRef>
          </c:tx>
          <c:spPr>
            <a:solidFill>
              <a:schemeClr val="accent4">
                <a:lumMod val="60000"/>
                <a:lumOff val="4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Sheet4!$AN$24:$AN$35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Sheet4!$AO$24:$AO$35</c:f>
              <c:numCache>
                <c:formatCode>General</c:formatCode>
                <c:ptCount val="12"/>
                <c:pt idx="0">
                  <c:v>3</c:v>
                </c:pt>
                <c:pt idx="1">
                  <c:v>4</c:v>
                </c:pt>
                <c:pt idx="2">
                  <c:v>5</c:v>
                </c:pt>
                <c:pt idx="3">
                  <c:v>7</c:v>
                </c:pt>
                <c:pt idx="4">
                  <c:v>5</c:v>
                </c:pt>
                <c:pt idx="5">
                  <c:v>2</c:v>
                </c:pt>
                <c:pt idx="6">
                  <c:v>0</c:v>
                </c:pt>
                <c:pt idx="7">
                  <c:v>0</c:v>
                </c:pt>
                <c:pt idx="8">
                  <c:v>0</c:v>
                </c:pt>
                <c:pt idx="9">
                  <c:v>2</c:v>
                </c:pt>
                <c:pt idx="10">
                  <c:v>0</c:v>
                </c:pt>
                <c:pt idx="11">
                  <c:v>4</c:v>
                </c:pt>
              </c:numCache>
            </c:numRef>
          </c:val>
          <c:extLst>
            <c:ext xmlns:c16="http://schemas.microsoft.com/office/drawing/2014/chart" uri="{C3380CC4-5D6E-409C-BE32-E72D297353CC}">
              <c16:uniqueId val="{00000000-D86A-429B-B083-48C78C80F00E}"/>
            </c:ext>
          </c:extLst>
        </c:ser>
        <c:ser>
          <c:idx val="1"/>
          <c:order val="1"/>
          <c:tx>
            <c:strRef>
              <c:f>Sheet4!$AP$23</c:f>
              <c:strCache>
                <c:ptCount val="1"/>
                <c:pt idx="0">
                  <c:v>Lows</c:v>
                </c:pt>
              </c:strCache>
            </c:strRef>
          </c:tx>
          <c:spPr>
            <a:solidFill>
              <a:schemeClr val="tx1">
                <a:lumMod val="60000"/>
                <a:lumOff val="4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Sheet4!$AN$24:$AN$35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Sheet4!$AP$24:$AP$35</c:f>
              <c:numCache>
                <c:formatCode>General</c:formatCode>
                <c:ptCount val="12"/>
                <c:pt idx="0">
                  <c:v>6</c:v>
                </c:pt>
                <c:pt idx="1">
                  <c:v>0</c:v>
                </c:pt>
                <c:pt idx="2">
                  <c:v>2</c:v>
                </c:pt>
                <c:pt idx="3">
                  <c:v>0</c:v>
                </c:pt>
                <c:pt idx="4">
                  <c:v>2</c:v>
                </c:pt>
                <c:pt idx="5">
                  <c:v>3</c:v>
                </c:pt>
                <c:pt idx="6">
                  <c:v>4</c:v>
                </c:pt>
                <c:pt idx="7">
                  <c:v>5</c:v>
                </c:pt>
                <c:pt idx="8">
                  <c:v>2</c:v>
                </c:pt>
                <c:pt idx="9">
                  <c:v>2</c:v>
                </c:pt>
                <c:pt idx="10">
                  <c:v>1</c:v>
                </c:pt>
                <c:pt idx="11">
                  <c:v>5</c:v>
                </c:pt>
              </c:numCache>
            </c:numRef>
          </c:val>
          <c:extLst>
            <c:ext xmlns:c16="http://schemas.microsoft.com/office/drawing/2014/chart" uri="{C3380CC4-5D6E-409C-BE32-E72D297353CC}">
              <c16:uniqueId val="{00000001-D86A-429B-B083-48C78C80F00E}"/>
            </c:ext>
          </c:extLst>
        </c:ser>
        <c:dLbls>
          <c:dLblPos val="inEnd"/>
          <c:showLegendKey val="0"/>
          <c:showVal val="1"/>
          <c:showCatName val="0"/>
          <c:showSerName val="0"/>
          <c:showPercent val="0"/>
          <c:showBubbleSize val="0"/>
        </c:dLbls>
        <c:gapWidth val="65"/>
        <c:axId val="167604424"/>
        <c:axId val="396867696"/>
      </c:barChart>
      <c:catAx>
        <c:axId val="167604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ctr" anchorCtr="1"/>
          <a:lstStyle/>
          <a:p>
            <a:pPr>
              <a:defRPr sz="2400" b="0" i="0" u="none" strike="noStrike" kern="1200" cap="all" baseline="0">
                <a:solidFill>
                  <a:schemeClr val="dk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396867696"/>
        <c:crosses val="autoZero"/>
        <c:auto val="1"/>
        <c:lblAlgn val="ctr"/>
        <c:lblOffset val="100"/>
        <c:tickLblSkip val="1"/>
        <c:tickMarkSkip val="1"/>
        <c:noMultiLvlLbl val="0"/>
      </c:catAx>
      <c:valAx>
        <c:axId val="396867696"/>
        <c:scaling>
          <c:orientation val="minMax"/>
          <c:max val="7"/>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24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r>
                  <a:rPr lang="en-US" sz="2400" dirty="0">
                    <a:latin typeface="Verdana" panose="020B0604030504040204" pitchFamily="34" charset="0"/>
                    <a:ea typeface="Verdana" panose="020B0604030504040204" pitchFamily="34" charset="0"/>
                    <a:cs typeface="Verdana" panose="020B0604030504040204" pitchFamily="34" charset="0"/>
                  </a:rPr>
                  <a:t>Frequency</a:t>
                </a:r>
                <a:r>
                  <a:rPr lang="en-US" sz="2400" baseline="0" dirty="0">
                    <a:latin typeface="Verdana" panose="020B0604030504040204" pitchFamily="34" charset="0"/>
                    <a:ea typeface="Verdana" panose="020B0604030504040204" pitchFamily="34" charset="0"/>
                    <a:cs typeface="Verdana" panose="020B0604030504040204" pitchFamily="34" charset="0"/>
                  </a:rPr>
                  <a:t> of high/low</a:t>
                </a:r>
                <a:endParaRPr lang="en-US" sz="24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2.5965879265091859E-2"/>
              <c:y val="0.10305640634514579"/>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crossAx val="167604424"/>
        <c:crosses val="autoZero"/>
        <c:crossBetween val="between"/>
        <c:majorUnit val="1"/>
      </c:valAx>
      <c:spPr>
        <a:noFill/>
        <a:ln>
          <a:noFill/>
        </a:ln>
        <a:effectLst/>
      </c:spPr>
    </c:plotArea>
    <c:legend>
      <c:legendPos val="b"/>
      <c:layout>
        <c:manualLayout>
          <c:xMode val="edge"/>
          <c:yMode val="edge"/>
          <c:x val="0.7129063320209974"/>
          <c:y val="4.9598462142557857E-2"/>
          <c:w val="0.24542700131233597"/>
          <c:h val="0.105235062452273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17742923958356"/>
          <c:y val="6.1762035618336153E-2"/>
          <c:w val="0.86460695138755794"/>
          <c:h val="0.86627212316419799"/>
        </c:manualLayout>
      </c:layout>
      <c:barChart>
        <c:barDir val="col"/>
        <c:grouping val="clustered"/>
        <c:varyColors val="0"/>
        <c:ser>
          <c:idx val="0"/>
          <c:order val="0"/>
          <c:tx>
            <c:strRef>
              <c:f>Sheet2!$B$82</c:f>
              <c:strCache>
                <c:ptCount val="1"/>
                <c:pt idx="0">
                  <c:v>%</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Sheet2!$A$83:$A$94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Sheet2!$B$83:$B$94</c:f>
              <c:numCache>
                <c:formatCode>0.0</c:formatCode>
                <c:ptCount val="12"/>
                <c:pt idx="0">
                  <c:v>20.512820512820511</c:v>
                </c:pt>
                <c:pt idx="1">
                  <c:v>18.461538461538463</c:v>
                </c:pt>
                <c:pt idx="2">
                  <c:v>21.53846153846154</c:v>
                </c:pt>
                <c:pt idx="3">
                  <c:v>27.692307692307693</c:v>
                </c:pt>
                <c:pt idx="4">
                  <c:v>41.53846153846154</c:v>
                </c:pt>
                <c:pt idx="5">
                  <c:v>61.025641025641029</c:v>
                </c:pt>
                <c:pt idx="6">
                  <c:v>66.666666666666657</c:v>
                </c:pt>
                <c:pt idx="7">
                  <c:v>61.025641025641029</c:v>
                </c:pt>
                <c:pt idx="8">
                  <c:v>65.128205128205124</c:v>
                </c:pt>
                <c:pt idx="9">
                  <c:v>54.871794871794876</c:v>
                </c:pt>
                <c:pt idx="10">
                  <c:v>30.76923076923077</c:v>
                </c:pt>
                <c:pt idx="11">
                  <c:v>17.948717948717949</c:v>
                </c:pt>
              </c:numCache>
            </c:numRef>
          </c:val>
          <c:extLst>
            <c:ext xmlns:c16="http://schemas.microsoft.com/office/drawing/2014/chart" uri="{C3380CC4-5D6E-409C-BE32-E72D297353CC}">
              <c16:uniqueId val="{00000000-FDA8-448E-8DCD-4E2C02542B83}"/>
            </c:ext>
          </c:extLst>
        </c:ser>
        <c:dLbls>
          <c:showLegendKey val="0"/>
          <c:showVal val="0"/>
          <c:showCatName val="0"/>
          <c:showSerName val="0"/>
          <c:showPercent val="0"/>
          <c:showBubbleSize val="0"/>
        </c:dLbls>
        <c:gapWidth val="164"/>
        <c:overlap val="-22"/>
        <c:axId val="543417528"/>
        <c:axId val="543417856"/>
      </c:barChart>
      <c:catAx>
        <c:axId val="54341752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crossAx val="543417856"/>
        <c:crosses val="autoZero"/>
        <c:auto val="1"/>
        <c:lblAlgn val="ctr"/>
        <c:lblOffset val="100"/>
        <c:noMultiLvlLbl val="0"/>
      </c:catAx>
      <c:valAx>
        <c:axId val="54341785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2"/>
                    </a:solidFill>
                    <a:latin typeface="Verdana" panose="020B0604030504040204" pitchFamily="34" charset="0"/>
                    <a:ea typeface="Verdana" panose="020B0604030504040204" pitchFamily="34" charset="0"/>
                    <a:cs typeface="+mn-cs"/>
                  </a:defRPr>
                </a:pPr>
                <a:r>
                  <a:rPr lang="en-US" sz="1600">
                    <a:solidFill>
                      <a:schemeClr val="tx2"/>
                    </a:solidFill>
                    <a:latin typeface="Verdana" panose="020B0604030504040204" pitchFamily="34" charset="0"/>
                    <a:ea typeface="Verdana" panose="020B0604030504040204" pitchFamily="34" charset="0"/>
                  </a:rPr>
                  <a:t>Busiest</a:t>
                </a:r>
                <a:r>
                  <a:rPr lang="en-US" sz="1600" baseline="0">
                    <a:solidFill>
                      <a:schemeClr val="tx2"/>
                    </a:solidFill>
                    <a:latin typeface="Verdana" panose="020B0604030504040204" pitchFamily="34" charset="0"/>
                    <a:ea typeface="Verdana" panose="020B0604030504040204" pitchFamily="34" charset="0"/>
                  </a:rPr>
                  <a:t> months (%)</a:t>
                </a:r>
                <a:endParaRPr lang="en-US" sz="1600">
                  <a:solidFill>
                    <a:schemeClr val="tx2"/>
                  </a:solidFill>
                  <a:latin typeface="Verdana" panose="020B0604030504040204" pitchFamily="34" charset="0"/>
                  <a:ea typeface="Verdana" panose="020B0604030504040204" pitchFamily="34" charset="0"/>
                </a:endParaRPr>
              </a:p>
            </c:rich>
          </c:tx>
          <c:layout>
            <c:manualLayout>
              <c:xMode val="edge"/>
              <c:yMode val="edge"/>
              <c:x val="1.4587451281193967E-2"/>
              <c:y val="0.2011970043338883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Verdana" panose="020B0604030504040204" pitchFamily="34" charset="0"/>
                  <a:ea typeface="Verdana" panose="020B0604030504040204" pitchFamily="34"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543417528"/>
        <c:crosses val="autoZero"/>
        <c:crossBetween val="between"/>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Sheet1!$B$5</c:f>
              <c:strCache>
                <c:ptCount val="1"/>
                <c:pt idx="0">
                  <c:v>$550 </c:v>
                </c:pt>
              </c:strCache>
            </c:strRef>
          </c:tx>
          <c:spPr>
            <a:ln w="38100">
              <a:solidFill>
                <a:schemeClr val="tx1"/>
              </a:solidFill>
            </a:ln>
          </c:spPr>
          <c:marker>
            <c:symbol val="none"/>
          </c:marker>
          <c:cat>
            <c:numRef>
              <c:f>Sheet1!$A$6:$A$16</c:f>
              <c:numCache>
                <c:formatCode>General</c:formatCode>
                <c:ptCount val="11"/>
                <c:pt idx="0">
                  <c:v>0</c:v>
                </c:pt>
                <c:pt idx="1">
                  <c:v>50</c:v>
                </c:pt>
                <c:pt idx="2">
                  <c:v>100</c:v>
                </c:pt>
                <c:pt idx="3">
                  <c:v>150</c:v>
                </c:pt>
                <c:pt idx="4">
                  <c:v>200</c:v>
                </c:pt>
                <c:pt idx="5">
                  <c:v>250</c:v>
                </c:pt>
                <c:pt idx="6">
                  <c:v>300</c:v>
                </c:pt>
                <c:pt idx="7">
                  <c:v>350</c:v>
                </c:pt>
                <c:pt idx="8">
                  <c:v>400</c:v>
                </c:pt>
                <c:pt idx="9">
                  <c:v>450</c:v>
                </c:pt>
                <c:pt idx="10">
                  <c:v>500</c:v>
                </c:pt>
              </c:numCache>
            </c:numRef>
          </c:cat>
          <c:val>
            <c:numRef>
              <c:f>Sheet1!$B$6:$B$16</c:f>
              <c:numCache>
                <c:formatCode>#,##0</c:formatCode>
                <c:ptCount val="11"/>
                <c:pt idx="0">
                  <c:v>-70</c:v>
                </c:pt>
                <c:pt idx="1">
                  <c:v>-60</c:v>
                </c:pt>
                <c:pt idx="2">
                  <c:v>-50</c:v>
                </c:pt>
                <c:pt idx="3">
                  <c:v>-40</c:v>
                </c:pt>
                <c:pt idx="4">
                  <c:v>-30</c:v>
                </c:pt>
                <c:pt idx="5">
                  <c:v>-20</c:v>
                </c:pt>
                <c:pt idx="6">
                  <c:v>-10</c:v>
                </c:pt>
                <c:pt idx="7">
                  <c:v>0</c:v>
                </c:pt>
                <c:pt idx="8">
                  <c:v>10</c:v>
                </c:pt>
                <c:pt idx="9">
                  <c:v>20</c:v>
                </c:pt>
                <c:pt idx="10">
                  <c:v>30</c:v>
                </c:pt>
              </c:numCache>
            </c:numRef>
          </c:val>
          <c:smooth val="0"/>
          <c:extLst>
            <c:ext xmlns:c16="http://schemas.microsoft.com/office/drawing/2014/chart" uri="{C3380CC4-5D6E-409C-BE32-E72D297353CC}">
              <c16:uniqueId val="{00000000-5C7B-4FFF-8D04-6E972E42BE8E}"/>
            </c:ext>
          </c:extLst>
        </c:ser>
        <c:ser>
          <c:idx val="2"/>
          <c:order val="1"/>
          <c:tx>
            <c:strRef>
              <c:f>Sheet1!$C$5</c:f>
              <c:strCache>
                <c:ptCount val="1"/>
                <c:pt idx="0">
                  <c:v>$650 </c:v>
                </c:pt>
              </c:strCache>
            </c:strRef>
          </c:tx>
          <c:spPr>
            <a:ln w="38100">
              <a:solidFill>
                <a:schemeClr val="accent5">
                  <a:lumMod val="75000"/>
                </a:schemeClr>
              </a:solidFill>
            </a:ln>
          </c:spPr>
          <c:marker>
            <c:symbol val="none"/>
          </c:marker>
          <c:cat>
            <c:numRef>
              <c:f>Sheet1!$A$6:$A$16</c:f>
              <c:numCache>
                <c:formatCode>General</c:formatCode>
                <c:ptCount val="11"/>
                <c:pt idx="0">
                  <c:v>0</c:v>
                </c:pt>
                <c:pt idx="1">
                  <c:v>50</c:v>
                </c:pt>
                <c:pt idx="2">
                  <c:v>100</c:v>
                </c:pt>
                <c:pt idx="3">
                  <c:v>150</c:v>
                </c:pt>
                <c:pt idx="4">
                  <c:v>200</c:v>
                </c:pt>
                <c:pt idx="5">
                  <c:v>250</c:v>
                </c:pt>
                <c:pt idx="6">
                  <c:v>300</c:v>
                </c:pt>
                <c:pt idx="7">
                  <c:v>350</c:v>
                </c:pt>
                <c:pt idx="8">
                  <c:v>400</c:v>
                </c:pt>
                <c:pt idx="9">
                  <c:v>450</c:v>
                </c:pt>
                <c:pt idx="10">
                  <c:v>500</c:v>
                </c:pt>
              </c:numCache>
            </c:numRef>
          </c:cat>
          <c:val>
            <c:numRef>
              <c:f>Sheet1!$C$6:$C$16</c:f>
              <c:numCache>
                <c:formatCode>#,##0</c:formatCode>
                <c:ptCount val="11"/>
                <c:pt idx="0">
                  <c:v>-70</c:v>
                </c:pt>
                <c:pt idx="1">
                  <c:v>-55</c:v>
                </c:pt>
                <c:pt idx="2">
                  <c:v>-40</c:v>
                </c:pt>
                <c:pt idx="3">
                  <c:v>-25</c:v>
                </c:pt>
                <c:pt idx="4">
                  <c:v>-10</c:v>
                </c:pt>
                <c:pt idx="5">
                  <c:v>5</c:v>
                </c:pt>
                <c:pt idx="6">
                  <c:v>20</c:v>
                </c:pt>
                <c:pt idx="7">
                  <c:v>35</c:v>
                </c:pt>
                <c:pt idx="8">
                  <c:v>50</c:v>
                </c:pt>
                <c:pt idx="9">
                  <c:v>65</c:v>
                </c:pt>
                <c:pt idx="10">
                  <c:v>80</c:v>
                </c:pt>
              </c:numCache>
            </c:numRef>
          </c:val>
          <c:smooth val="0"/>
          <c:extLst>
            <c:ext xmlns:c16="http://schemas.microsoft.com/office/drawing/2014/chart" uri="{C3380CC4-5D6E-409C-BE32-E72D297353CC}">
              <c16:uniqueId val="{00000001-5C7B-4FFF-8D04-6E972E42BE8E}"/>
            </c:ext>
          </c:extLst>
        </c:ser>
        <c:ser>
          <c:idx val="3"/>
          <c:order val="2"/>
          <c:tx>
            <c:strRef>
              <c:f>Sheet1!$D$5</c:f>
              <c:strCache>
                <c:ptCount val="1"/>
                <c:pt idx="0">
                  <c:v>$750 </c:v>
                </c:pt>
              </c:strCache>
            </c:strRef>
          </c:tx>
          <c:spPr>
            <a:ln w="38100" cap="flat" cmpd="sng" algn="ctr">
              <a:solidFill>
                <a:schemeClr val="accent6"/>
              </a:solidFill>
              <a:prstDash val="solid"/>
              <a:miter lim="800000"/>
            </a:ln>
            <a:effectLst/>
          </c:spPr>
          <c:marker>
            <c:symbol val="none"/>
          </c:marker>
          <c:cat>
            <c:numRef>
              <c:f>Sheet1!$A$6:$A$16</c:f>
              <c:numCache>
                <c:formatCode>General</c:formatCode>
                <c:ptCount val="11"/>
                <c:pt idx="0">
                  <c:v>0</c:v>
                </c:pt>
                <c:pt idx="1">
                  <c:v>50</c:v>
                </c:pt>
                <c:pt idx="2">
                  <c:v>100</c:v>
                </c:pt>
                <c:pt idx="3">
                  <c:v>150</c:v>
                </c:pt>
                <c:pt idx="4">
                  <c:v>200</c:v>
                </c:pt>
                <c:pt idx="5">
                  <c:v>250</c:v>
                </c:pt>
                <c:pt idx="6">
                  <c:v>300</c:v>
                </c:pt>
                <c:pt idx="7">
                  <c:v>350</c:v>
                </c:pt>
                <c:pt idx="8">
                  <c:v>400</c:v>
                </c:pt>
                <c:pt idx="9">
                  <c:v>450</c:v>
                </c:pt>
                <c:pt idx="10">
                  <c:v>500</c:v>
                </c:pt>
              </c:numCache>
            </c:numRef>
          </c:cat>
          <c:val>
            <c:numRef>
              <c:f>Sheet1!$D$6:$D$16</c:f>
              <c:numCache>
                <c:formatCode>#,##0</c:formatCode>
                <c:ptCount val="11"/>
                <c:pt idx="0">
                  <c:v>-70</c:v>
                </c:pt>
                <c:pt idx="1">
                  <c:v>-50</c:v>
                </c:pt>
                <c:pt idx="2">
                  <c:v>-30</c:v>
                </c:pt>
                <c:pt idx="3">
                  <c:v>-10</c:v>
                </c:pt>
                <c:pt idx="4">
                  <c:v>10</c:v>
                </c:pt>
                <c:pt idx="5">
                  <c:v>30</c:v>
                </c:pt>
                <c:pt idx="6">
                  <c:v>50</c:v>
                </c:pt>
                <c:pt idx="7">
                  <c:v>70</c:v>
                </c:pt>
                <c:pt idx="8">
                  <c:v>90</c:v>
                </c:pt>
                <c:pt idx="9">
                  <c:v>110</c:v>
                </c:pt>
                <c:pt idx="10">
                  <c:v>130</c:v>
                </c:pt>
              </c:numCache>
            </c:numRef>
          </c:val>
          <c:smooth val="0"/>
          <c:extLst>
            <c:ext xmlns:c16="http://schemas.microsoft.com/office/drawing/2014/chart" uri="{C3380CC4-5D6E-409C-BE32-E72D297353CC}">
              <c16:uniqueId val="{00000002-5C7B-4FFF-8D04-6E972E42BE8E}"/>
            </c:ext>
          </c:extLst>
        </c:ser>
        <c:dLbls>
          <c:showLegendKey val="0"/>
          <c:showVal val="0"/>
          <c:showCatName val="0"/>
          <c:showSerName val="0"/>
          <c:showPercent val="0"/>
          <c:showBubbleSize val="0"/>
        </c:dLbls>
        <c:smooth val="0"/>
        <c:axId val="112902912"/>
        <c:axId val="112904832"/>
      </c:lineChart>
      <c:catAx>
        <c:axId val="112902912"/>
        <c:scaling>
          <c:orientation val="minMax"/>
        </c:scaling>
        <c:delete val="0"/>
        <c:axPos val="b"/>
        <c:title>
          <c:tx>
            <c:rich>
              <a:bodyPr/>
              <a:lstStyle/>
              <a:p>
                <a:pPr>
                  <a:defRPr/>
                </a:pPr>
                <a:r>
                  <a:rPr lang="en-US"/>
                  <a:t>Total sale volume (MBF)</a:t>
                </a:r>
              </a:p>
            </c:rich>
          </c:tx>
          <c:layout>
            <c:manualLayout>
              <c:xMode val="edge"/>
              <c:yMode val="edge"/>
              <c:x val="0.37166198645444865"/>
              <c:y val="0.77764806445929147"/>
            </c:manualLayout>
          </c:layout>
          <c:overlay val="0"/>
        </c:title>
        <c:numFmt formatCode="General" sourceLinked="1"/>
        <c:majorTickMark val="out"/>
        <c:minorTickMark val="none"/>
        <c:tickLblPos val="nextTo"/>
        <c:spPr>
          <a:ln>
            <a:solidFill>
              <a:schemeClr val="tx2"/>
            </a:solidFill>
          </a:ln>
        </c:spPr>
        <c:crossAx val="112904832"/>
        <c:crosses val="autoZero"/>
        <c:auto val="1"/>
        <c:lblAlgn val="ctr"/>
        <c:lblOffset val="100"/>
        <c:noMultiLvlLbl val="0"/>
      </c:catAx>
      <c:valAx>
        <c:axId val="112904832"/>
        <c:scaling>
          <c:orientation val="minMax"/>
        </c:scaling>
        <c:delete val="0"/>
        <c:axPos val="l"/>
        <c:title>
          <c:tx>
            <c:rich>
              <a:bodyPr rot="-5400000" vert="horz"/>
              <a:lstStyle/>
              <a:p>
                <a:pPr>
                  <a:defRPr/>
                </a:pPr>
                <a:r>
                  <a:rPr lang="en-US"/>
                  <a:t>Revenue (Thousand $)</a:t>
                </a:r>
              </a:p>
            </c:rich>
          </c:tx>
          <c:overlay val="0"/>
        </c:title>
        <c:numFmt formatCode="#,##0" sourceLinked="1"/>
        <c:majorTickMark val="out"/>
        <c:minorTickMark val="none"/>
        <c:tickLblPos val="nextTo"/>
        <c:spPr>
          <a:ln>
            <a:solidFill>
              <a:schemeClr val="tx2"/>
            </a:solidFill>
          </a:ln>
        </c:spPr>
        <c:crossAx val="112902912"/>
        <c:crossesAt val="1"/>
        <c:crossBetween val="midCat"/>
      </c:valAx>
    </c:plotArea>
    <c:legend>
      <c:legendPos val="b"/>
      <c:layout>
        <c:manualLayout>
          <c:xMode val="edge"/>
          <c:yMode val="edge"/>
          <c:x val="0.55037894968054979"/>
          <c:y val="0.62607467867976552"/>
          <c:w val="0.43134095207589951"/>
          <c:h val="8.3629930521493576E-2"/>
        </c:manualLayout>
      </c:layout>
      <c:overlay val="0"/>
    </c:legend>
    <c:plotVisOnly val="1"/>
    <c:dispBlanksAs val="gap"/>
    <c:showDLblsOverMax val="0"/>
  </c:chart>
  <c:txPr>
    <a:bodyPr/>
    <a:lstStyle/>
    <a:p>
      <a:pPr>
        <a:defRPr sz="1400">
          <a:solidFill>
            <a:schemeClr val="tx2">
              <a:lumMod val="85000"/>
              <a:lumOff val="1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1D8CE9A2-040C-48FC-A00C-4E8D9C671EBB}" type="datetimeFigureOut">
              <a:rPr lang="en-US" smtClean="0"/>
              <a:t>6/10/20</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DF0716D1-56A4-4A07-A9FE-ECD1DBC35781}" type="slidenum">
              <a:rPr lang="en-US" smtClean="0"/>
              <a:t>‹#›</a:t>
            </a:fld>
            <a:endParaRPr lang="en-US"/>
          </a:p>
        </p:txBody>
      </p:sp>
    </p:spTree>
    <p:extLst>
      <p:ext uri="{BB962C8B-B14F-4D97-AF65-F5344CB8AC3E}">
        <p14:creationId xmlns:p14="http://schemas.microsoft.com/office/powerpoint/2010/main" val="2657092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521FE71A-D54E-4009-8F1A-6248F0FBC38A}" type="datetimeFigureOut">
              <a:rPr lang="en-US" smtClean="0"/>
              <a:t>6/10/20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572ADAB4-3A7E-4C59-9263-2491C919095F}" type="slidenum">
              <a:rPr lang="en-US" smtClean="0"/>
              <a:t>‹#›</a:t>
            </a:fld>
            <a:endParaRPr lang="en-US"/>
          </a:p>
        </p:txBody>
      </p:sp>
    </p:spTree>
    <p:extLst>
      <p:ext uri="{BB962C8B-B14F-4D97-AF65-F5344CB8AC3E}">
        <p14:creationId xmlns:p14="http://schemas.microsoft.com/office/powerpoint/2010/main" val="223692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280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two concepts: selling the standing timber or logs.</a:t>
            </a:r>
          </a:p>
        </p:txBody>
      </p:sp>
      <p:sp>
        <p:nvSpPr>
          <p:cNvPr id="4" name="Slide Number Placeholder 3"/>
          <p:cNvSpPr>
            <a:spLocks noGrp="1"/>
          </p:cNvSpPr>
          <p:nvPr>
            <p:ph type="sldNum" sz="quarter" idx="10"/>
          </p:nvPr>
        </p:nvSpPr>
        <p:spPr/>
        <p:txBody>
          <a:bodyPr/>
          <a:lstStyle/>
          <a:p>
            <a:fld id="{572ADAB4-3A7E-4C59-9263-2491C919095F}" type="slidenum">
              <a:rPr lang="en-US" smtClean="0"/>
              <a:t>10</a:t>
            </a:fld>
            <a:endParaRPr lang="en-US"/>
          </a:p>
        </p:txBody>
      </p:sp>
    </p:spTree>
    <p:extLst>
      <p:ext uri="{BB962C8B-B14F-4D97-AF65-F5344CB8AC3E}">
        <p14:creationId xmlns:p14="http://schemas.microsoft.com/office/powerpoint/2010/main" val="12898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the advantages and disadvantages of both types of sales. Mill sales give the landowner more control in the aspect of hiring the logger, marketing the timber and overseeing the entire operation. Stumpage sales give the risk and profit to the buyer, but the landowner does not have to manage the sale.</a:t>
            </a:r>
          </a:p>
        </p:txBody>
      </p:sp>
      <p:sp>
        <p:nvSpPr>
          <p:cNvPr id="4" name="Slide Number Placeholder 3"/>
          <p:cNvSpPr>
            <a:spLocks noGrp="1"/>
          </p:cNvSpPr>
          <p:nvPr>
            <p:ph type="sldNum" sz="quarter" idx="10"/>
          </p:nvPr>
        </p:nvSpPr>
        <p:spPr/>
        <p:txBody>
          <a:bodyPr/>
          <a:lstStyle/>
          <a:p>
            <a:fld id="{572ADAB4-3A7E-4C59-9263-2491C919095F}" type="slidenum">
              <a:rPr lang="en-US" smtClean="0"/>
              <a:t>11</a:t>
            </a:fld>
            <a:endParaRPr lang="en-US"/>
          </a:p>
        </p:txBody>
      </p:sp>
    </p:spTree>
    <p:extLst>
      <p:ext uri="{BB962C8B-B14F-4D97-AF65-F5344CB8AC3E}">
        <p14:creationId xmlns:p14="http://schemas.microsoft.com/office/powerpoint/2010/main" val="210053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the advantages and disadvantages of both types of sales. Mill sales give the landowner more control in the aspect of hiring the logger, marketing the timber and overseeing the entire operation. Stumpage sales give the risk and profit to the buyer, but the landowner does not have to manage the sale.</a:t>
            </a:r>
          </a:p>
        </p:txBody>
      </p:sp>
      <p:sp>
        <p:nvSpPr>
          <p:cNvPr id="4" name="Slide Number Placeholder 3"/>
          <p:cNvSpPr>
            <a:spLocks noGrp="1"/>
          </p:cNvSpPr>
          <p:nvPr>
            <p:ph type="sldNum" sz="quarter" idx="10"/>
          </p:nvPr>
        </p:nvSpPr>
        <p:spPr/>
        <p:txBody>
          <a:bodyPr/>
          <a:lstStyle/>
          <a:p>
            <a:fld id="{572ADAB4-3A7E-4C59-9263-2491C919095F}" type="slidenum">
              <a:rPr lang="en-US" smtClean="0"/>
              <a:t>12</a:t>
            </a:fld>
            <a:endParaRPr lang="en-US"/>
          </a:p>
        </p:txBody>
      </p:sp>
    </p:spTree>
    <p:extLst>
      <p:ext uri="{BB962C8B-B14F-4D97-AF65-F5344CB8AC3E}">
        <p14:creationId xmlns:p14="http://schemas.microsoft.com/office/powerpoint/2010/main" val="63636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very important here to remind landowners to make sure they have clear property lines and that they know which trees are theirs and which are their neighbor’s. If not, have a survey done prior to harvest. Try to make a deal with your neighbor to split the cost. </a:t>
            </a:r>
          </a:p>
        </p:txBody>
      </p:sp>
      <p:sp>
        <p:nvSpPr>
          <p:cNvPr id="4" name="Slide Number Placeholder 3"/>
          <p:cNvSpPr>
            <a:spLocks noGrp="1"/>
          </p:cNvSpPr>
          <p:nvPr>
            <p:ph type="sldNum" sz="quarter" idx="10"/>
          </p:nvPr>
        </p:nvSpPr>
        <p:spPr/>
        <p:txBody>
          <a:bodyPr/>
          <a:lstStyle/>
          <a:p>
            <a:fld id="{572ADAB4-3A7E-4C59-9263-2491C919095F}" type="slidenum">
              <a:rPr lang="en-US" smtClean="0"/>
              <a:t>13</a:t>
            </a:fld>
            <a:endParaRPr lang="en-US"/>
          </a:p>
        </p:txBody>
      </p:sp>
    </p:spTree>
    <p:extLst>
      <p:ext uri="{BB962C8B-B14F-4D97-AF65-F5344CB8AC3E}">
        <p14:creationId xmlns:p14="http://schemas.microsoft.com/office/powerpoint/2010/main" val="927711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Audience should understand that the better their timber matches the sawmill product line, the better the price they will get. Remember, you might be selling wood to several mills that have different diameter and length requirements for their logs. The sawmill will pay more for trees that can get them the best recovery ($). Having a timber cruise and marking the trees ahead of time will help the log buyer to assess what you are planning to sell and reduce the uncertainty as to what will show up at the mill. </a:t>
            </a:r>
          </a:p>
        </p:txBody>
      </p:sp>
      <p:sp>
        <p:nvSpPr>
          <p:cNvPr id="4" name="Slide Number Placeholder 3"/>
          <p:cNvSpPr>
            <a:spLocks noGrp="1"/>
          </p:cNvSpPr>
          <p:nvPr>
            <p:ph type="sldNum" sz="quarter" idx="10"/>
          </p:nvPr>
        </p:nvSpPr>
        <p:spPr/>
        <p:txBody>
          <a:bodyPr/>
          <a:lstStyle/>
          <a:p>
            <a:fld id="{572ADAB4-3A7E-4C59-9263-2491C919095F}" type="slidenum">
              <a:rPr lang="en-US" smtClean="0"/>
              <a:t>14</a:t>
            </a:fld>
            <a:endParaRPr lang="en-US"/>
          </a:p>
        </p:txBody>
      </p:sp>
    </p:spTree>
    <p:extLst>
      <p:ext uri="{BB962C8B-B14F-4D97-AF65-F5344CB8AC3E}">
        <p14:creationId xmlns:p14="http://schemas.microsoft.com/office/powerpoint/2010/main" val="3670372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this slide, replace our directory with your own and refer participants to its location in the folder. Explain that the directory is a compilation of primary log manufacturers (lumber, veneer and fiber operations) and sort yards (export and domestic). If you have left any resource out, such as special wood products (exotic species or portable mills), let them know. Share any other resource for local buyers. For example, Oregon has an online Forest Industries Directory at </a:t>
            </a:r>
            <a:r>
              <a:rPr lang="en-US" sz="1200" kern="1200" dirty="0" err="1">
                <a:solidFill>
                  <a:schemeClr val="tx1"/>
                </a:solidFill>
                <a:effectLst/>
                <a:latin typeface="+mn-lt"/>
                <a:ea typeface="+mn-ea"/>
                <a:cs typeface="+mn-cs"/>
              </a:rPr>
              <a:t>www.orforestdirectory.com</a:t>
            </a:r>
            <a:r>
              <a:rPr lang="en-US" sz="1200" kern="1200" dirty="0">
                <a:solidFill>
                  <a:schemeClr val="tx1"/>
                </a:solidFill>
                <a:effectLst/>
                <a:latin typeface="+mn-lt"/>
                <a:ea typeface="+mn-ea"/>
                <a:cs typeface="+mn-cs"/>
              </a:rPr>
              <a:t>. Explain what information they can find and how often they should request a revision. </a:t>
            </a:r>
          </a:p>
        </p:txBody>
      </p:sp>
      <p:sp>
        <p:nvSpPr>
          <p:cNvPr id="4" name="Slide Number Placeholder 3"/>
          <p:cNvSpPr>
            <a:spLocks noGrp="1"/>
          </p:cNvSpPr>
          <p:nvPr>
            <p:ph type="sldNum" sz="quarter" idx="10"/>
          </p:nvPr>
        </p:nvSpPr>
        <p:spPr/>
        <p:txBody>
          <a:bodyPr/>
          <a:lstStyle/>
          <a:p>
            <a:fld id="{FFF8043D-E1D2-49DC-8FA3-3498AA440049}" type="slidenum">
              <a:rPr lang="en-US" smtClean="0"/>
              <a:t>15</a:t>
            </a:fld>
            <a:endParaRPr lang="en-US"/>
          </a:p>
        </p:txBody>
      </p:sp>
    </p:spTree>
    <p:extLst>
      <p:ext uri="{BB962C8B-B14F-4D97-AF65-F5344CB8AC3E}">
        <p14:creationId xmlns:p14="http://schemas.microsoft.com/office/powerpoint/2010/main" val="425551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Overview of the timber market. Small woodland owners are not large enough to move price trends. So, they are price takers, meaning they need to follow whatever the market is doing. This is governed by industry moves, market demands, tariffs and policy.</a:t>
            </a:r>
          </a:p>
        </p:txBody>
      </p:sp>
      <p:sp>
        <p:nvSpPr>
          <p:cNvPr id="4" name="Slide Number Placeholder 3"/>
          <p:cNvSpPr>
            <a:spLocks noGrp="1"/>
          </p:cNvSpPr>
          <p:nvPr>
            <p:ph type="sldNum" sz="quarter" idx="10"/>
          </p:nvPr>
        </p:nvSpPr>
        <p:spPr/>
        <p:txBody>
          <a:bodyPr/>
          <a:lstStyle/>
          <a:p>
            <a:fld id="{81A91738-6D7D-462E-8A5A-933F8115F27F}" type="slidenum">
              <a:rPr lang="en-US" smtClean="0"/>
              <a:t>16</a:t>
            </a:fld>
            <a:endParaRPr lang="en-US"/>
          </a:p>
        </p:txBody>
      </p:sp>
    </p:spTree>
    <p:extLst>
      <p:ext uri="{BB962C8B-B14F-4D97-AF65-F5344CB8AC3E}">
        <p14:creationId xmlns:p14="http://schemas.microsoft.com/office/powerpoint/2010/main" val="121130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shows the amount of times a specific month has had the highest prices (green) and the lowest prices (orange). This shows that the best prices usually happen between March and May. The worst time to sell is summer (August) — mostly because everybody has road access in summer, and there are tons of logs in the sawmill log yard. </a:t>
            </a:r>
          </a:p>
        </p:txBody>
      </p:sp>
      <p:sp>
        <p:nvSpPr>
          <p:cNvPr id="4" name="Slide Number Placeholder 3"/>
          <p:cNvSpPr>
            <a:spLocks noGrp="1"/>
          </p:cNvSpPr>
          <p:nvPr>
            <p:ph type="sldNum" sz="quarter" idx="10"/>
          </p:nvPr>
        </p:nvSpPr>
        <p:spPr/>
        <p:txBody>
          <a:bodyPr/>
          <a:lstStyle/>
          <a:p>
            <a:fld id="{4AD51691-44B5-4F02-9205-ABA49B1C239F}" type="slidenum">
              <a:rPr lang="en-US" smtClean="0"/>
              <a:t>17</a:t>
            </a:fld>
            <a:endParaRPr lang="en-US"/>
          </a:p>
        </p:txBody>
      </p:sp>
    </p:spTree>
    <p:extLst>
      <p:ext uri="{BB962C8B-B14F-4D97-AF65-F5344CB8AC3E}">
        <p14:creationId xmlns:p14="http://schemas.microsoft.com/office/powerpoint/2010/main" val="404110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Local market prices a month before the class. Edit for your region.</a:t>
            </a:r>
          </a:p>
        </p:txBody>
      </p:sp>
      <p:sp>
        <p:nvSpPr>
          <p:cNvPr id="4" name="Slide Number Placeholder 3"/>
          <p:cNvSpPr>
            <a:spLocks noGrp="1"/>
          </p:cNvSpPr>
          <p:nvPr>
            <p:ph type="sldNum" sz="quarter" idx="10"/>
          </p:nvPr>
        </p:nvSpPr>
        <p:spPr/>
        <p:txBody>
          <a:bodyPr/>
          <a:lstStyle/>
          <a:p>
            <a:fld id="{572ADAB4-3A7E-4C59-9263-2491C919095F}" type="slidenum">
              <a:rPr lang="en-US" smtClean="0"/>
              <a:t>18</a:t>
            </a:fld>
            <a:endParaRPr lang="en-US"/>
          </a:p>
        </p:txBody>
      </p:sp>
    </p:spTree>
    <p:extLst>
      <p:ext uri="{BB962C8B-B14F-4D97-AF65-F5344CB8AC3E}">
        <p14:creationId xmlns:p14="http://schemas.microsoft.com/office/powerpoint/2010/main" val="4014210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Local market the month of the class. Highlight the ones that have changed in price. Edit for your region.</a:t>
            </a:r>
          </a:p>
        </p:txBody>
      </p:sp>
      <p:sp>
        <p:nvSpPr>
          <p:cNvPr id="4" name="Slide Number Placeholder 3"/>
          <p:cNvSpPr>
            <a:spLocks noGrp="1"/>
          </p:cNvSpPr>
          <p:nvPr>
            <p:ph type="sldNum" sz="quarter" idx="10"/>
          </p:nvPr>
        </p:nvSpPr>
        <p:spPr/>
        <p:txBody>
          <a:bodyPr/>
          <a:lstStyle/>
          <a:p>
            <a:fld id="{572ADAB4-3A7E-4C59-9263-2491C919095F}" type="slidenum">
              <a:rPr lang="en-US" smtClean="0"/>
              <a:t>19</a:t>
            </a:fld>
            <a:endParaRPr lang="en-US"/>
          </a:p>
        </p:txBody>
      </p:sp>
    </p:spTree>
    <p:extLst>
      <p:ext uri="{BB962C8B-B14F-4D97-AF65-F5344CB8AC3E}">
        <p14:creationId xmlns:p14="http://schemas.microsoft.com/office/powerpoint/2010/main" val="2971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Timber marketing success relies on an understanding of local timber products, a good estimate of what a landowner has for sale, an understanding of yearly market fluctuations and trends, and competition between buyers for the products offered. </a:t>
            </a:r>
          </a:p>
          <a:p>
            <a:endParaRPr lang="en-US" dirty="0"/>
          </a:p>
        </p:txBody>
      </p:sp>
      <p:sp>
        <p:nvSpPr>
          <p:cNvPr id="4" name="Slide Number Placeholder 3"/>
          <p:cNvSpPr>
            <a:spLocks noGrp="1"/>
          </p:cNvSpPr>
          <p:nvPr>
            <p:ph type="sldNum" sz="quarter" idx="5"/>
          </p:nvPr>
        </p:nvSpPr>
        <p:spPr/>
        <p:txBody>
          <a:bodyPr/>
          <a:lstStyle/>
          <a:p>
            <a:fld id="{572ADAB4-3A7E-4C59-9263-2491C919095F}" type="slidenum">
              <a:rPr lang="en-US" smtClean="0"/>
              <a:t>2</a:t>
            </a:fld>
            <a:endParaRPr lang="en-US"/>
          </a:p>
        </p:txBody>
      </p:sp>
    </p:spTree>
    <p:extLst>
      <p:ext uri="{BB962C8B-B14F-4D97-AF65-F5344CB8AC3E}">
        <p14:creationId xmlns:p14="http://schemas.microsoft.com/office/powerpoint/2010/main" val="2632955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payment structure on a PO. Depends on length and diameter. Also talk about preferred length and target by volume.</a:t>
            </a:r>
          </a:p>
        </p:txBody>
      </p:sp>
      <p:sp>
        <p:nvSpPr>
          <p:cNvPr id="4" name="Slide Number Placeholder 3"/>
          <p:cNvSpPr>
            <a:spLocks noGrp="1"/>
          </p:cNvSpPr>
          <p:nvPr>
            <p:ph type="sldNum" sz="quarter" idx="10"/>
          </p:nvPr>
        </p:nvSpPr>
        <p:spPr/>
        <p:txBody>
          <a:bodyPr/>
          <a:lstStyle/>
          <a:p>
            <a:fld id="{572ADAB4-3A7E-4C59-9263-2491C919095F}" type="slidenum">
              <a:rPr lang="en-US" smtClean="0"/>
              <a:t>20</a:t>
            </a:fld>
            <a:endParaRPr lang="en-US"/>
          </a:p>
        </p:txBody>
      </p:sp>
    </p:spTree>
    <p:extLst>
      <p:ext uri="{BB962C8B-B14F-4D97-AF65-F5344CB8AC3E}">
        <p14:creationId xmlns:p14="http://schemas.microsoft.com/office/powerpoint/2010/main" val="1397839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Total height 100, DBH 16, </a:t>
            </a:r>
            <a:r>
              <a:rPr lang="en-US" sz="1200" kern="1200" dirty="0" err="1">
                <a:solidFill>
                  <a:schemeClr val="tx1"/>
                </a:solidFill>
                <a:effectLst/>
                <a:latin typeface="+mn-lt"/>
                <a:ea typeface="+mn-ea"/>
                <a:cs typeface="+mn-cs"/>
              </a:rPr>
              <a:t>tarif</a:t>
            </a:r>
            <a:r>
              <a:rPr lang="en-US" sz="1200" kern="1200" dirty="0">
                <a:solidFill>
                  <a:schemeClr val="tx1"/>
                </a:solidFill>
                <a:effectLst/>
                <a:latin typeface="+mn-lt"/>
                <a:ea typeface="+mn-ea"/>
                <a:cs typeface="+mn-cs"/>
              </a:rPr>
              <a:t> 36. Merch height 75 ft</a:t>
            </a:r>
          </a:p>
          <a:p>
            <a:r>
              <a:rPr lang="en-US" sz="1200" kern="1200" dirty="0">
                <a:solidFill>
                  <a:schemeClr val="tx1"/>
                </a:solidFill>
                <a:effectLst/>
                <a:latin typeface="+mn-lt"/>
                <a:ea typeface="+mn-ea"/>
                <a:cs typeface="+mn-cs"/>
              </a:rPr>
              <a:t>This is to show the many different ways a tree can be bucked and that the best bucking option will depend on the PO and preferred lengths.</a:t>
            </a:r>
          </a:p>
        </p:txBody>
      </p:sp>
      <p:sp>
        <p:nvSpPr>
          <p:cNvPr id="4" name="Slide Number Placeholder 3"/>
          <p:cNvSpPr>
            <a:spLocks noGrp="1"/>
          </p:cNvSpPr>
          <p:nvPr>
            <p:ph type="sldNum" sz="quarter" idx="10"/>
          </p:nvPr>
        </p:nvSpPr>
        <p:spPr/>
        <p:txBody>
          <a:bodyPr/>
          <a:lstStyle/>
          <a:p>
            <a:fld id="{81A91738-6D7D-462E-8A5A-933F8115F27F}" type="slidenum">
              <a:rPr lang="en-US" smtClean="0"/>
              <a:t>21</a:t>
            </a:fld>
            <a:endParaRPr lang="en-US"/>
          </a:p>
        </p:txBody>
      </p:sp>
    </p:spTree>
    <p:extLst>
      <p:ext uri="{BB962C8B-B14F-4D97-AF65-F5344CB8AC3E}">
        <p14:creationId xmlns:p14="http://schemas.microsoft.com/office/powerpoint/2010/main" val="4030103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Mention the availability of Oregon State University Extension’s “The Scribner Volume and Value Tables: Bucking for Maximum Revenue,” EM 9090, workbook, </a:t>
            </a:r>
            <a:r>
              <a:rPr lang="en-US" sz="1200" kern="1200" dirty="0" err="1">
                <a:solidFill>
                  <a:schemeClr val="tx1"/>
                </a:solidFill>
                <a:effectLst/>
                <a:latin typeface="+mn-lt"/>
                <a:ea typeface="+mn-ea"/>
                <a:cs typeface="+mn-cs"/>
              </a:rPr>
              <a:t>catalog.extension.oregonstate.edu</a:t>
            </a:r>
            <a:r>
              <a:rPr lang="en-US" sz="1200" kern="1200" dirty="0">
                <a:solidFill>
                  <a:schemeClr val="tx1"/>
                </a:solidFill>
                <a:effectLst/>
                <a:latin typeface="+mn-lt"/>
                <a:ea typeface="+mn-ea"/>
                <a:cs typeface="+mn-cs"/>
              </a:rPr>
              <a:t>/em9090, which helps by creating a comparison between different mills and their </a:t>
            </a:r>
            <a:r>
              <a:rPr lang="en-US" sz="1200" kern="1200" dirty="0" err="1">
                <a:solidFill>
                  <a:schemeClr val="tx1"/>
                </a:solidFill>
                <a:effectLst/>
                <a:latin typeface="+mn-lt"/>
                <a:ea typeface="+mn-ea"/>
                <a:cs typeface="+mn-cs"/>
              </a:rPr>
              <a:t>POs.</a:t>
            </a:r>
            <a:r>
              <a:rPr lang="en-US" sz="1200" kern="1200" dirty="0">
                <a:solidFill>
                  <a:schemeClr val="tx1"/>
                </a:solidFill>
                <a:effectLst/>
                <a:latin typeface="+mn-lt"/>
                <a:ea typeface="+mn-ea"/>
                <a:cs typeface="+mn-cs"/>
              </a:rPr>
              <a:t> Remind landowners that this DOES NOT include transportation or logging cost. So a mill might pay better, but that needs to be weighed against transportation cost. </a:t>
            </a:r>
          </a:p>
        </p:txBody>
      </p:sp>
      <p:sp>
        <p:nvSpPr>
          <p:cNvPr id="4" name="Slide Number Placeholder 3"/>
          <p:cNvSpPr>
            <a:spLocks noGrp="1"/>
          </p:cNvSpPr>
          <p:nvPr>
            <p:ph type="sldNum" sz="quarter" idx="10"/>
          </p:nvPr>
        </p:nvSpPr>
        <p:spPr/>
        <p:txBody>
          <a:bodyPr/>
          <a:lstStyle/>
          <a:p>
            <a:fld id="{572ADAB4-3A7E-4C59-9263-2491C919095F}" type="slidenum">
              <a:rPr lang="en-US" smtClean="0"/>
              <a:t>22</a:t>
            </a:fld>
            <a:endParaRPr lang="en-US"/>
          </a:p>
        </p:txBody>
      </p:sp>
    </p:spTree>
    <p:extLst>
      <p:ext uri="{BB962C8B-B14F-4D97-AF65-F5344CB8AC3E}">
        <p14:creationId xmlns:p14="http://schemas.microsoft.com/office/powerpoint/2010/main" val="1024659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basics of Scribner Log Rule. It starts with the small-end diameter, because of the way sawmill works. 1 bf = 1’x1’x1”</a:t>
            </a:r>
          </a:p>
        </p:txBody>
      </p:sp>
      <p:sp>
        <p:nvSpPr>
          <p:cNvPr id="4" name="Slide Number Placeholder 3"/>
          <p:cNvSpPr>
            <a:spLocks noGrp="1"/>
          </p:cNvSpPr>
          <p:nvPr>
            <p:ph type="sldNum" sz="quarter" idx="10"/>
          </p:nvPr>
        </p:nvSpPr>
        <p:spPr/>
        <p:txBody>
          <a:bodyPr/>
          <a:lstStyle/>
          <a:p>
            <a:fld id="{572ADAB4-3A7E-4C59-9263-2491C919095F}" type="slidenum">
              <a:rPr lang="en-US" smtClean="0"/>
              <a:t>23</a:t>
            </a:fld>
            <a:endParaRPr lang="en-US"/>
          </a:p>
        </p:txBody>
      </p:sp>
    </p:spTree>
    <p:extLst>
      <p:ext uri="{BB962C8B-B14F-4D97-AF65-F5344CB8AC3E}">
        <p14:creationId xmlns:p14="http://schemas.microsoft.com/office/powerpoint/2010/main" val="2661856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Walk through some defects. Highlight net versus gross scale. This is a good opportunity to talk about log scalers and how defect is taken off the gross volume to final payment.</a:t>
            </a:r>
          </a:p>
        </p:txBody>
      </p:sp>
      <p:sp>
        <p:nvSpPr>
          <p:cNvPr id="4" name="Slide Number Placeholder 3"/>
          <p:cNvSpPr>
            <a:spLocks noGrp="1"/>
          </p:cNvSpPr>
          <p:nvPr>
            <p:ph type="sldNum" sz="quarter" idx="10"/>
          </p:nvPr>
        </p:nvSpPr>
        <p:spPr/>
        <p:txBody>
          <a:bodyPr/>
          <a:lstStyle/>
          <a:p>
            <a:fld id="{572ADAB4-3A7E-4C59-9263-2491C919095F}" type="slidenum">
              <a:rPr lang="en-US" smtClean="0"/>
              <a:t>24</a:t>
            </a:fld>
            <a:endParaRPr lang="en-US"/>
          </a:p>
        </p:txBody>
      </p:sp>
    </p:spTree>
    <p:extLst>
      <p:ext uri="{BB962C8B-B14F-4D97-AF65-F5344CB8AC3E}">
        <p14:creationId xmlns:p14="http://schemas.microsoft.com/office/powerpoint/2010/main" val="354074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logger survey. Good contractors are busy, especially in the summer, and you need to call them well in advance. Discuss typical ways of finding a logger, encourage participants to talk with neighbors who have had logging on their property. If they have had a good experience with a logger, ask them to pass along the contact information. Encourage landowners to create a working relationship with a logger if harvesting in the future.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A91738-6D7D-462E-8A5A-933F8115F27F}" type="slidenum">
              <a:rPr lang="en-US" smtClean="0"/>
              <a:t>25</a:t>
            </a:fld>
            <a:endParaRPr lang="en-US"/>
          </a:p>
        </p:txBody>
      </p:sp>
    </p:spTree>
    <p:extLst>
      <p:ext uri="{BB962C8B-B14F-4D97-AF65-F5344CB8AC3E}">
        <p14:creationId xmlns:p14="http://schemas.microsoft.com/office/powerpoint/2010/main" val="287214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Make sure insurance is up to date. Find a certified professional logger if possible in your area. Emphasize that landowners should get more than one bid and talk to a logger’s references.  </a:t>
            </a:r>
          </a:p>
        </p:txBody>
      </p:sp>
    </p:spTree>
    <p:extLst>
      <p:ext uri="{BB962C8B-B14F-4D97-AF65-F5344CB8AC3E}">
        <p14:creationId xmlns:p14="http://schemas.microsoft.com/office/powerpoint/2010/main" val="2449026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General steps of timber harvesting and where they occur. Briefly explain stages and what happens on each for folks who don’t have any experience with logging.</a:t>
            </a:r>
          </a:p>
        </p:txBody>
      </p:sp>
      <p:sp>
        <p:nvSpPr>
          <p:cNvPr id="4" name="Slide Number Placeholder 3"/>
          <p:cNvSpPr>
            <a:spLocks noGrp="1"/>
          </p:cNvSpPr>
          <p:nvPr>
            <p:ph type="sldNum" sz="quarter" idx="10"/>
          </p:nvPr>
        </p:nvSpPr>
        <p:spPr/>
        <p:txBody>
          <a:bodyPr/>
          <a:lstStyle/>
          <a:p>
            <a:fld id="{572ADAB4-3A7E-4C59-9263-2491C919095F}" type="slidenum">
              <a:rPr lang="en-US" smtClean="0"/>
              <a:t>27</a:t>
            </a:fld>
            <a:endParaRPr lang="en-US"/>
          </a:p>
        </p:txBody>
      </p:sp>
    </p:spTree>
    <p:extLst>
      <p:ext uri="{BB962C8B-B14F-4D97-AF65-F5344CB8AC3E}">
        <p14:creationId xmlns:p14="http://schemas.microsoft.com/office/powerpoint/2010/main" val="131560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two main components of harvesting cost. Variable cost depends on stand and site characteristics. Talk about the fixed cost being the same no matter how many trees are harvested. And because of the scale, the more volume harvested, the lower this cost will become. That is the reason why small operations are less cost effective. Add the fact that the logger is not producing during the time the equipment is traveling from one site to another (lost productive time).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2ADAB4-3A7E-4C59-9263-2491C919095F}" type="slidenum">
              <a:rPr lang="en-US" smtClean="0"/>
              <a:t>28</a:t>
            </a:fld>
            <a:endParaRPr lang="en-US"/>
          </a:p>
        </p:txBody>
      </p:sp>
    </p:spTree>
    <p:extLst>
      <p:ext uri="{BB962C8B-B14F-4D97-AF65-F5344CB8AC3E}">
        <p14:creationId xmlns:p14="http://schemas.microsoft.com/office/powerpoint/2010/main" val="1030058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Cutting trees and logging around structures and/or power lines is time consuming, involves high risk and will cost more than a regular harvesting operation. You may not get any bids if the loggers are busy. The good loggers are always busy.</a:t>
            </a:r>
          </a:p>
        </p:txBody>
      </p:sp>
      <p:sp>
        <p:nvSpPr>
          <p:cNvPr id="4" name="Slide Number Placeholder 3"/>
          <p:cNvSpPr>
            <a:spLocks noGrp="1"/>
          </p:cNvSpPr>
          <p:nvPr>
            <p:ph type="sldNum" sz="quarter" idx="10"/>
          </p:nvPr>
        </p:nvSpPr>
        <p:spPr/>
        <p:txBody>
          <a:bodyPr/>
          <a:lstStyle/>
          <a:p>
            <a:fld id="{572ADAB4-3A7E-4C59-9263-2491C919095F}" type="slidenum">
              <a:rPr lang="en-US" smtClean="0"/>
              <a:t>29</a:t>
            </a:fld>
            <a:endParaRPr lang="en-US"/>
          </a:p>
        </p:txBody>
      </p:sp>
    </p:spTree>
    <p:extLst>
      <p:ext uri="{BB962C8B-B14F-4D97-AF65-F5344CB8AC3E}">
        <p14:creationId xmlns:p14="http://schemas.microsoft.com/office/powerpoint/2010/main" val="203513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Timber harvesting is a tool used to reach management objectives. A successful sale takes planning. Consider economics, timing, log markets and road access (rock). Talk about the big picture; consider harvesting as part of a vision and an objective for the property owner.</a:t>
            </a:r>
          </a:p>
        </p:txBody>
      </p:sp>
      <p:sp>
        <p:nvSpPr>
          <p:cNvPr id="4" name="Slide Number Placeholder 3"/>
          <p:cNvSpPr>
            <a:spLocks noGrp="1"/>
          </p:cNvSpPr>
          <p:nvPr>
            <p:ph type="sldNum" sz="quarter" idx="10"/>
          </p:nvPr>
        </p:nvSpPr>
        <p:spPr/>
        <p:txBody>
          <a:bodyPr/>
          <a:lstStyle/>
          <a:p>
            <a:fld id="{572ADAB4-3A7E-4C59-9263-2491C919095F}" type="slidenum">
              <a:rPr lang="en-US" smtClean="0"/>
              <a:t>3</a:t>
            </a:fld>
            <a:endParaRPr lang="en-US"/>
          </a:p>
        </p:txBody>
      </p:sp>
    </p:spTree>
    <p:extLst>
      <p:ext uri="{BB962C8B-B14F-4D97-AF65-F5344CB8AC3E}">
        <p14:creationId xmlns:p14="http://schemas.microsoft.com/office/powerpoint/2010/main" val="2140365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 through some key elements in the contract, such as making clear who pays for setup costs and whether they are included in the bid. Determine how the contractor will be paid ($/</a:t>
            </a:r>
            <a:r>
              <a:rPr lang="en-US" sz="1200" kern="1200" dirty="0" err="1">
                <a:solidFill>
                  <a:schemeClr val="tx1"/>
                </a:solidFill>
                <a:effectLst/>
                <a:latin typeface="+mn-lt"/>
                <a:ea typeface="+mn-ea"/>
                <a:cs typeface="+mn-cs"/>
              </a:rPr>
              <a:t>hr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mbf</a:t>
            </a:r>
            <a:r>
              <a:rPr lang="en-US" sz="1200" kern="1200" dirty="0">
                <a:solidFill>
                  <a:schemeClr val="tx1"/>
                </a:solidFill>
                <a:effectLst/>
                <a:latin typeface="+mn-lt"/>
                <a:ea typeface="+mn-ea"/>
                <a:cs typeface="+mn-cs"/>
              </a:rPr>
              <a:t>, etc.). </a:t>
            </a:r>
          </a:p>
        </p:txBody>
      </p:sp>
    </p:spTree>
    <p:extLst>
      <p:ext uri="{BB962C8B-B14F-4D97-AF65-F5344CB8AC3E}">
        <p14:creationId xmlns:p14="http://schemas.microsoft.com/office/powerpoint/2010/main" val="1851654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 through some key elements in the contract. For example, under wet weather conditions (rainfall), harvest and hauling will be temporarily suspended. </a:t>
            </a:r>
          </a:p>
        </p:txBody>
      </p:sp>
    </p:spTree>
    <p:extLst>
      <p:ext uri="{BB962C8B-B14F-4D97-AF65-F5344CB8AC3E}">
        <p14:creationId xmlns:p14="http://schemas.microsoft.com/office/powerpoint/2010/main" val="436970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Classified depending on ground. Remind landowners to order seedlings 1-2 years early. Briefly discuss rules relevant to your area. Save the in-depth discussion for the forest laws presentation. </a:t>
            </a:r>
          </a:p>
        </p:txBody>
      </p:sp>
      <p:sp>
        <p:nvSpPr>
          <p:cNvPr id="4" name="Slide Number Placeholder 3"/>
          <p:cNvSpPr>
            <a:spLocks noGrp="1"/>
          </p:cNvSpPr>
          <p:nvPr>
            <p:ph type="sldNum" sz="quarter" idx="10"/>
          </p:nvPr>
        </p:nvSpPr>
        <p:spPr/>
        <p:txBody>
          <a:bodyPr/>
          <a:lstStyle/>
          <a:p>
            <a:fld id="{572ADAB4-3A7E-4C59-9263-2491C919095F}" type="slidenum">
              <a:rPr lang="en-US" smtClean="0"/>
              <a:t>32</a:t>
            </a:fld>
            <a:endParaRPr lang="en-US"/>
          </a:p>
        </p:txBody>
      </p:sp>
    </p:spTree>
    <p:extLst>
      <p:ext uri="{BB962C8B-B14F-4D97-AF65-F5344CB8AC3E}">
        <p14:creationId xmlns:p14="http://schemas.microsoft.com/office/powerpoint/2010/main" val="2765763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Highlight the importance of monitoring the sale and mention that contractors will not bring equipment back to fix something after they have left. It is important to ask for fixes before the contractor leaves. Take before-and-after photos of the site and roads. </a:t>
            </a:r>
          </a:p>
        </p:txBody>
      </p:sp>
      <p:sp>
        <p:nvSpPr>
          <p:cNvPr id="4" name="Slide Number Placeholder 3"/>
          <p:cNvSpPr>
            <a:spLocks noGrp="1"/>
          </p:cNvSpPr>
          <p:nvPr>
            <p:ph type="sldNum" sz="quarter" idx="10"/>
          </p:nvPr>
        </p:nvSpPr>
        <p:spPr/>
        <p:txBody>
          <a:bodyPr/>
          <a:lstStyle/>
          <a:p>
            <a:fld id="{572ADAB4-3A7E-4C59-9263-2491C919095F}" type="slidenum">
              <a:rPr lang="en-US" smtClean="0"/>
              <a:t>33</a:t>
            </a:fld>
            <a:endParaRPr lang="en-US"/>
          </a:p>
        </p:txBody>
      </p:sp>
    </p:spTree>
    <p:extLst>
      <p:ext uri="{BB962C8B-B14F-4D97-AF65-F5344CB8AC3E}">
        <p14:creationId xmlns:p14="http://schemas.microsoft.com/office/powerpoint/2010/main" val="4108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Remind landowners that they may need to replant, take care of slash and repair roads after the logging operations. They need to plan for that early in the process.</a:t>
            </a:r>
          </a:p>
        </p:txBody>
      </p:sp>
    </p:spTree>
    <p:extLst>
      <p:ext uri="{BB962C8B-B14F-4D97-AF65-F5344CB8AC3E}">
        <p14:creationId xmlns:p14="http://schemas.microsoft.com/office/powerpoint/2010/main" val="718603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having realistic expectations regarding the worth of their trees, harvesting costs and the fact that the forest unit will look very different after the operation. </a:t>
            </a:r>
          </a:p>
        </p:txBody>
      </p:sp>
    </p:spTree>
    <p:extLst>
      <p:ext uri="{BB962C8B-B14F-4D97-AF65-F5344CB8AC3E}">
        <p14:creationId xmlns:p14="http://schemas.microsoft.com/office/powerpoint/2010/main" val="334290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Recommend that landowners harvesting for the first time visit a recently harvested unit so they know what to expect. It can be a shock to landowners who have never done a harvest before.  </a:t>
            </a:r>
          </a:p>
        </p:txBody>
      </p:sp>
    </p:spTree>
    <p:extLst>
      <p:ext uri="{BB962C8B-B14F-4D97-AF65-F5344CB8AC3E}">
        <p14:creationId xmlns:p14="http://schemas.microsoft.com/office/powerpoint/2010/main" val="2276845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ADAB4-3A7E-4C59-9263-2491C919095F}" type="slidenum">
              <a:rPr lang="en-US" smtClean="0"/>
              <a:t>38</a:t>
            </a:fld>
            <a:endParaRPr lang="en-US"/>
          </a:p>
        </p:txBody>
      </p:sp>
    </p:spTree>
    <p:extLst>
      <p:ext uri="{BB962C8B-B14F-4D97-AF65-F5344CB8AC3E}">
        <p14:creationId xmlns:p14="http://schemas.microsoft.com/office/powerpoint/2010/main" val="436427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Pros and cons of both types of forest roads. Note: Not all rocked roads will hold up in wet weather. Roads must be constructed correctly.</a:t>
            </a:r>
          </a:p>
        </p:txBody>
      </p:sp>
      <p:sp>
        <p:nvSpPr>
          <p:cNvPr id="4" name="Slide Number Placeholder 3"/>
          <p:cNvSpPr>
            <a:spLocks noGrp="1"/>
          </p:cNvSpPr>
          <p:nvPr>
            <p:ph type="sldNum" sz="quarter" idx="10"/>
          </p:nvPr>
        </p:nvSpPr>
        <p:spPr/>
        <p:txBody>
          <a:bodyPr/>
          <a:lstStyle/>
          <a:p>
            <a:fld id="{572ADAB4-3A7E-4C59-9263-2491C919095F}" type="slidenum">
              <a:rPr lang="en-US" smtClean="0"/>
              <a:t>39</a:t>
            </a:fld>
            <a:endParaRPr lang="en-US"/>
          </a:p>
        </p:txBody>
      </p:sp>
    </p:spTree>
    <p:extLst>
      <p:ext uri="{BB962C8B-B14F-4D97-AF65-F5344CB8AC3E}">
        <p14:creationId xmlns:p14="http://schemas.microsoft.com/office/powerpoint/2010/main" val="93938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ADAB4-3A7E-4C59-9263-2491C919095F}" type="slidenum">
              <a:rPr lang="en-US" smtClean="0"/>
              <a:t>40</a:t>
            </a:fld>
            <a:endParaRPr lang="en-US"/>
          </a:p>
        </p:txBody>
      </p:sp>
    </p:spTree>
    <p:extLst>
      <p:ext uri="{BB962C8B-B14F-4D97-AF65-F5344CB8AC3E}">
        <p14:creationId xmlns:p14="http://schemas.microsoft.com/office/powerpoint/2010/main" val="374426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Mention that small acreage or poor quality logs usually do not make money. Steep terrain entails lower productivity and challenges and will make the operation less profitable compared with easy terrain. A one-truckload operation is not a money maker.</a:t>
            </a:r>
          </a:p>
        </p:txBody>
      </p:sp>
      <p:sp>
        <p:nvSpPr>
          <p:cNvPr id="4" name="Slide Number Placeholder 3"/>
          <p:cNvSpPr>
            <a:spLocks noGrp="1"/>
          </p:cNvSpPr>
          <p:nvPr>
            <p:ph type="sldNum" sz="quarter" idx="10"/>
          </p:nvPr>
        </p:nvSpPr>
        <p:spPr/>
        <p:txBody>
          <a:bodyPr/>
          <a:lstStyle/>
          <a:p>
            <a:fld id="{572ADAB4-3A7E-4C59-9263-2491C919095F}" type="slidenum">
              <a:rPr lang="en-US" smtClean="0"/>
              <a:t>4</a:t>
            </a:fld>
            <a:endParaRPr lang="en-US"/>
          </a:p>
        </p:txBody>
      </p:sp>
    </p:spTree>
    <p:extLst>
      <p:ext uri="{BB962C8B-B14F-4D97-AF65-F5344CB8AC3E}">
        <p14:creationId xmlns:p14="http://schemas.microsoft.com/office/powerpoint/2010/main" val="2420208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different types of aggregate and where it comes from. Mention that gravel (round rock) is cheaper but never the best for road surfacing. After crushing, there are always round edges left.</a:t>
            </a:r>
          </a:p>
        </p:txBody>
      </p:sp>
      <p:sp>
        <p:nvSpPr>
          <p:cNvPr id="4" name="Slide Number Placeholder 3"/>
          <p:cNvSpPr>
            <a:spLocks noGrp="1"/>
          </p:cNvSpPr>
          <p:nvPr>
            <p:ph type="sldNum" sz="quarter" idx="10"/>
          </p:nvPr>
        </p:nvSpPr>
        <p:spPr/>
        <p:txBody>
          <a:bodyPr/>
          <a:lstStyle/>
          <a:p>
            <a:fld id="{572ADAB4-3A7E-4C59-9263-2491C919095F}" type="slidenum">
              <a:rPr lang="en-US" smtClean="0"/>
              <a:t>41</a:t>
            </a:fld>
            <a:endParaRPr lang="en-US"/>
          </a:p>
        </p:txBody>
      </p:sp>
    </p:spTree>
    <p:extLst>
      <p:ext uri="{BB962C8B-B14F-4D97-AF65-F5344CB8AC3E}">
        <p14:creationId xmlns:p14="http://schemas.microsoft.com/office/powerpoint/2010/main" val="2138937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Base course: about 1 ft of 6-inch minus. Fines are a binder; large rock allows good drainage. </a:t>
            </a:r>
          </a:p>
          <a:p>
            <a:r>
              <a:rPr lang="en-US" sz="1200" kern="1200" dirty="0">
                <a:solidFill>
                  <a:schemeClr val="tx1"/>
                </a:solidFill>
                <a:effectLst/>
                <a:latin typeface="+mn-lt"/>
                <a:ea typeface="+mn-ea"/>
                <a:cs typeface="+mn-cs"/>
              </a:rPr>
              <a:t>Surface course: 6-8 inch lift, best forestry seller. </a:t>
            </a:r>
          </a:p>
          <a:p>
            <a:r>
              <a:rPr lang="en-US" sz="1200" kern="1200" dirty="0">
                <a:solidFill>
                  <a:schemeClr val="tx1"/>
                </a:solidFill>
                <a:effectLst/>
                <a:latin typeface="+mn-lt"/>
                <a:ea typeface="+mn-ea"/>
                <a:cs typeface="+mn-cs"/>
              </a:rPr>
              <a:t>Pit run: can get any size, not ideal.</a:t>
            </a:r>
          </a:p>
        </p:txBody>
      </p:sp>
      <p:sp>
        <p:nvSpPr>
          <p:cNvPr id="4" name="Slide Number Placeholder 3"/>
          <p:cNvSpPr>
            <a:spLocks noGrp="1"/>
          </p:cNvSpPr>
          <p:nvPr>
            <p:ph type="sldNum" sz="quarter" idx="10"/>
          </p:nvPr>
        </p:nvSpPr>
        <p:spPr/>
        <p:txBody>
          <a:bodyPr/>
          <a:lstStyle/>
          <a:p>
            <a:fld id="{572ADAB4-3A7E-4C59-9263-2491C919095F}" type="slidenum">
              <a:rPr lang="en-US" smtClean="0"/>
              <a:t>42</a:t>
            </a:fld>
            <a:endParaRPr lang="en-US"/>
          </a:p>
        </p:txBody>
      </p:sp>
    </p:spTree>
    <p:extLst>
      <p:ext uri="{BB962C8B-B14F-4D97-AF65-F5344CB8AC3E}">
        <p14:creationId xmlns:p14="http://schemas.microsoft.com/office/powerpoint/2010/main" val="210833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different aggregate sizes, prices and level of processing. Price increases as size decreases. Mention how much each truck can carry since transportation is usually the greatest cost.</a:t>
            </a:r>
          </a:p>
        </p:txBody>
      </p:sp>
      <p:sp>
        <p:nvSpPr>
          <p:cNvPr id="4" name="Slide Number Placeholder 3"/>
          <p:cNvSpPr>
            <a:spLocks noGrp="1"/>
          </p:cNvSpPr>
          <p:nvPr>
            <p:ph type="sldNum" sz="quarter" idx="10"/>
          </p:nvPr>
        </p:nvSpPr>
        <p:spPr/>
        <p:txBody>
          <a:bodyPr/>
          <a:lstStyle/>
          <a:p>
            <a:fld id="{572ADAB4-3A7E-4C59-9263-2491C919095F}" type="slidenum">
              <a:rPr lang="en-US" smtClean="0"/>
              <a:t>43</a:t>
            </a:fld>
            <a:endParaRPr lang="en-US"/>
          </a:p>
        </p:txBody>
      </p:sp>
    </p:spTree>
    <p:extLst>
      <p:ext uri="{BB962C8B-B14F-4D97-AF65-F5344CB8AC3E}">
        <p14:creationId xmlns:p14="http://schemas.microsoft.com/office/powerpoint/2010/main" val="1465027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fines: We need them to bind aggregate particles together, but they have to be in the right proportion. </a:t>
            </a:r>
          </a:p>
        </p:txBody>
      </p:sp>
      <p:sp>
        <p:nvSpPr>
          <p:cNvPr id="4" name="Slide Number Placeholder 3"/>
          <p:cNvSpPr>
            <a:spLocks noGrp="1"/>
          </p:cNvSpPr>
          <p:nvPr>
            <p:ph type="sldNum" sz="quarter" idx="10"/>
          </p:nvPr>
        </p:nvSpPr>
        <p:spPr/>
        <p:txBody>
          <a:bodyPr/>
          <a:lstStyle/>
          <a:p>
            <a:fld id="{572ADAB4-3A7E-4C59-9263-2491C919095F}" type="slidenum">
              <a:rPr lang="en-US" smtClean="0"/>
              <a:t>44</a:t>
            </a:fld>
            <a:endParaRPr lang="en-US"/>
          </a:p>
        </p:txBody>
      </p:sp>
    </p:spTree>
    <p:extLst>
      <p:ext uri="{BB962C8B-B14F-4D97-AF65-F5344CB8AC3E}">
        <p14:creationId xmlns:p14="http://schemas.microsoft.com/office/powerpoint/2010/main" val="560829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Talk about the cost of surfacing 1 mile of road and how much harvested volume is needed to pay for that road. Remind people that although that might be a high investment, if the road leads to other timber sales in the future, it might be worth the investment.</a:t>
            </a:r>
          </a:p>
        </p:txBody>
      </p:sp>
      <p:sp>
        <p:nvSpPr>
          <p:cNvPr id="4" name="Slide Number Placeholder 3"/>
          <p:cNvSpPr>
            <a:spLocks noGrp="1"/>
          </p:cNvSpPr>
          <p:nvPr>
            <p:ph type="sldNum" sz="quarter" idx="10"/>
          </p:nvPr>
        </p:nvSpPr>
        <p:spPr/>
        <p:txBody>
          <a:bodyPr/>
          <a:lstStyle/>
          <a:p>
            <a:fld id="{572ADAB4-3A7E-4C59-9263-2491C919095F}" type="slidenum">
              <a:rPr lang="en-US" smtClean="0"/>
              <a:t>45</a:t>
            </a:fld>
            <a:endParaRPr lang="en-US"/>
          </a:p>
        </p:txBody>
      </p:sp>
    </p:spTree>
    <p:extLst>
      <p:ext uri="{BB962C8B-B14F-4D97-AF65-F5344CB8AC3E}">
        <p14:creationId xmlns:p14="http://schemas.microsoft.com/office/powerpoint/2010/main" val="2402388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Describe different road drainage structures and how they work.</a:t>
            </a:r>
          </a:p>
        </p:txBody>
      </p:sp>
      <p:sp>
        <p:nvSpPr>
          <p:cNvPr id="4" name="Slide Number Placeholder 3"/>
          <p:cNvSpPr>
            <a:spLocks noGrp="1"/>
          </p:cNvSpPr>
          <p:nvPr>
            <p:ph type="sldNum" sz="quarter" idx="10"/>
          </p:nvPr>
        </p:nvSpPr>
        <p:spPr/>
        <p:txBody>
          <a:bodyPr/>
          <a:lstStyle/>
          <a:p>
            <a:fld id="{572ADAB4-3A7E-4C59-9263-2491C919095F}" type="slidenum">
              <a:rPr lang="en-US" smtClean="0"/>
              <a:t>46</a:t>
            </a:fld>
            <a:endParaRPr lang="en-US"/>
          </a:p>
        </p:txBody>
      </p:sp>
    </p:spTree>
    <p:extLst>
      <p:ext uri="{BB962C8B-B14F-4D97-AF65-F5344CB8AC3E}">
        <p14:creationId xmlns:p14="http://schemas.microsoft.com/office/powerpoint/2010/main" val="3304370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geosynthetics and their function. Mention they are generally used in wet spots with weak soils. </a:t>
            </a:r>
          </a:p>
        </p:txBody>
      </p:sp>
      <p:sp>
        <p:nvSpPr>
          <p:cNvPr id="4" name="Slide Number Placeholder 3"/>
          <p:cNvSpPr>
            <a:spLocks noGrp="1"/>
          </p:cNvSpPr>
          <p:nvPr>
            <p:ph type="sldNum" sz="quarter" idx="10"/>
          </p:nvPr>
        </p:nvSpPr>
        <p:spPr/>
        <p:txBody>
          <a:bodyPr/>
          <a:lstStyle/>
          <a:p>
            <a:fld id="{572ADAB4-3A7E-4C59-9263-2491C919095F}" type="slidenum">
              <a:rPr lang="en-US" smtClean="0"/>
              <a:t>47</a:t>
            </a:fld>
            <a:endParaRPr lang="en-US"/>
          </a:p>
        </p:txBody>
      </p:sp>
    </p:spTree>
    <p:extLst>
      <p:ext uri="{BB962C8B-B14F-4D97-AF65-F5344CB8AC3E}">
        <p14:creationId xmlns:p14="http://schemas.microsoft.com/office/powerpoint/2010/main" val="2086470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different options for stream crossings, special care in fish-bearing streams.</a:t>
            </a:r>
          </a:p>
        </p:txBody>
      </p:sp>
      <p:sp>
        <p:nvSpPr>
          <p:cNvPr id="4" name="Slide Number Placeholder 3"/>
          <p:cNvSpPr>
            <a:spLocks noGrp="1"/>
          </p:cNvSpPr>
          <p:nvPr>
            <p:ph type="sldNum" sz="quarter" idx="10"/>
          </p:nvPr>
        </p:nvSpPr>
        <p:spPr/>
        <p:txBody>
          <a:bodyPr/>
          <a:lstStyle/>
          <a:p>
            <a:fld id="{572ADAB4-3A7E-4C59-9263-2491C919095F}" type="slidenum">
              <a:rPr lang="en-US" smtClean="0"/>
              <a:t>48</a:t>
            </a:fld>
            <a:endParaRPr lang="en-US"/>
          </a:p>
        </p:txBody>
      </p:sp>
    </p:spTree>
    <p:extLst>
      <p:ext uri="{BB962C8B-B14F-4D97-AF65-F5344CB8AC3E}">
        <p14:creationId xmlns:p14="http://schemas.microsoft.com/office/powerpoint/2010/main" val="3626532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Keeping a road maintenance inventory is helpful. </a:t>
            </a:r>
            <a:r>
              <a:rPr lang="en-US" sz="1200" i="1" kern="1200" dirty="0">
                <a:solidFill>
                  <a:schemeClr val="tx1"/>
                </a:solidFill>
                <a:effectLst/>
                <a:latin typeface="+mn-lt"/>
                <a:ea typeface="+mn-ea"/>
                <a:cs typeface="+mn-cs"/>
              </a:rPr>
              <a:t>See Managing Woodland Roads: A Field Guide,</a:t>
            </a:r>
            <a:r>
              <a:rPr lang="en-US" sz="1200" kern="1200" dirty="0">
                <a:solidFill>
                  <a:schemeClr val="tx1"/>
                </a:solidFill>
                <a:effectLst/>
                <a:latin typeface="+mn-lt"/>
                <a:ea typeface="+mn-ea"/>
                <a:cs typeface="+mn-cs"/>
              </a:rPr>
              <a:t> PNW 641, </a:t>
            </a:r>
            <a:r>
              <a:rPr lang="en-US" sz="1200" kern="1200" dirty="0" err="1">
                <a:solidFill>
                  <a:schemeClr val="tx1"/>
                </a:solidFill>
                <a:effectLst/>
                <a:latin typeface="+mn-lt"/>
                <a:ea typeface="+mn-ea"/>
                <a:cs typeface="+mn-cs"/>
              </a:rPr>
              <a:t>catalog.extension.oregonstate.edu</a:t>
            </a:r>
            <a:r>
              <a:rPr lang="en-US" sz="1200" kern="1200" dirty="0">
                <a:solidFill>
                  <a:schemeClr val="tx1"/>
                </a:solidFill>
                <a:effectLst/>
                <a:latin typeface="+mn-lt"/>
                <a:ea typeface="+mn-ea"/>
                <a:cs typeface="+mn-cs"/>
              </a:rPr>
              <a:t>/pnw641.  The road maintenance form helps landowners keep records. With so many issues on roads, the landowner may have to prioritize. If this is the case, water issues come first, since they carry a liability with water quality. </a:t>
            </a:r>
          </a:p>
        </p:txBody>
      </p:sp>
      <p:sp>
        <p:nvSpPr>
          <p:cNvPr id="4" name="Slide Number Placeholder 3"/>
          <p:cNvSpPr>
            <a:spLocks noGrp="1"/>
          </p:cNvSpPr>
          <p:nvPr>
            <p:ph type="sldNum" sz="quarter" idx="10"/>
          </p:nvPr>
        </p:nvSpPr>
        <p:spPr/>
        <p:txBody>
          <a:bodyPr/>
          <a:lstStyle/>
          <a:p>
            <a:fld id="{572ADAB4-3A7E-4C59-9263-2491C919095F}" type="slidenum">
              <a:rPr lang="en-US" smtClean="0"/>
              <a:t>49</a:t>
            </a:fld>
            <a:endParaRPr lang="en-US"/>
          </a:p>
        </p:txBody>
      </p:sp>
    </p:spTree>
    <p:extLst>
      <p:ext uri="{BB962C8B-B14F-4D97-AF65-F5344CB8AC3E}">
        <p14:creationId xmlns:p14="http://schemas.microsoft.com/office/powerpoint/2010/main" val="29662003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 surface drainage</a:t>
            </a:r>
            <a:r>
              <a:rPr lang="en-US" baseline="0" dirty="0"/>
              <a:t> (large aggregate) and hydrological connectivity. </a:t>
            </a:r>
            <a:endParaRPr lang="en-US" dirty="0"/>
          </a:p>
        </p:txBody>
      </p:sp>
      <p:sp>
        <p:nvSpPr>
          <p:cNvPr id="4" name="Slide Number Placeholder 3"/>
          <p:cNvSpPr>
            <a:spLocks noGrp="1"/>
          </p:cNvSpPr>
          <p:nvPr>
            <p:ph type="sldNum" sz="quarter" idx="10"/>
          </p:nvPr>
        </p:nvSpPr>
        <p:spPr/>
        <p:txBody>
          <a:bodyPr/>
          <a:lstStyle/>
          <a:p>
            <a:fld id="{572ADAB4-3A7E-4C59-9263-2491C919095F}" type="slidenum">
              <a:rPr lang="en-US" smtClean="0"/>
              <a:t>50</a:t>
            </a:fld>
            <a:endParaRPr lang="en-US"/>
          </a:p>
        </p:txBody>
      </p:sp>
    </p:spTree>
    <p:extLst>
      <p:ext uri="{BB962C8B-B14F-4D97-AF65-F5344CB8AC3E}">
        <p14:creationId xmlns:p14="http://schemas.microsoft.com/office/powerpoint/2010/main" val="271765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Heavy investment in road maintenance or road-building will make the operation less profitable in the short term. But over the long run, these investments can increase your options for harvesting in wet weather. Your operation can also become less profitable if log markets are down, thinning produces a low volume of wood, or if the distance to the mill is extremely far. (You’ll have to add the transportation cost.)</a:t>
            </a:r>
          </a:p>
        </p:txBody>
      </p:sp>
      <p:sp>
        <p:nvSpPr>
          <p:cNvPr id="4" name="Slide Number Placeholder 3"/>
          <p:cNvSpPr>
            <a:spLocks noGrp="1"/>
          </p:cNvSpPr>
          <p:nvPr>
            <p:ph type="sldNum" sz="quarter" idx="10"/>
          </p:nvPr>
        </p:nvSpPr>
        <p:spPr/>
        <p:txBody>
          <a:bodyPr/>
          <a:lstStyle/>
          <a:p>
            <a:fld id="{572ADAB4-3A7E-4C59-9263-2491C919095F}" type="slidenum">
              <a:rPr lang="en-US" smtClean="0"/>
              <a:t>5</a:t>
            </a:fld>
            <a:endParaRPr lang="en-US"/>
          </a:p>
        </p:txBody>
      </p:sp>
    </p:spTree>
    <p:extLst>
      <p:ext uri="{BB962C8B-B14F-4D97-AF65-F5344CB8AC3E}">
        <p14:creationId xmlns:p14="http://schemas.microsoft.com/office/powerpoint/2010/main" val="2258947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Establishing</a:t>
            </a:r>
            <a:r>
              <a:rPr lang="en-US" baseline="0" dirty="0"/>
              <a:t> stop-hauling criteria is important to prevent sediment production and excessive damage to your road.</a:t>
            </a:r>
            <a:endParaRPr lang="en-US" dirty="0"/>
          </a:p>
        </p:txBody>
      </p:sp>
      <p:sp>
        <p:nvSpPr>
          <p:cNvPr id="4" name="Slide Number Placeholder 3"/>
          <p:cNvSpPr>
            <a:spLocks noGrp="1"/>
          </p:cNvSpPr>
          <p:nvPr>
            <p:ph type="sldNum" sz="quarter" idx="10"/>
          </p:nvPr>
        </p:nvSpPr>
        <p:spPr/>
        <p:txBody>
          <a:bodyPr/>
          <a:lstStyle/>
          <a:p>
            <a:fld id="{572ADAB4-3A7E-4C59-9263-2491C919095F}" type="slidenum">
              <a:rPr lang="en-US" smtClean="0"/>
              <a:t>51</a:t>
            </a:fld>
            <a:endParaRPr lang="en-US"/>
          </a:p>
        </p:txBody>
      </p:sp>
    </p:spTree>
    <p:extLst>
      <p:ext uri="{BB962C8B-B14F-4D97-AF65-F5344CB8AC3E}">
        <p14:creationId xmlns:p14="http://schemas.microsoft.com/office/powerpoint/2010/main" val="36722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Establish stop-hauling criteria to prevent sediment production and excessive damage to your road.</a:t>
            </a:r>
          </a:p>
        </p:txBody>
      </p:sp>
      <p:sp>
        <p:nvSpPr>
          <p:cNvPr id="4" name="Slide Number Placeholder 3"/>
          <p:cNvSpPr>
            <a:spLocks noGrp="1"/>
          </p:cNvSpPr>
          <p:nvPr>
            <p:ph type="sldNum" sz="quarter" idx="10"/>
          </p:nvPr>
        </p:nvSpPr>
        <p:spPr/>
        <p:txBody>
          <a:bodyPr/>
          <a:lstStyle/>
          <a:p>
            <a:fld id="{572ADAB4-3A7E-4C59-9263-2491C919095F}" type="slidenum">
              <a:rPr lang="en-US" smtClean="0"/>
              <a:t>52</a:t>
            </a:fld>
            <a:endParaRPr lang="en-US"/>
          </a:p>
        </p:txBody>
      </p:sp>
    </p:spTree>
    <p:extLst>
      <p:ext uri="{BB962C8B-B14F-4D97-AF65-F5344CB8AC3E}">
        <p14:creationId xmlns:p14="http://schemas.microsoft.com/office/powerpoint/2010/main" val="2997203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maintenance and proper construction keep costs low and keep roads free of trouble. </a:t>
            </a:r>
          </a:p>
        </p:txBody>
      </p:sp>
      <p:sp>
        <p:nvSpPr>
          <p:cNvPr id="4" name="Slide Number Placeholder 3"/>
          <p:cNvSpPr>
            <a:spLocks noGrp="1"/>
          </p:cNvSpPr>
          <p:nvPr>
            <p:ph type="sldNum" sz="quarter" idx="10"/>
          </p:nvPr>
        </p:nvSpPr>
        <p:spPr/>
        <p:txBody>
          <a:bodyPr/>
          <a:lstStyle/>
          <a:p>
            <a:fld id="{572ADAB4-3A7E-4C59-9263-2491C919095F}" type="slidenum">
              <a:rPr lang="en-US" smtClean="0"/>
              <a:t>53</a:t>
            </a:fld>
            <a:endParaRPr lang="en-US"/>
          </a:p>
        </p:txBody>
      </p:sp>
    </p:spTree>
    <p:extLst>
      <p:ext uri="{BB962C8B-B14F-4D97-AF65-F5344CB8AC3E}">
        <p14:creationId xmlns:p14="http://schemas.microsoft.com/office/powerpoint/2010/main" val="66213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Edit for your region. Mention all steps and that this presentation will walk them through the steps. Notification of operations should be performed first; this step is mandatory. </a:t>
            </a:r>
          </a:p>
        </p:txBody>
      </p:sp>
      <p:sp>
        <p:nvSpPr>
          <p:cNvPr id="4" name="Slide Number Placeholder 3"/>
          <p:cNvSpPr>
            <a:spLocks noGrp="1"/>
          </p:cNvSpPr>
          <p:nvPr>
            <p:ph type="sldNum" sz="quarter" idx="10"/>
          </p:nvPr>
        </p:nvSpPr>
        <p:spPr/>
        <p:txBody>
          <a:bodyPr/>
          <a:lstStyle/>
          <a:p>
            <a:fld id="{572ADAB4-3A7E-4C59-9263-2491C919095F}" type="slidenum">
              <a:rPr lang="en-US" smtClean="0"/>
              <a:t>6</a:t>
            </a:fld>
            <a:endParaRPr lang="en-US"/>
          </a:p>
        </p:txBody>
      </p:sp>
    </p:spTree>
    <p:extLst>
      <p:ext uri="{BB962C8B-B14F-4D97-AF65-F5344CB8AC3E}">
        <p14:creationId xmlns:p14="http://schemas.microsoft.com/office/powerpoint/2010/main" val="383345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Timber marketing success relies on an understanding of local timber products, a good estimate of what a landowner has for sale, an understanding of yearly market fluctuations and trends, and competition between buyers for the products offered. </a:t>
            </a:r>
          </a:p>
        </p:txBody>
      </p:sp>
      <p:sp>
        <p:nvSpPr>
          <p:cNvPr id="4" name="Slide Number Placeholder 3"/>
          <p:cNvSpPr>
            <a:spLocks noGrp="1"/>
          </p:cNvSpPr>
          <p:nvPr>
            <p:ph type="sldNum" sz="quarter" idx="10"/>
          </p:nvPr>
        </p:nvSpPr>
        <p:spPr/>
        <p:txBody>
          <a:bodyPr/>
          <a:lstStyle/>
          <a:p>
            <a:fld id="{572ADAB4-3A7E-4C59-9263-2491C919095F}" type="slidenum">
              <a:rPr lang="en-US" smtClean="0"/>
              <a:t>7</a:t>
            </a:fld>
            <a:endParaRPr lang="en-US"/>
          </a:p>
        </p:txBody>
      </p:sp>
    </p:spTree>
    <p:extLst>
      <p:ext uri="{BB962C8B-B14F-4D97-AF65-F5344CB8AC3E}">
        <p14:creationId xmlns:p14="http://schemas.microsoft.com/office/powerpoint/2010/main" val="65246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Landowners should ensure they have an easement, or road use agreement, in place if hauling through another’s property. List what landowners should have in their easement: road use agreement, legal description, stated time of duration, compliance with existing laws, stipulations for use, waiver of legal responsibilities, insurance (vehicle, liability and property damage), method of payment (lump sum, $/MBF, maintenance). See </a:t>
            </a:r>
            <a:r>
              <a:rPr lang="en-US" sz="1200" i="1" kern="1200" dirty="0">
                <a:solidFill>
                  <a:schemeClr val="tx1"/>
                </a:solidFill>
                <a:effectLst/>
                <a:latin typeface="+mn-lt"/>
                <a:ea typeface="+mn-ea"/>
                <a:cs typeface="+mn-cs"/>
              </a:rPr>
              <a:t>Contracts for Woodland Owners, </a:t>
            </a:r>
            <a:r>
              <a:rPr lang="en-US" sz="1200" kern="1200" dirty="0">
                <a:solidFill>
                  <a:schemeClr val="tx1"/>
                </a:solidFill>
                <a:effectLst/>
                <a:latin typeface="+mn-lt"/>
                <a:ea typeface="+mn-ea"/>
                <a:cs typeface="+mn-cs"/>
              </a:rPr>
              <a:t>EC 1192, </a:t>
            </a:r>
            <a:r>
              <a:rPr lang="en-US" sz="1200" kern="1200" dirty="0" err="1">
                <a:solidFill>
                  <a:schemeClr val="tx1"/>
                </a:solidFill>
                <a:effectLst/>
                <a:latin typeface="+mn-lt"/>
                <a:ea typeface="+mn-ea"/>
                <a:cs typeface="+mn-cs"/>
              </a:rPr>
              <a:t>catalog.extension.oregonstate.edu</a:t>
            </a:r>
            <a:r>
              <a:rPr lang="en-US" sz="1200" kern="1200" dirty="0">
                <a:solidFill>
                  <a:schemeClr val="tx1"/>
                </a:solidFill>
                <a:effectLst/>
                <a:latin typeface="+mn-lt"/>
                <a:ea typeface="+mn-ea"/>
                <a:cs typeface="+mn-cs"/>
              </a:rPr>
              <a:t>/ec1192.</a:t>
            </a:r>
          </a:p>
        </p:txBody>
      </p:sp>
      <p:sp>
        <p:nvSpPr>
          <p:cNvPr id="4" name="Slide Number Placeholder 3"/>
          <p:cNvSpPr>
            <a:spLocks noGrp="1"/>
          </p:cNvSpPr>
          <p:nvPr>
            <p:ph type="sldNum" sz="quarter" idx="10"/>
          </p:nvPr>
        </p:nvSpPr>
        <p:spPr/>
        <p:txBody>
          <a:bodyPr/>
          <a:lstStyle/>
          <a:p>
            <a:fld id="{572ADAB4-3A7E-4C59-9263-2491C919095F}" type="slidenum">
              <a:rPr lang="en-US" smtClean="0"/>
              <a:t>8</a:t>
            </a:fld>
            <a:endParaRPr lang="en-US"/>
          </a:p>
        </p:txBody>
      </p:sp>
    </p:spTree>
    <p:extLst>
      <p:ext uri="{BB962C8B-B14F-4D97-AF65-F5344CB8AC3E}">
        <p14:creationId xmlns:p14="http://schemas.microsoft.com/office/powerpoint/2010/main" val="369419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negotiate with the log buyer and hire a logger, it is important to estimate how much volume is expected. The accuracy will depend on landowner preference and whether they want to pay a professional. In the case of a stumpage sale, a professional cruise is likely necessary. The value of timber can be estimated by using the volume from the cruise and current market prices for logs. Explain that a </a:t>
            </a:r>
            <a:r>
              <a:rPr lang="en-US" sz="1200" kern="1200" dirty="0" err="1">
                <a:solidFill>
                  <a:schemeClr val="tx1"/>
                </a:solidFill>
                <a:effectLst/>
                <a:latin typeface="+mn-lt"/>
                <a:ea typeface="+mn-ea"/>
                <a:cs typeface="+mn-cs"/>
              </a:rPr>
              <a:t>tarif</a:t>
            </a:r>
            <a:r>
              <a:rPr lang="en-US" sz="1200" kern="1200" dirty="0">
                <a:solidFill>
                  <a:schemeClr val="tx1"/>
                </a:solidFill>
                <a:effectLst/>
                <a:latin typeface="+mn-lt"/>
                <a:ea typeface="+mn-ea"/>
                <a:cs typeface="+mn-cs"/>
              </a:rPr>
              <a:t> system can result in a less accurate inventory of their timber resource if they choose to do it themselves. A </a:t>
            </a:r>
            <a:r>
              <a:rPr lang="en-US" sz="1200" kern="1200" dirty="0" err="1">
                <a:solidFill>
                  <a:schemeClr val="tx1"/>
                </a:solidFill>
                <a:effectLst/>
                <a:latin typeface="+mn-lt"/>
                <a:ea typeface="+mn-ea"/>
                <a:cs typeface="+mn-cs"/>
              </a:rPr>
              <a:t>tarif</a:t>
            </a:r>
            <a:r>
              <a:rPr lang="en-US" sz="1200" kern="1200" dirty="0">
                <a:solidFill>
                  <a:schemeClr val="tx1"/>
                </a:solidFill>
                <a:effectLst/>
                <a:latin typeface="+mn-lt"/>
                <a:ea typeface="+mn-ea"/>
                <a:cs typeface="+mn-cs"/>
              </a:rPr>
              <a:t> system is more appropriate for a mill (log) sale.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2ADAB4-3A7E-4C59-9263-2491C919095F}" type="slidenum">
              <a:rPr lang="en-US" smtClean="0"/>
              <a:t>9</a:t>
            </a:fld>
            <a:endParaRPr lang="en-US"/>
          </a:p>
        </p:txBody>
      </p:sp>
    </p:spTree>
    <p:extLst>
      <p:ext uri="{BB962C8B-B14F-4D97-AF65-F5344CB8AC3E}">
        <p14:creationId xmlns:p14="http://schemas.microsoft.com/office/powerpoint/2010/main" val="3119216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Image 1">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395" y="5347072"/>
            <a:ext cx="3483017" cy="1433781"/>
          </a:xfrm>
          <a:prstGeom prst="rect">
            <a:avLst/>
          </a:prstGeom>
        </p:spPr>
      </p:pic>
    </p:spTree>
    <p:extLst>
      <p:ext uri="{BB962C8B-B14F-4D97-AF65-F5344CB8AC3E}">
        <p14:creationId xmlns:p14="http://schemas.microsoft.com/office/powerpoint/2010/main" val="282238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atin typeface="Verdana" charset="0"/>
              </a:defRPr>
            </a:lvl1pPr>
          </a:lstStyle>
          <a:p>
            <a:endParaRPr lang="en-US"/>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330725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6000" baseline="0">
                <a:solidFill>
                  <a:schemeClr val="tx2"/>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400" baseline="0">
                <a:solidFill>
                  <a:schemeClr val="tx2"/>
                </a:solidFill>
                <a:latin typeface="Verdana" panose="020B0604030504040204" pitchFamily="34" charset="0"/>
                <a:ea typeface="Verdana" panose="020B0604030504040204" pitchFamily="34" charset="0"/>
              </a:defRPr>
            </a:lvl1pPr>
            <a:lvl2pPr>
              <a:defRPr sz="4400" baseline="0">
                <a:solidFill>
                  <a:schemeClr val="tx2"/>
                </a:solidFill>
                <a:latin typeface="Verdana" panose="020B0604030504040204" pitchFamily="34" charset="0"/>
                <a:ea typeface="Verdana" panose="020B0604030504040204" pitchFamily="34" charset="0"/>
              </a:defRPr>
            </a:lvl2pPr>
            <a:lvl3pPr>
              <a:defRPr sz="4400" baseline="0">
                <a:solidFill>
                  <a:schemeClr val="tx2"/>
                </a:solidFill>
                <a:latin typeface="Verdana" panose="020B0604030504040204" pitchFamily="34" charset="0"/>
                <a:ea typeface="Verdana" panose="020B0604030504040204" pitchFamily="34" charset="0"/>
              </a:defRPr>
            </a:lvl3pPr>
            <a:lvl4pPr>
              <a:defRPr sz="4400" baseline="0">
                <a:solidFill>
                  <a:schemeClr val="tx2"/>
                </a:solidFill>
                <a:latin typeface="Verdana" panose="020B0604030504040204" pitchFamily="34" charset="0"/>
                <a:ea typeface="Verdana" panose="020B0604030504040204" pitchFamily="34" charset="0"/>
              </a:defRPr>
            </a:lvl4pPr>
            <a:lvl5pPr>
              <a:defRPr sz="4400" baseline="0">
                <a:solidFill>
                  <a:schemeClr val="tx2"/>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87319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aseline="0">
                <a:latin typeface="Georgia"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bg1">
                    <a:lumMod val="65000"/>
                  </a:schemeClr>
                </a:solidFill>
                <a:latin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baseline="0">
                <a:latin typeface="Verdana" charset="0"/>
              </a:defRPr>
            </a:lvl1pPr>
          </a:lstStyle>
          <a:p>
            <a:endParaRPr lang="en-US"/>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194912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aseline="0">
                <a:latin typeface="Georgia"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tint val="75000"/>
                  </a:schemeClr>
                </a:solidFill>
                <a:latin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baseline="0">
                <a:latin typeface="Verdana" charset="0"/>
              </a:defRPr>
            </a:lvl1pPr>
          </a:lstStyle>
          <a:p>
            <a:endParaRPr lang="en-US"/>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150656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aseline="0">
                <a:solidFill>
                  <a:schemeClr val="tx2"/>
                </a:solidFill>
                <a:latin typeface="Georgia"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bg1">
                    <a:lumMod val="65000"/>
                  </a:schemeClr>
                </a:solidFill>
                <a:latin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3311550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baseline="0">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4037813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baseline="0">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749115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solidFill>
                  <a:schemeClr val="tx2"/>
                </a:solidFill>
                <a:latin typeface="Georgia"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Verdana" charset="0"/>
              </a:defRPr>
            </a:lvl1pPr>
            <a:lvl2pPr>
              <a:defRPr baseline="0">
                <a:solidFill>
                  <a:schemeClr val="tx2"/>
                </a:solidFill>
                <a:latin typeface="Verdana" charset="0"/>
              </a:defRPr>
            </a:lvl2pPr>
            <a:lvl3pPr>
              <a:defRPr baseline="0">
                <a:solidFill>
                  <a:schemeClr val="tx2"/>
                </a:solidFill>
                <a:latin typeface="Verdana" charset="0"/>
              </a:defRPr>
            </a:lvl3pPr>
            <a:lvl4pPr>
              <a:defRPr baseline="0">
                <a:solidFill>
                  <a:schemeClr val="tx2"/>
                </a:solidFill>
                <a:latin typeface="Verdana" charset="0"/>
              </a:defRPr>
            </a:lvl4pPr>
            <a:lvl5pPr>
              <a:defRPr baseline="0">
                <a:solidFill>
                  <a:schemeClr val="tx2"/>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Verdana" charset="0"/>
              </a:defRPr>
            </a:lvl1pPr>
            <a:lvl2pPr>
              <a:defRPr baseline="0">
                <a:solidFill>
                  <a:schemeClr val="tx2"/>
                </a:solidFill>
                <a:latin typeface="Verdana" charset="0"/>
              </a:defRPr>
            </a:lvl2pPr>
            <a:lvl3pPr>
              <a:defRPr baseline="0">
                <a:solidFill>
                  <a:schemeClr val="tx2"/>
                </a:solidFill>
                <a:latin typeface="Verdana" charset="0"/>
              </a:defRPr>
            </a:lvl3pPr>
            <a:lvl4pPr>
              <a:defRPr baseline="0">
                <a:solidFill>
                  <a:schemeClr val="tx2"/>
                </a:solidFill>
                <a:latin typeface="Verdana" charset="0"/>
              </a:defRPr>
            </a:lvl4pPr>
            <a:lvl5pPr>
              <a:defRPr baseline="0">
                <a:solidFill>
                  <a:schemeClr val="tx2"/>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1594096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baseline="0">
                <a:latin typeface="Georgia"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baseline="0">
                <a:latin typeface="Verdana" charset="0"/>
              </a:defRPr>
            </a:lvl1pPr>
          </a:lstStyle>
          <a:p>
            <a:endParaRPr lang="en-US"/>
          </a:p>
        </p:txBody>
      </p:sp>
      <p:sp>
        <p:nvSpPr>
          <p:cNvPr id="9" name="Slide Number Placeholder 8"/>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308245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baseline="0">
                <a:latin typeface="Georgia"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baseline="0">
                <a:latin typeface="Verdana" charset="0"/>
              </a:defRPr>
            </a:lvl1pPr>
          </a:lstStyle>
          <a:p>
            <a:endParaRPr lang="en-US"/>
          </a:p>
        </p:txBody>
      </p:sp>
      <p:sp>
        <p:nvSpPr>
          <p:cNvPr id="9" name="Slide Number Placeholder 8"/>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235935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Full Image 2">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798" y="1358733"/>
            <a:ext cx="10058404" cy="4140533"/>
          </a:xfrm>
          <a:prstGeom prst="rect">
            <a:avLst/>
          </a:prstGeom>
        </p:spPr>
      </p:pic>
    </p:spTree>
    <p:extLst>
      <p:ext uri="{BB962C8B-B14F-4D97-AF65-F5344CB8AC3E}">
        <p14:creationId xmlns:p14="http://schemas.microsoft.com/office/powerpoint/2010/main" val="2795467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baseline="0">
                <a:solidFill>
                  <a:schemeClr val="tx2"/>
                </a:solidFill>
                <a:latin typeface="Georgia"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Verdana" charset="0"/>
              </a:defRPr>
            </a:lvl1pPr>
            <a:lvl2pPr>
              <a:defRPr baseline="0">
                <a:solidFill>
                  <a:schemeClr val="tx2"/>
                </a:solidFill>
                <a:latin typeface="Verdana" charset="0"/>
              </a:defRPr>
            </a:lvl2pPr>
            <a:lvl3pPr>
              <a:defRPr baseline="0">
                <a:solidFill>
                  <a:schemeClr val="tx2"/>
                </a:solidFill>
                <a:latin typeface="Verdana" charset="0"/>
              </a:defRPr>
            </a:lvl3pPr>
            <a:lvl4pPr>
              <a:defRPr baseline="0">
                <a:solidFill>
                  <a:schemeClr val="tx2"/>
                </a:solidFill>
                <a:latin typeface="Verdana" charset="0"/>
              </a:defRPr>
            </a:lvl4pPr>
            <a:lvl5pPr>
              <a:defRPr baseline="0">
                <a:solidFill>
                  <a:schemeClr val="tx2"/>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Verdana" charset="0"/>
              </a:defRPr>
            </a:lvl1pPr>
            <a:lvl2pPr>
              <a:defRPr baseline="0">
                <a:solidFill>
                  <a:schemeClr val="tx2"/>
                </a:solidFill>
                <a:latin typeface="Verdana" charset="0"/>
              </a:defRPr>
            </a:lvl2pPr>
            <a:lvl3pPr>
              <a:defRPr baseline="0">
                <a:solidFill>
                  <a:schemeClr val="tx2"/>
                </a:solidFill>
                <a:latin typeface="Verdana" charset="0"/>
              </a:defRPr>
            </a:lvl3pPr>
            <a:lvl4pPr>
              <a:defRPr baseline="0">
                <a:solidFill>
                  <a:schemeClr val="tx2"/>
                </a:solidFill>
                <a:latin typeface="Verdana" charset="0"/>
              </a:defRPr>
            </a:lvl4pPr>
            <a:lvl5pPr>
              <a:defRPr baseline="0">
                <a:solidFill>
                  <a:schemeClr val="tx2"/>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9" name="Slide Number Placeholder 8"/>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1824916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baseline="0">
                <a:latin typeface="Verdana" charset="0"/>
              </a:defRPr>
            </a:lvl1pPr>
          </a:lstStyle>
          <a:p>
            <a:endParaRPr lang="en-US"/>
          </a:p>
        </p:txBody>
      </p:sp>
      <p:sp>
        <p:nvSpPr>
          <p:cNvPr id="5" name="Slide Number Placeholder 4"/>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170689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baseline="0">
                <a:latin typeface="Verdana" charset="0"/>
              </a:defRPr>
            </a:lvl1pPr>
          </a:lstStyle>
          <a:p>
            <a:endParaRPr lang="en-US"/>
          </a:p>
        </p:txBody>
      </p:sp>
      <p:sp>
        <p:nvSpPr>
          <p:cNvPr id="5" name="Slide Number Placeholder 4"/>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123568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solidFill>
                  <a:schemeClr val="tx2"/>
                </a:solidFill>
                <a:latin typeface="Georgia" charset="0"/>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5" name="Slide Number Placeholder 4"/>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4254162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latin typeface="Verdana" charset="0"/>
              </a:defRPr>
            </a:lvl1pPr>
          </a:lstStyle>
          <a:p>
            <a:endParaRPr lang="en-US"/>
          </a:p>
        </p:txBody>
      </p:sp>
      <p:sp>
        <p:nvSpPr>
          <p:cNvPr id="4" name="Slide Number Placeholder 3"/>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3191884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latin typeface="Verdana" charset="0"/>
              </a:defRPr>
            </a:lvl1pPr>
          </a:lstStyle>
          <a:p>
            <a:endParaRPr lang="en-US"/>
          </a:p>
        </p:txBody>
      </p:sp>
      <p:sp>
        <p:nvSpPr>
          <p:cNvPr id="4" name="Slide Number Placeholder 3"/>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4293705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4" name="Slide Number Placeholder 3"/>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2644290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latin typeface="Verdana" charset="0"/>
              </a:defRPr>
            </a:lvl1pPr>
            <a:lvl2pPr>
              <a:defRPr sz="2800" baseline="0">
                <a:latin typeface="Verdana" charset="0"/>
              </a:defRPr>
            </a:lvl2pPr>
            <a:lvl3pPr>
              <a:defRPr sz="2400" baseline="0">
                <a:latin typeface="Verdana" charset="0"/>
              </a:defRPr>
            </a:lvl3pPr>
            <a:lvl4pPr>
              <a:defRPr sz="2000" baseline="0">
                <a:latin typeface="Verdana" charset="0"/>
              </a:defRPr>
            </a:lvl4pPr>
            <a:lvl5pPr>
              <a:defRPr sz="2000" baseline="0">
                <a:latin typeface="Verdana"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3389271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latin typeface="Verdana" charset="0"/>
              </a:defRPr>
            </a:lvl1pPr>
            <a:lvl2pPr>
              <a:defRPr sz="2800" baseline="0">
                <a:latin typeface="Verdana" charset="0"/>
              </a:defRPr>
            </a:lvl2pPr>
            <a:lvl3pPr>
              <a:defRPr sz="2400" baseline="0">
                <a:latin typeface="Verdana" charset="0"/>
              </a:defRPr>
            </a:lvl3pPr>
            <a:lvl4pPr>
              <a:defRPr sz="2000" baseline="0">
                <a:latin typeface="Verdana" charset="0"/>
              </a:defRPr>
            </a:lvl4pPr>
            <a:lvl5pPr>
              <a:defRPr sz="2000" baseline="0">
                <a:latin typeface="Verdana"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2299199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latin typeface="Georgia"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Verdana" charset="0"/>
              </a:defRPr>
            </a:lvl1pPr>
            <a:lvl2pPr>
              <a:defRPr sz="2800" baseline="0">
                <a:solidFill>
                  <a:schemeClr val="tx2"/>
                </a:solidFill>
                <a:latin typeface="Verdana" charset="0"/>
              </a:defRPr>
            </a:lvl2pPr>
            <a:lvl3pPr>
              <a:defRPr sz="2400" baseline="0">
                <a:solidFill>
                  <a:schemeClr val="tx2"/>
                </a:solidFill>
                <a:latin typeface="Verdana" charset="0"/>
              </a:defRPr>
            </a:lvl3pPr>
            <a:lvl4pPr>
              <a:defRPr sz="2000" baseline="0">
                <a:solidFill>
                  <a:schemeClr val="tx2"/>
                </a:solidFill>
                <a:latin typeface="Verdana" charset="0"/>
              </a:defRPr>
            </a:lvl4pPr>
            <a:lvl5pPr>
              <a:defRPr sz="2000" baseline="0">
                <a:solidFill>
                  <a:schemeClr val="tx2"/>
                </a:solidFill>
                <a:latin typeface="Verdana"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22126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Full Image 3">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6" name="Title 1"/>
          <p:cNvSpPr>
            <a:spLocks noGrp="1"/>
          </p:cNvSpPr>
          <p:nvPr>
            <p:ph type="ctrTitle" hasCustomPrompt="1"/>
          </p:nvPr>
        </p:nvSpPr>
        <p:spPr>
          <a:xfrm>
            <a:off x="1098123" y="2343437"/>
            <a:ext cx="4997877" cy="3480716"/>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dirty="0"/>
              <a:t>Headline or title of event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00" y="119035"/>
            <a:ext cx="3483016" cy="1433781"/>
          </a:xfrm>
          <a:prstGeom prst="rect">
            <a:avLst/>
          </a:prstGeom>
        </p:spPr>
      </p:pic>
    </p:spTree>
    <p:extLst>
      <p:ext uri="{BB962C8B-B14F-4D97-AF65-F5344CB8AC3E}">
        <p14:creationId xmlns:p14="http://schemas.microsoft.com/office/powerpoint/2010/main" val="323101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2395562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75733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latin typeface="Georgia"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solidFill>
                  <a:schemeClr val="tx2"/>
                </a:solidFill>
                <a:latin typeface="Verdana" charset="0"/>
              </a:defRPr>
            </a:lvl1pPr>
          </a:lstStyle>
          <a:p>
            <a:endParaRPr lang="en-US"/>
          </a:p>
        </p:txBody>
      </p:sp>
      <p:sp>
        <p:nvSpPr>
          <p:cNvPr id="7" name="Slide Number Placeholder 6"/>
          <p:cNvSpPr>
            <a:spLocks noGrp="1"/>
          </p:cNvSpPr>
          <p:nvPr>
            <p:ph type="sldNum" sz="quarter" idx="12"/>
          </p:nvPr>
        </p:nvSpPr>
        <p:spPr/>
        <p:txBody>
          <a:bodyPr/>
          <a:lstStyle>
            <a:lvl1pPr>
              <a:defRPr baseline="0">
                <a:solidFill>
                  <a:schemeClr val="tx2"/>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2424853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1153D57-2C9A-4EFD-960D-7D969156A942}" type="datetimeFigureOut">
              <a:rPr lang="en-US" smtClean="0"/>
              <a:t>6/10/20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4139775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Full Image 4">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chemeClr val="tx1"/>
                </a:solidFill>
                <a:latin typeface="Impact"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00" y="5347017"/>
            <a:ext cx="3483016" cy="1433781"/>
          </a:xfrm>
          <a:prstGeom prst="rect">
            <a:avLst/>
          </a:prstGeom>
        </p:spPr>
      </p:pic>
    </p:spTree>
    <p:extLst>
      <p:ext uri="{BB962C8B-B14F-4D97-AF65-F5344CB8AC3E}">
        <p14:creationId xmlns:p14="http://schemas.microsoft.com/office/powerpoint/2010/main" val="127075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Full Image 5">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028660" y="1866359"/>
            <a:ext cx="7712765" cy="3480716"/>
          </a:xfrm>
        </p:spPr>
        <p:txBody>
          <a:bodyPr wrap="square" lIns="0" tIns="0" rIns="0" bIns="0" anchor="t" anchorCtr="0">
            <a:normAutofit/>
          </a:bodyPr>
          <a:lstStyle>
            <a:lvl1pPr algn="r">
              <a:defRPr sz="8000" cap="all" baseline="0">
                <a:solidFill>
                  <a:schemeClr val="bg1"/>
                </a:solidFill>
                <a:latin typeface="Impact"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674624" cy="456108"/>
          </a:xfrm>
        </p:spPr>
        <p:txBody>
          <a:bodyPr lIns="0" tIns="0" rIns="0" bIns="0">
            <a:normAutofit/>
          </a:bodyPr>
          <a:lstStyle>
            <a:lvl1pPr marL="0" indent="0" algn="r">
              <a:lnSpc>
                <a:spcPts val="1800"/>
              </a:lnSpc>
              <a:buNone/>
              <a:defRPr sz="2000" baseline="0">
                <a:solidFill>
                  <a:schemeClr val="bg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396" y="5347017"/>
            <a:ext cx="3483016" cy="1433781"/>
          </a:xfrm>
          <a:prstGeom prst="rect">
            <a:avLst/>
          </a:prstGeom>
        </p:spPr>
      </p:pic>
    </p:spTree>
    <p:extLst>
      <p:ext uri="{BB962C8B-B14F-4D97-AF65-F5344CB8AC3E}">
        <p14:creationId xmlns:p14="http://schemas.microsoft.com/office/powerpoint/2010/main" val="3480811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395" y="5347072"/>
            <a:ext cx="3483017" cy="1433781"/>
          </a:xfrm>
          <a:prstGeom prst="rect">
            <a:avLst/>
          </a:prstGeom>
        </p:spPr>
      </p:pic>
    </p:spTree>
    <p:extLst>
      <p:ext uri="{BB962C8B-B14F-4D97-AF65-F5344CB8AC3E}">
        <p14:creationId xmlns:p14="http://schemas.microsoft.com/office/powerpoint/2010/main" val="349681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Impact"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396" y="5347073"/>
            <a:ext cx="3483016" cy="1433781"/>
          </a:xfrm>
          <a:prstGeom prst="rect">
            <a:avLst/>
          </a:prstGeom>
        </p:spPr>
      </p:pic>
    </p:spTree>
    <p:extLst>
      <p:ext uri="{BB962C8B-B14F-4D97-AF65-F5344CB8AC3E}">
        <p14:creationId xmlns:p14="http://schemas.microsoft.com/office/powerpoint/2010/main" val="87109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tx1"/>
                </a:solidFill>
                <a:latin typeface="Impact"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396" y="5347017"/>
            <a:ext cx="3483016" cy="1433781"/>
          </a:xfrm>
          <a:prstGeom prst="rect">
            <a:avLst/>
          </a:prstGeom>
        </p:spPr>
      </p:pic>
    </p:spTree>
    <p:extLst>
      <p:ext uri="{BB962C8B-B14F-4D97-AF65-F5344CB8AC3E}">
        <p14:creationId xmlns:p14="http://schemas.microsoft.com/office/powerpoint/2010/main" val="263006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atin typeface="Verdana" charset="0"/>
              </a:defRPr>
            </a:lvl1pPr>
          </a:lstStyle>
          <a:p>
            <a:endParaRPr lang="en-US"/>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41435359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bg1"/>
                </a:solidFill>
                <a:latin typeface="Verdana" charset="0"/>
              </a:defRPr>
            </a:lvl1pPr>
          </a:lstStyle>
          <a:p>
            <a:endParaRPr lang="en-US"/>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bg1"/>
                </a:solidFill>
                <a:latin typeface="Verdana" charset="0"/>
              </a:defRPr>
            </a:lvl1pPr>
          </a:lstStyle>
          <a:p>
            <a:fld id="{3EB0B470-6371-40FF-82BB-7F3B417CE490}" type="slidenum">
              <a:rPr lang="en-US" smtClean="0"/>
              <a:t>‹#›</a:t>
            </a:fld>
            <a:endParaRPr lang="en-US"/>
          </a:p>
        </p:txBody>
      </p:sp>
    </p:spTree>
    <p:extLst>
      <p:ext uri="{BB962C8B-B14F-4D97-AF65-F5344CB8AC3E}">
        <p14:creationId xmlns:p14="http://schemas.microsoft.com/office/powerpoint/2010/main" val="793453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baseline="0">
          <a:solidFill>
            <a:schemeClr val="bg1"/>
          </a:solidFill>
          <a:latin typeface="Georgia"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catalog.extension.oregonstate.edu/pnw641"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000"/>
                    </a14:imgEffect>
                    <a14:imgEffect>
                      <a14:colorTemperature colorTemp="7100"/>
                    </a14:imgEffect>
                    <a14:imgEffect>
                      <a14:saturation sat="110000"/>
                    </a14:imgEffect>
                    <a14:imgEffect>
                      <a14:brightnessContrast bright="5000" contrast="2000"/>
                    </a14:imgEffect>
                  </a14:imgLayer>
                </a14:imgProps>
              </a:ext>
              <a:ext uri="{28A0092B-C50C-407E-A947-70E740481C1C}">
                <a14:useLocalDpi xmlns:a14="http://schemas.microsoft.com/office/drawing/2010/main"/>
              </a:ext>
            </a:extLst>
          </a:blip>
          <a:srcRect/>
          <a:stretch/>
        </p:blipFill>
        <p:spPr>
          <a:xfrm>
            <a:off x="0" y="-38267"/>
            <a:ext cx="5285678" cy="6869151"/>
          </a:xfrm>
          <a:prstGeom prst="rect">
            <a:avLst/>
          </a:prstGeom>
        </p:spPr>
      </p:pic>
      <p:sp>
        <p:nvSpPr>
          <p:cNvPr id="2" name="Title 1"/>
          <p:cNvSpPr>
            <a:spLocks noGrp="1"/>
          </p:cNvSpPr>
          <p:nvPr>
            <p:ph type="ctrTitle"/>
          </p:nvPr>
        </p:nvSpPr>
        <p:spPr>
          <a:xfrm>
            <a:off x="0" y="2111402"/>
            <a:ext cx="12413731" cy="1470025"/>
          </a:xfrm>
        </p:spPr>
        <p:txBody>
          <a:bodyPr>
            <a:noAutofit/>
          </a:bodyPr>
          <a:lstStyle/>
          <a:p>
            <a:r>
              <a:rPr lang="en-US" sz="6000" dirty="0">
                <a:solidFill>
                  <a:schemeClr val="bg1"/>
                </a:solidFill>
                <a:latin typeface="Georgia" panose="02040502050405020303" pitchFamily="18" charset="0"/>
              </a:rPr>
              <a:t> Timber sale</a:t>
            </a:r>
            <a:r>
              <a:rPr lang="en-US" sz="6000" dirty="0">
                <a:solidFill>
                  <a:schemeClr val="tx2">
                    <a:lumMod val="75000"/>
                  </a:schemeClr>
                </a:solidFill>
                <a:latin typeface="Georgia" panose="02040502050405020303" pitchFamily="18" charset="0"/>
              </a:rPr>
              <a:t> fundamentals</a:t>
            </a:r>
          </a:p>
        </p:txBody>
      </p:sp>
      <p:sp>
        <p:nvSpPr>
          <p:cNvPr id="6" name="Subtitle 2"/>
          <p:cNvSpPr>
            <a:spLocks noGrp="1"/>
          </p:cNvSpPr>
          <p:nvPr>
            <p:ph type="subTitle" idx="1"/>
          </p:nvPr>
        </p:nvSpPr>
        <p:spPr>
          <a:xfrm>
            <a:off x="357188" y="3009924"/>
            <a:ext cx="11707480" cy="413500"/>
          </a:xfrm>
        </p:spPr>
        <p:txBody>
          <a:bodyPr>
            <a:noAutofit/>
          </a:bodyPr>
          <a:lstStyle/>
          <a:p>
            <a:r>
              <a:rPr lang="en-US" sz="1700" dirty="0">
                <a:solidFill>
                  <a:schemeClr val="bg1"/>
                </a:solidFill>
                <a:latin typeface="Verdana" panose="020B0604030504040204" pitchFamily="34" charset="0"/>
                <a:ea typeface="Verdana" panose="020B0604030504040204" pitchFamily="34" charset="0"/>
              </a:rPr>
              <a:t>Presentation prepared by: Francisca Belart,    </a:t>
            </a:r>
            <a:r>
              <a:rPr lang="en-US" sz="1700" dirty="0">
                <a:solidFill>
                  <a:schemeClr val="tx1">
                    <a:lumMod val="75000"/>
                    <a:lumOff val="25000"/>
                  </a:schemeClr>
                </a:solidFill>
                <a:latin typeface="Verdana" panose="020B0604030504040204" pitchFamily="34" charset="0"/>
                <a:ea typeface="Verdana" panose="020B0604030504040204" pitchFamily="34" charset="0"/>
              </a:rPr>
              <a:t>timber harvesting specialist, Oregon State University</a:t>
            </a:r>
          </a:p>
        </p:txBody>
      </p:sp>
      <p:sp>
        <p:nvSpPr>
          <p:cNvPr id="7" name="TextBox 6"/>
          <p:cNvSpPr txBox="1"/>
          <p:nvPr/>
        </p:nvSpPr>
        <p:spPr>
          <a:xfrm>
            <a:off x="-1" y="6519446"/>
            <a:ext cx="4518992" cy="276999"/>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pic>
        <p:nvPicPr>
          <p:cNvPr id="5" name="Picture 4">
            <a:extLst>
              <a:ext uri="{FF2B5EF4-FFF2-40B4-BE49-F238E27FC236}">
                <a16:creationId xmlns:a16="http://schemas.microsoft.com/office/drawing/2014/main" id="{04EDA5C6-1A42-A545-9A15-776E40144C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70746" y="5283659"/>
            <a:ext cx="3471862" cy="1107200"/>
          </a:xfrm>
          <a:prstGeom prst="rect">
            <a:avLst/>
          </a:prstGeom>
        </p:spPr>
      </p:pic>
    </p:spTree>
    <p:extLst>
      <p:ext uri="{BB962C8B-B14F-4D97-AF65-F5344CB8AC3E}">
        <p14:creationId xmlns:p14="http://schemas.microsoft.com/office/powerpoint/2010/main" val="349205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a:spLocks noGrp="1"/>
          </p:cNvSpPr>
          <p:nvPr>
            <p:ph idx="1"/>
          </p:nvPr>
        </p:nvSpPr>
        <p:spPr>
          <a:xfrm>
            <a:off x="360335" y="1614112"/>
            <a:ext cx="6455485" cy="5167312"/>
          </a:xfrm>
        </p:spPr>
        <p:txBody>
          <a:bodyPr>
            <a:normAutofit/>
          </a:bodyPr>
          <a:lstStyle/>
          <a:p>
            <a:r>
              <a:rPr lang="en-US" sz="3200" b="1" dirty="0">
                <a:solidFill>
                  <a:srgbClr val="D73F09"/>
                </a:solidFill>
              </a:rPr>
              <a:t>Stumpage: </a:t>
            </a:r>
            <a:r>
              <a:rPr lang="en-US" sz="3200" dirty="0"/>
              <a:t>a party buys the standing timber. Wood is paid on </a:t>
            </a:r>
            <a:r>
              <a:rPr lang="en-US" sz="3200" b="1" i="1" dirty="0"/>
              <a:t>actual volume removed</a:t>
            </a:r>
            <a:r>
              <a:rPr lang="en-US" sz="3200" b="1" dirty="0"/>
              <a:t> </a:t>
            </a:r>
            <a:r>
              <a:rPr lang="en-US" sz="3200" dirty="0"/>
              <a:t>(scale out) or a </a:t>
            </a:r>
            <a:r>
              <a:rPr lang="en-US" sz="3200" b="1" i="1" dirty="0"/>
              <a:t>predetermined volume </a:t>
            </a:r>
            <a:r>
              <a:rPr lang="en-US" sz="3200" dirty="0"/>
              <a:t>(lump sum).</a:t>
            </a:r>
          </a:p>
          <a:p>
            <a:endParaRPr lang="en-US" sz="3200" dirty="0"/>
          </a:p>
          <a:p>
            <a:r>
              <a:rPr lang="en-US" sz="3200" b="1" dirty="0">
                <a:solidFill>
                  <a:srgbClr val="D73F09"/>
                </a:solidFill>
              </a:rPr>
              <a:t>Mill sale: </a:t>
            </a:r>
            <a:r>
              <a:rPr lang="en-US" sz="3200" dirty="0"/>
              <a:t>logs sold directly to a mill. Wood is paid on </a:t>
            </a:r>
            <a:r>
              <a:rPr lang="en-US" sz="3200" b="1" i="1" dirty="0"/>
              <a:t>net scale </a:t>
            </a:r>
            <a:r>
              <a:rPr lang="en-US" sz="3200" dirty="0"/>
              <a:t>basis.</a:t>
            </a:r>
          </a:p>
          <a:p>
            <a:pPr lvl="1">
              <a:buFontTx/>
              <a:buChar char="-"/>
            </a:pPr>
            <a:endParaRPr lang="en-US" sz="2400"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6443" y="0"/>
            <a:ext cx="5165558" cy="688741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360335" y="182563"/>
            <a:ext cx="10304976" cy="1325563"/>
          </a:xfrm>
        </p:spPr>
        <p:txBody>
          <a:bodyPr/>
          <a:lstStyle/>
          <a:p>
            <a:r>
              <a:rPr lang="en-US" dirty="0"/>
              <a:t>Types of timber sales</a:t>
            </a:r>
          </a:p>
        </p:txBody>
      </p:sp>
      <p:sp>
        <p:nvSpPr>
          <p:cNvPr id="6" name="TextBox 5">
            <a:extLst>
              <a:ext uri="{FF2B5EF4-FFF2-40B4-BE49-F238E27FC236}">
                <a16:creationId xmlns:a16="http://schemas.microsoft.com/office/drawing/2014/main" id="{4B774B91-6CEB-CA4F-8908-D92F8AF0B016}"/>
              </a:ext>
            </a:extLst>
          </p:cNvPr>
          <p:cNvSpPr txBox="1"/>
          <p:nvPr/>
        </p:nvSpPr>
        <p:spPr>
          <a:xfrm>
            <a:off x="7938052" y="6453663"/>
            <a:ext cx="425394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319597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31028"/>
            <a:ext cx="10281026" cy="1325563"/>
          </a:xfrm>
        </p:spPr>
        <p:txBody>
          <a:bodyPr>
            <a:normAutofit/>
          </a:bodyPr>
          <a:lstStyle/>
          <a:p>
            <a:r>
              <a:rPr lang="en-US" sz="6000" dirty="0">
                <a:latin typeface="Georgia" panose="02040502050405020303" pitchFamily="18" charset="0"/>
              </a:rPr>
              <a:t>Timber versus log sales</a:t>
            </a:r>
          </a:p>
        </p:txBody>
      </p:sp>
      <p:sp>
        <p:nvSpPr>
          <p:cNvPr id="6" name="Rectangle 3"/>
          <p:cNvSpPr txBox="1">
            <a:spLocks noChangeArrowheads="1"/>
          </p:cNvSpPr>
          <p:nvPr/>
        </p:nvSpPr>
        <p:spPr>
          <a:xfrm>
            <a:off x="528638" y="1243013"/>
            <a:ext cx="5602746" cy="5621254"/>
          </a:xfrm>
          <a:prstGeom prst="rect">
            <a:avLst/>
          </a:prstGeom>
          <a:noFill/>
          <a:ln w="12700">
            <a:no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Monotype Sorts"/>
              <a:buNone/>
              <a:defRPr/>
            </a:pPr>
            <a:r>
              <a:rPr lang="en-US" altLang="en-US" sz="3200" b="1" dirty="0">
                <a:solidFill>
                  <a:srgbClr val="DC4405"/>
                </a:solidFill>
                <a:latin typeface="Verdana" panose="020B0604030504040204" pitchFamily="34" charset="0"/>
                <a:ea typeface="Verdana" panose="020B0604030504040204" pitchFamily="34" charset="0"/>
              </a:rPr>
              <a:t>Stumpage sales</a:t>
            </a:r>
          </a:p>
          <a:p>
            <a:pPr>
              <a:lnSpc>
                <a:spcPct val="11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Relatively easy to administer</a:t>
            </a:r>
          </a:p>
          <a:p>
            <a:pPr>
              <a:lnSpc>
                <a:spcPct val="11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Minimum marketing skill</a:t>
            </a:r>
          </a:p>
          <a:p>
            <a:pPr>
              <a:lnSpc>
                <a:spcPct val="11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Encourages removal of all timber (</a:t>
            </a:r>
            <a:r>
              <a:rPr lang="en-US" altLang="en-US" sz="3000" b="1" dirty="0">
                <a:solidFill>
                  <a:schemeClr val="tx2"/>
                </a:solidFill>
                <a:latin typeface="Verdana" panose="020B0604030504040204" pitchFamily="34" charset="0"/>
                <a:ea typeface="Verdana" panose="020B0604030504040204" pitchFamily="34" charset="0"/>
              </a:rPr>
              <a:t>lump sum</a:t>
            </a:r>
            <a:r>
              <a:rPr lang="en-US" altLang="en-US" sz="3000" dirty="0">
                <a:solidFill>
                  <a:schemeClr val="tx2"/>
                </a:solidFill>
                <a:latin typeface="Verdana" panose="020B0604030504040204" pitchFamily="34" charset="0"/>
                <a:ea typeface="Verdana" panose="020B0604030504040204" pitchFamily="34" charset="0"/>
              </a:rPr>
              <a:t>)</a:t>
            </a:r>
          </a:p>
          <a:p>
            <a:pPr>
              <a:lnSpc>
                <a:spcPct val="11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Accurate cruise required (</a:t>
            </a:r>
            <a:r>
              <a:rPr lang="en-US" altLang="en-US" sz="3000" b="1" dirty="0">
                <a:solidFill>
                  <a:schemeClr val="tx2"/>
                </a:solidFill>
                <a:latin typeface="Verdana" panose="020B0604030504040204" pitchFamily="34" charset="0"/>
                <a:ea typeface="Verdana" panose="020B0604030504040204" pitchFamily="34" charset="0"/>
              </a:rPr>
              <a:t>lump sum</a:t>
            </a:r>
            <a:r>
              <a:rPr lang="en-US" altLang="en-US" sz="3000" dirty="0">
                <a:solidFill>
                  <a:schemeClr val="tx2"/>
                </a:solidFill>
                <a:latin typeface="Verdana" panose="020B0604030504040204" pitchFamily="34" charset="0"/>
                <a:ea typeface="Verdana" panose="020B0604030504040204" pitchFamily="34" charset="0"/>
              </a:rPr>
              <a:t>)</a:t>
            </a:r>
          </a:p>
        </p:txBody>
      </p:sp>
      <p:sp>
        <p:nvSpPr>
          <p:cNvPr id="7" name="Rectangle 4"/>
          <p:cNvSpPr txBox="1">
            <a:spLocks noChangeArrowheads="1"/>
          </p:cNvSpPr>
          <p:nvPr/>
        </p:nvSpPr>
        <p:spPr>
          <a:xfrm>
            <a:off x="6557963" y="1356591"/>
            <a:ext cx="5343525" cy="5439363"/>
          </a:xfrm>
          <a:prstGeom prst="rect">
            <a:avLst/>
          </a:prstGeom>
          <a:solidFill>
            <a:schemeClr val="bg1"/>
          </a:solidFill>
          <a:ln w="12700">
            <a:no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onotype Sorts"/>
              <a:buNone/>
            </a:pPr>
            <a:r>
              <a:rPr lang="en-US" altLang="en-US" sz="3200" b="1" dirty="0">
                <a:solidFill>
                  <a:srgbClr val="DC4405"/>
                </a:solidFill>
                <a:latin typeface="Verdana" panose="020B0604030504040204" pitchFamily="34" charset="0"/>
                <a:ea typeface="Verdana" panose="020B0604030504040204" pitchFamily="34" charset="0"/>
              </a:rPr>
              <a:t>Mill sales</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Maximum value</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Ability to “play the market”</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Landowner determines logger</a:t>
            </a:r>
            <a:endParaRPr lang="en-US" altLang="en-US" sz="3000" b="1" dirty="0">
              <a:solidFill>
                <a:schemeClr val="tx2"/>
              </a:solidFill>
              <a:latin typeface="Verdana" panose="020B0604030504040204" pitchFamily="34" charset="0"/>
              <a:ea typeface="Verdana" panose="020B0604030504040204" pitchFamily="34" charset="0"/>
            </a:endParaRP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Marketing skill required</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Requires additional time to manage</a:t>
            </a:r>
          </a:p>
          <a:p>
            <a:pPr>
              <a:buFont typeface="Wingdings" panose="05000000000000000000" pitchFamily="2" charset="2"/>
              <a:buChar char="§"/>
            </a:pPr>
            <a:endParaRPr lang="en-US" altLang="en-US" sz="3200"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0334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31028"/>
            <a:ext cx="10281026" cy="1325563"/>
          </a:xfrm>
        </p:spPr>
        <p:txBody>
          <a:bodyPr>
            <a:normAutofit/>
          </a:bodyPr>
          <a:lstStyle/>
          <a:p>
            <a:r>
              <a:rPr lang="en-US" sz="6000" dirty="0">
                <a:latin typeface="Georgia" panose="02040502050405020303" pitchFamily="18" charset="0"/>
              </a:rPr>
              <a:t>Timber versus log sales</a:t>
            </a:r>
          </a:p>
        </p:txBody>
      </p:sp>
      <p:sp>
        <p:nvSpPr>
          <p:cNvPr id="6" name="Rectangle 3"/>
          <p:cNvSpPr txBox="1">
            <a:spLocks noChangeArrowheads="1"/>
          </p:cNvSpPr>
          <p:nvPr/>
        </p:nvSpPr>
        <p:spPr>
          <a:xfrm>
            <a:off x="528638" y="1243013"/>
            <a:ext cx="5386387" cy="5621254"/>
          </a:xfrm>
          <a:prstGeom prst="rect">
            <a:avLst/>
          </a:prstGeom>
          <a:noFill/>
          <a:ln w="12700">
            <a:no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Monotype Sorts"/>
              <a:buNone/>
              <a:defRPr/>
            </a:pPr>
            <a:r>
              <a:rPr lang="en-US" altLang="en-US" sz="3200" b="1" dirty="0">
                <a:solidFill>
                  <a:srgbClr val="DC4405"/>
                </a:solidFill>
                <a:latin typeface="Verdana" panose="020B0604030504040204" pitchFamily="34" charset="0"/>
                <a:ea typeface="Verdana" panose="020B0604030504040204" pitchFamily="34" charset="0"/>
              </a:rPr>
              <a:t>Stumpage sales</a:t>
            </a:r>
          </a:p>
          <a:p>
            <a:pPr>
              <a:lnSpc>
                <a:spcPct val="10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Monitoring required (</a:t>
            </a:r>
            <a:r>
              <a:rPr lang="en-US" altLang="en-US" sz="3000" b="1" dirty="0">
                <a:solidFill>
                  <a:schemeClr val="tx2"/>
                </a:solidFill>
                <a:latin typeface="Verdana" panose="020B0604030504040204" pitchFamily="34" charset="0"/>
                <a:ea typeface="Verdana" panose="020B0604030504040204" pitchFamily="34" charset="0"/>
              </a:rPr>
              <a:t>scale out</a:t>
            </a:r>
            <a:r>
              <a:rPr lang="en-US" altLang="en-US" sz="3000" dirty="0">
                <a:solidFill>
                  <a:schemeClr val="tx2"/>
                </a:solidFill>
                <a:latin typeface="Verdana" panose="020B0604030504040204" pitchFamily="34" charset="0"/>
                <a:ea typeface="Verdana" panose="020B0604030504040204" pitchFamily="34" charset="0"/>
              </a:rPr>
              <a:t>)</a:t>
            </a:r>
          </a:p>
          <a:p>
            <a:pPr>
              <a:lnSpc>
                <a:spcPct val="10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Fixed price throughout contract </a:t>
            </a:r>
          </a:p>
          <a:p>
            <a:pPr>
              <a:lnSpc>
                <a:spcPct val="10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Buyer determines logger</a:t>
            </a:r>
          </a:p>
          <a:p>
            <a:pPr>
              <a:lnSpc>
                <a:spcPct val="10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Profit and risk factor goes to buyer</a:t>
            </a:r>
          </a:p>
          <a:p>
            <a:pPr>
              <a:lnSpc>
                <a:spcPct val="100000"/>
              </a:lnSpc>
              <a:buFont typeface="Wingdings" panose="05000000000000000000" pitchFamily="2" charset="2"/>
              <a:buChar char="§"/>
              <a:defRPr/>
            </a:pPr>
            <a:r>
              <a:rPr lang="en-US" altLang="en-US" sz="3000" dirty="0">
                <a:solidFill>
                  <a:schemeClr val="tx2"/>
                </a:solidFill>
                <a:latin typeface="Verdana" panose="020B0604030504040204" pitchFamily="34" charset="0"/>
                <a:ea typeface="Verdana" panose="020B0604030504040204" pitchFamily="34" charset="0"/>
              </a:rPr>
              <a:t>Option of </a:t>
            </a:r>
            <a:r>
              <a:rPr lang="en-US" altLang="en-US" sz="3000" b="1" dirty="0">
                <a:solidFill>
                  <a:schemeClr val="tx2"/>
                </a:solidFill>
                <a:latin typeface="Verdana" panose="020B0604030504040204" pitchFamily="34" charset="0"/>
                <a:ea typeface="Verdana" panose="020B0604030504040204" pitchFamily="34" charset="0"/>
              </a:rPr>
              <a:t>timber deed</a:t>
            </a:r>
          </a:p>
        </p:txBody>
      </p:sp>
      <p:sp>
        <p:nvSpPr>
          <p:cNvPr id="7" name="Rectangle 4"/>
          <p:cNvSpPr txBox="1">
            <a:spLocks noChangeArrowheads="1"/>
          </p:cNvSpPr>
          <p:nvPr/>
        </p:nvSpPr>
        <p:spPr>
          <a:xfrm>
            <a:off x="6288506" y="1257301"/>
            <a:ext cx="5627270" cy="5439363"/>
          </a:xfrm>
          <a:prstGeom prst="rect">
            <a:avLst/>
          </a:prstGeom>
          <a:solidFill>
            <a:schemeClr val="bg1"/>
          </a:solidFill>
          <a:ln w="12700">
            <a:no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onotype Sorts"/>
              <a:buNone/>
            </a:pPr>
            <a:r>
              <a:rPr lang="en-US" altLang="en-US" sz="3200" b="1" dirty="0">
                <a:solidFill>
                  <a:srgbClr val="DC4405"/>
                </a:solidFill>
                <a:latin typeface="Verdana" panose="020B0604030504040204" pitchFamily="34" charset="0"/>
                <a:ea typeface="Verdana" panose="020B0604030504040204" pitchFamily="34" charset="0"/>
              </a:rPr>
              <a:t>Mill sales</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Monitoring required</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Ability to modify operations vis written contract </a:t>
            </a:r>
            <a:r>
              <a:rPr lang="en-US" altLang="en-US" sz="3000" i="1" dirty="0">
                <a:solidFill>
                  <a:schemeClr val="tx2"/>
                </a:solidFill>
                <a:latin typeface="Verdana" panose="020B0604030504040204" pitchFamily="34" charset="0"/>
                <a:ea typeface="Verdana" panose="020B0604030504040204" pitchFamily="34" charset="0"/>
              </a:rPr>
              <a:t>(if applicable) </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Option to cease operations</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Profit and risk factor goes to you</a:t>
            </a:r>
          </a:p>
          <a:p>
            <a:pPr>
              <a:buFont typeface="Wingdings" panose="05000000000000000000" pitchFamily="2" charset="2"/>
              <a:buChar char="§"/>
            </a:pPr>
            <a:r>
              <a:rPr lang="en-US" altLang="en-US" sz="3000" dirty="0">
                <a:solidFill>
                  <a:schemeClr val="tx2"/>
                </a:solidFill>
                <a:latin typeface="Verdana" panose="020B0604030504040204" pitchFamily="34" charset="0"/>
                <a:ea typeface="Verdana" panose="020B0604030504040204" pitchFamily="34" charset="0"/>
              </a:rPr>
              <a:t>Possible variability in log values</a:t>
            </a:r>
          </a:p>
          <a:p>
            <a:pPr>
              <a:buFont typeface="Monotype Sorts"/>
              <a:buNone/>
            </a:pPr>
            <a:endParaRPr lang="en-US" altLang="en-US" sz="2400" b="1" dirty="0">
              <a:latin typeface="Plantagenet Cherokee" panose="02020602070100000000" pitchFamily="18" charset="0"/>
            </a:endParaRPr>
          </a:p>
        </p:txBody>
      </p:sp>
    </p:spTree>
    <p:extLst>
      <p:ext uri="{BB962C8B-B14F-4D97-AF65-F5344CB8AC3E}">
        <p14:creationId xmlns:p14="http://schemas.microsoft.com/office/powerpoint/2010/main" val="365532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2912"/>
            <a:ext cx="10154322" cy="1325563"/>
          </a:xfrm>
        </p:spPr>
        <p:txBody>
          <a:bodyPr/>
          <a:lstStyle/>
          <a:p>
            <a:r>
              <a:rPr lang="en-US" dirty="0"/>
              <a:t>Sale preparation</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974682" y="1612106"/>
            <a:ext cx="6858000" cy="3633788"/>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0" y="1718571"/>
            <a:ext cx="11029749" cy="4351338"/>
          </a:xfrm>
        </p:spPr>
        <p:txBody>
          <a:bodyPr>
            <a:noAutofit/>
          </a:bodyPr>
          <a:lstStyle/>
          <a:p>
            <a:pPr lvl="1">
              <a:lnSpc>
                <a:spcPct val="100000"/>
              </a:lnSpc>
            </a:pPr>
            <a:r>
              <a:rPr lang="en-US" sz="3200" dirty="0">
                <a:solidFill>
                  <a:schemeClr val="tx2">
                    <a:lumMod val="75000"/>
                  </a:schemeClr>
                </a:solidFill>
                <a:cs typeface="Verdana" panose="020B0604030504040204" pitchFamily="34" charset="0"/>
              </a:rPr>
              <a:t>Locate and mark boundaries</a:t>
            </a:r>
          </a:p>
          <a:p>
            <a:pPr lvl="1">
              <a:lnSpc>
                <a:spcPct val="100000"/>
              </a:lnSpc>
            </a:pPr>
            <a:r>
              <a:rPr lang="en-US" sz="3200" dirty="0">
                <a:solidFill>
                  <a:schemeClr val="tx2">
                    <a:lumMod val="75000"/>
                  </a:schemeClr>
                </a:solidFill>
                <a:cs typeface="Verdana" panose="020B0604030504040204" pitchFamily="34" charset="0"/>
              </a:rPr>
              <a:t>Property lines</a:t>
            </a:r>
          </a:p>
          <a:p>
            <a:pPr lvl="2">
              <a:lnSpc>
                <a:spcPct val="100000"/>
              </a:lnSpc>
            </a:pPr>
            <a:r>
              <a:rPr lang="en-US" sz="3200" i="1" dirty="0">
                <a:solidFill>
                  <a:schemeClr val="tx2">
                    <a:lumMod val="75000"/>
                  </a:schemeClr>
                </a:solidFill>
                <a:cs typeface="Verdana" panose="020B0604030504040204" pitchFamily="34" charset="0"/>
              </a:rPr>
              <a:t>Do you need a licensed surveyor?</a:t>
            </a:r>
          </a:p>
          <a:p>
            <a:pPr lvl="1">
              <a:lnSpc>
                <a:spcPct val="100000"/>
              </a:lnSpc>
            </a:pPr>
            <a:r>
              <a:rPr lang="en-US" sz="3200" dirty="0">
                <a:solidFill>
                  <a:schemeClr val="tx2">
                    <a:lumMod val="75000"/>
                  </a:schemeClr>
                </a:solidFill>
                <a:cs typeface="Verdana" panose="020B0604030504040204" pitchFamily="34" charset="0"/>
              </a:rPr>
              <a:t>Do you have access to the trees?</a:t>
            </a:r>
          </a:p>
          <a:p>
            <a:pPr lvl="1">
              <a:lnSpc>
                <a:spcPct val="100000"/>
              </a:lnSpc>
            </a:pPr>
            <a:r>
              <a:rPr lang="en-US" sz="3200" dirty="0">
                <a:solidFill>
                  <a:schemeClr val="tx2">
                    <a:lumMod val="75000"/>
                  </a:schemeClr>
                </a:solidFill>
                <a:cs typeface="Verdana" panose="020B0604030504040204" pitchFamily="34" charset="0"/>
              </a:rPr>
              <a:t>Feasibility of operation </a:t>
            </a:r>
          </a:p>
          <a:p>
            <a:pPr lvl="2">
              <a:lnSpc>
                <a:spcPct val="100000"/>
              </a:lnSpc>
            </a:pPr>
            <a:r>
              <a:rPr lang="en-US" sz="3200" i="1" dirty="0">
                <a:solidFill>
                  <a:schemeClr val="tx2">
                    <a:lumMod val="75000"/>
                  </a:schemeClr>
                </a:solidFill>
                <a:cs typeface="Verdana" panose="020B0604030504040204" pitchFamily="34" charset="0"/>
              </a:rPr>
              <a:t>Space for equipment, landings</a:t>
            </a:r>
          </a:p>
          <a:p>
            <a:pPr lvl="1">
              <a:lnSpc>
                <a:spcPct val="100000"/>
              </a:lnSpc>
            </a:pPr>
            <a:r>
              <a:rPr lang="en-US" sz="3200" dirty="0">
                <a:solidFill>
                  <a:schemeClr val="tx2">
                    <a:lumMod val="75000"/>
                  </a:schemeClr>
                </a:solidFill>
                <a:cs typeface="Verdana" panose="020B0604030504040204" pitchFamily="34" charset="0"/>
              </a:rPr>
              <a:t>Mark trees with paint</a:t>
            </a:r>
          </a:p>
          <a:p>
            <a:pPr lvl="1">
              <a:lnSpc>
                <a:spcPct val="100000"/>
              </a:lnSpc>
            </a:pPr>
            <a:r>
              <a:rPr lang="en-US" sz="3200" dirty="0">
                <a:solidFill>
                  <a:schemeClr val="tx2">
                    <a:lumMod val="75000"/>
                  </a:schemeClr>
                </a:solidFill>
                <a:cs typeface="Verdana" panose="020B0604030504040204" pitchFamily="34" charset="0"/>
              </a:rPr>
              <a:t>Make sure they are YOUR trees</a:t>
            </a:r>
          </a:p>
        </p:txBody>
      </p:sp>
      <p:sp>
        <p:nvSpPr>
          <p:cNvPr id="7" name="TextBox 6">
            <a:extLst>
              <a:ext uri="{FF2B5EF4-FFF2-40B4-BE49-F238E27FC236}">
                <a16:creationId xmlns:a16="http://schemas.microsoft.com/office/drawing/2014/main" id="{9FD05353-4070-324E-95A3-F2583D3C1AC3}"/>
              </a:ext>
            </a:extLst>
          </p:cNvPr>
          <p:cNvSpPr txBox="1"/>
          <p:nvPr/>
        </p:nvSpPr>
        <p:spPr>
          <a:xfrm>
            <a:off x="4332840" y="6453663"/>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3965957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7729"/>
            <a:ext cx="12208042" cy="178610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71488" y="193003"/>
            <a:ext cx="10226096" cy="1325563"/>
          </a:xfrm>
        </p:spPr>
        <p:txBody>
          <a:bodyPr/>
          <a:lstStyle/>
          <a:p>
            <a:r>
              <a:rPr lang="en-US" dirty="0">
                <a:solidFill>
                  <a:schemeClr val="bg1"/>
                </a:solidFill>
              </a:rPr>
              <a:t>Selecting a log buyer</a:t>
            </a:r>
          </a:p>
        </p:txBody>
      </p:sp>
      <p:sp>
        <p:nvSpPr>
          <p:cNvPr id="4" name="Content Placeholder 2"/>
          <p:cNvSpPr>
            <a:spLocks noGrp="1"/>
          </p:cNvSpPr>
          <p:nvPr>
            <p:ph idx="1"/>
          </p:nvPr>
        </p:nvSpPr>
        <p:spPr>
          <a:xfrm>
            <a:off x="585787" y="1957137"/>
            <a:ext cx="11353667" cy="4900864"/>
          </a:xfrm>
        </p:spPr>
        <p:txBody>
          <a:bodyPr>
            <a:normAutofit/>
          </a:bodyPr>
          <a:lstStyle/>
          <a:p>
            <a:r>
              <a:rPr lang="en-US" sz="3200" dirty="0">
                <a:cs typeface="Verdana" panose="020B0604030504040204" pitchFamily="34" charset="0"/>
              </a:rPr>
              <a:t>Contact at least three log buyers</a:t>
            </a:r>
          </a:p>
          <a:p>
            <a:r>
              <a:rPr lang="en-US" sz="3200" dirty="0">
                <a:cs typeface="Verdana" panose="020B0604030504040204" pitchFamily="34" charset="0"/>
              </a:rPr>
              <a:t>Explain what you have in your property, have them visit your property if possible</a:t>
            </a:r>
          </a:p>
          <a:p>
            <a:r>
              <a:rPr lang="en-US" sz="3200" dirty="0">
                <a:cs typeface="Verdana" panose="020B0604030504040204" pitchFamily="34" charset="0"/>
              </a:rPr>
              <a:t>Match timber characteristics to buyer specifications</a:t>
            </a:r>
          </a:p>
          <a:p>
            <a:pPr marL="0" indent="0">
              <a:buNone/>
            </a:pPr>
            <a:r>
              <a:rPr lang="en-US" sz="3200" dirty="0">
                <a:cs typeface="Verdana" panose="020B0604030504040204" pitchFamily="34" charset="0"/>
              </a:rPr>
              <a:t>	… YOUR logs meet BUYER product lines</a:t>
            </a:r>
          </a:p>
          <a:p>
            <a:r>
              <a:rPr lang="en-US" sz="3200" dirty="0">
                <a:cs typeface="Verdana" panose="020B0604030504040204" pitchFamily="34" charset="0"/>
              </a:rPr>
              <a:t>Create a working relationship with a local log buyer.</a:t>
            </a:r>
          </a:p>
          <a:p>
            <a:r>
              <a:rPr lang="en-US" sz="3200" dirty="0">
                <a:cs typeface="Verdana" panose="020B0604030504040204" pitchFamily="34" charset="0"/>
              </a:rPr>
              <a:t>Shop around, but don’t overdo it</a:t>
            </a:r>
          </a:p>
          <a:p>
            <a:r>
              <a:rPr lang="en-US" sz="3200" dirty="0">
                <a:cs typeface="Verdana" panose="020B0604030504040204" pitchFamily="34" charset="0"/>
              </a:rPr>
              <a:t>How far is the mill? </a:t>
            </a:r>
          </a:p>
        </p:txBody>
      </p:sp>
      <p:sp>
        <p:nvSpPr>
          <p:cNvPr id="7" name="TextBox 6">
            <a:extLst>
              <a:ext uri="{FF2B5EF4-FFF2-40B4-BE49-F238E27FC236}">
                <a16:creationId xmlns:a16="http://schemas.microsoft.com/office/drawing/2014/main" id="{A9AC503D-BD20-1D4A-90D3-2AE339485EDE}"/>
              </a:ext>
            </a:extLst>
          </p:cNvPr>
          <p:cNvSpPr txBox="1"/>
          <p:nvPr/>
        </p:nvSpPr>
        <p:spPr>
          <a:xfrm>
            <a:off x="7938052" y="6396513"/>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3752503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365125"/>
            <a:ext cx="10696575" cy="1325563"/>
          </a:xfrm>
        </p:spPr>
        <p:txBody>
          <a:bodyPr>
            <a:normAutofit/>
          </a:bodyPr>
          <a:lstStyle/>
          <a:p>
            <a:r>
              <a:rPr lang="en-US" sz="6000" dirty="0"/>
              <a:t>Log buyer directory</a:t>
            </a:r>
            <a:endParaRPr lang="en-US" sz="6000" dirty="0">
              <a:solidFill>
                <a:srgbClr val="00B050"/>
              </a:solidFill>
              <a:latin typeface="Plantagenet Cherokee" panose="02020602070100000000" pitchFamily="18" charset="0"/>
            </a:endParaRPr>
          </a:p>
        </p:txBody>
      </p:sp>
      <p:sp>
        <p:nvSpPr>
          <p:cNvPr id="3" name="TextBox 2">
            <a:extLst>
              <a:ext uri="{FF2B5EF4-FFF2-40B4-BE49-F238E27FC236}">
                <a16:creationId xmlns:a16="http://schemas.microsoft.com/office/drawing/2014/main" id="{DE5FA433-E6E0-2D4A-A1F8-C533DCED3478}"/>
              </a:ext>
            </a:extLst>
          </p:cNvPr>
          <p:cNvSpPr txBox="1"/>
          <p:nvPr/>
        </p:nvSpPr>
        <p:spPr>
          <a:xfrm>
            <a:off x="890587" y="1690688"/>
            <a:ext cx="10229850" cy="4708981"/>
          </a:xfrm>
          <a:prstGeom prst="rect">
            <a:avLst/>
          </a:prstGeom>
          <a:noFill/>
        </p:spPr>
        <p:txBody>
          <a:bodyPr wrap="square" rtlCol="0">
            <a:spAutoFit/>
          </a:bodyPr>
          <a:lstStyle/>
          <a:p>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Company Name </a:t>
            </a: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 Facility type</a:t>
            </a:r>
            <a:endParaRPr lang="en-US" sz="2000" i="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Species purchased</a:t>
            </a: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Facility Address, log buyer phone • Log buyer name</a:t>
            </a:r>
          </a:p>
          <a:p>
            <a:endPar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sz="2000" b="1" dirty="0" err="1">
                <a:solidFill>
                  <a:schemeClr val="tx2"/>
                </a:solidFill>
                <a:latin typeface="Verdana" panose="020B0604030504040204" pitchFamily="34" charset="0"/>
                <a:ea typeface="Verdana" panose="020B0604030504040204" pitchFamily="34" charset="0"/>
                <a:cs typeface="Verdana" panose="020B0604030504040204" pitchFamily="34" charset="0"/>
              </a:rPr>
              <a:t>Westcoast</a:t>
            </a:r>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 fir </a:t>
            </a: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a:t>
            </a:r>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 Sort Yard</a:t>
            </a: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Douglas-fir, whitewood, cedars</a:t>
            </a: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Eugene, 541-444-5555 • Jeanne Anderson</a:t>
            </a:r>
          </a:p>
          <a:p>
            <a:endPar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H - O Lumber Co. </a:t>
            </a: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 Mill</a:t>
            </a:r>
            <a:endParaRPr lang="en-US" sz="2000" i="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Douglas-fir</a:t>
            </a: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Monroe, 541-444-3333 • Nathan Smith</a:t>
            </a:r>
          </a:p>
          <a:p>
            <a:endPar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Bros Forest Products </a:t>
            </a: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 Sort yard</a:t>
            </a:r>
            <a:endParaRPr lang="en-US" sz="2000" i="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Douglas-fir</a:t>
            </a:r>
          </a:p>
          <a:p>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Newberg, 503-888-5555 • Doug Jones</a:t>
            </a:r>
          </a:p>
        </p:txBody>
      </p:sp>
    </p:spTree>
    <p:extLst>
      <p:ext uri="{BB962C8B-B14F-4D97-AF65-F5344CB8AC3E}">
        <p14:creationId xmlns:p14="http://schemas.microsoft.com/office/powerpoint/2010/main" val="28052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2545108007"/>
              </p:ext>
            </p:extLst>
          </p:nvPr>
        </p:nvGraphicFramePr>
        <p:xfrm>
          <a:off x="203383" y="1048254"/>
          <a:ext cx="11733078" cy="565258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838200" y="0"/>
            <a:ext cx="10515600" cy="1325563"/>
          </a:xfrm>
        </p:spPr>
        <p:txBody>
          <a:bodyPr>
            <a:normAutofit/>
          </a:bodyPr>
          <a:lstStyle/>
          <a:p>
            <a:r>
              <a:rPr lang="en-US" dirty="0"/>
              <a:t>Oregon annual timber harvest</a:t>
            </a:r>
          </a:p>
        </p:txBody>
      </p:sp>
      <p:sp>
        <p:nvSpPr>
          <p:cNvPr id="8" name="TextBox 7"/>
          <p:cNvSpPr txBox="1"/>
          <p:nvPr/>
        </p:nvSpPr>
        <p:spPr>
          <a:xfrm>
            <a:off x="7670536" y="6505334"/>
            <a:ext cx="4692914"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Source: ODF, Timber Harvest Data 1942-2015 </a:t>
            </a:r>
          </a:p>
        </p:txBody>
      </p:sp>
      <p:sp>
        <p:nvSpPr>
          <p:cNvPr id="13" name="TextBox 12"/>
          <p:cNvSpPr txBox="1"/>
          <p:nvPr/>
        </p:nvSpPr>
        <p:spPr>
          <a:xfrm>
            <a:off x="8618619" y="4687561"/>
            <a:ext cx="1632285" cy="461665"/>
          </a:xfrm>
          <a:prstGeom prst="rect">
            <a:avLst/>
          </a:prstGeom>
          <a:noFill/>
          <a:ln>
            <a:solidFill>
              <a:srgbClr val="C00000"/>
            </a:solidFill>
          </a:ln>
        </p:spPr>
        <p:txBody>
          <a:bodyPr wrap="square" rtlCol="0">
            <a:spAutoFit/>
          </a:bodyPr>
          <a:lstStyle/>
          <a:p>
            <a:pPr algn="ctr"/>
            <a:r>
              <a:rPr lang="en-US" sz="2400" dirty="0">
                <a:solidFill>
                  <a:srgbClr val="D73F09"/>
                </a:solidFill>
                <a:latin typeface="Verdana" panose="020B0604030504040204" pitchFamily="34" charset="0"/>
                <a:ea typeface="Verdana" panose="020B0604030504040204" pitchFamily="34" charset="0"/>
                <a:cs typeface="Verdana" panose="020B0604030504040204" pitchFamily="34" charset="0"/>
              </a:rPr>
              <a:t>~3-19%</a:t>
            </a:r>
          </a:p>
        </p:txBody>
      </p:sp>
      <p:cxnSp>
        <p:nvCxnSpPr>
          <p:cNvPr id="15" name="Straight Arrow Connector 14"/>
          <p:cNvCxnSpPr/>
          <p:nvPr/>
        </p:nvCxnSpPr>
        <p:spPr>
          <a:xfrm flipV="1">
            <a:off x="9304421" y="5210782"/>
            <a:ext cx="130341" cy="419997"/>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80866" y="1358154"/>
            <a:ext cx="4789670" cy="1015663"/>
          </a:xfrm>
          <a:prstGeom prst="rect">
            <a:avLst/>
          </a:prstGeom>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Woodland owners produce only a small percentage of the harvest. </a:t>
            </a:r>
          </a:p>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That means they are </a:t>
            </a:r>
            <a:r>
              <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price takers</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487689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1040"/>
            <a:ext cx="12192000" cy="1325563"/>
          </a:xfrm>
          <a:noFill/>
        </p:spPr>
        <p:txBody>
          <a:bodyPr>
            <a:noAutofit/>
          </a:bodyPr>
          <a:lstStyle/>
          <a:p>
            <a:pPr algn="ctr"/>
            <a:r>
              <a:rPr lang="en-US" sz="4800" dirty="0"/>
              <a:t>Frequency of months with the highest and lowest prices for Douglas-fir</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353015227"/>
              </p:ext>
            </p:extLst>
          </p:nvPr>
        </p:nvGraphicFramePr>
        <p:xfrm>
          <a:off x="0" y="1466603"/>
          <a:ext cx="12192000" cy="53913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69687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365125"/>
            <a:ext cx="11748506" cy="1325563"/>
          </a:xfrm>
        </p:spPr>
        <p:txBody>
          <a:bodyPr>
            <a:normAutofit/>
          </a:bodyPr>
          <a:lstStyle/>
          <a:p>
            <a:r>
              <a:rPr lang="en-US" sz="4800" dirty="0"/>
              <a:t>Oregon City/Molalla market, Sept 2018</a:t>
            </a:r>
          </a:p>
        </p:txBody>
      </p:sp>
      <p:sp>
        <p:nvSpPr>
          <p:cNvPr id="3" name="Content Placeholder 2"/>
          <p:cNvSpPr>
            <a:spLocks noGrp="1"/>
          </p:cNvSpPr>
          <p:nvPr>
            <p:ph idx="1"/>
          </p:nvPr>
        </p:nvSpPr>
        <p:spPr>
          <a:xfrm>
            <a:off x="542925" y="1690688"/>
            <a:ext cx="10091008" cy="4351338"/>
          </a:xfrm>
        </p:spPr>
        <p:txBody>
          <a:bodyPr>
            <a:normAutofit lnSpcReduction="10000"/>
          </a:bodyPr>
          <a:lstStyle/>
          <a:p>
            <a:pPr marL="0" indent="0">
              <a:buNone/>
            </a:pPr>
            <a:r>
              <a:rPr lang="en-US" sz="2200" dirty="0">
                <a:solidFill>
                  <a:schemeClr val="tx2">
                    <a:lumMod val="75000"/>
                  </a:schemeClr>
                </a:solidFill>
                <a:cs typeface="Verdana" panose="020B0604030504040204" pitchFamily="34" charset="0"/>
              </a:rPr>
              <a:t>Douglas fir (export, Longview) J       $965-860/MBF</a:t>
            </a:r>
          </a:p>
          <a:p>
            <a:pPr marL="0" indent="0">
              <a:buNone/>
            </a:pPr>
            <a:r>
              <a:rPr lang="en-US" sz="2200" dirty="0">
                <a:solidFill>
                  <a:schemeClr val="tx2">
                    <a:lumMod val="75000"/>
                  </a:schemeClr>
                </a:solidFill>
                <a:cs typeface="Verdana" panose="020B0604030504040204" pitchFamily="34" charset="0"/>
              </a:rPr>
              <a:t>	                   Domestic #2      </a:t>
            </a:r>
            <a:r>
              <a:rPr lang="en-US" sz="2200" dirty="0">
                <a:solidFill>
                  <a:schemeClr val="tx2"/>
                </a:solidFill>
                <a:cs typeface="Verdana" panose="020B0604030504040204" pitchFamily="34" charset="0"/>
              </a:rPr>
              <a:t>$775-770/MBF</a:t>
            </a:r>
          </a:p>
          <a:p>
            <a:pPr marL="0" indent="0">
              <a:buNone/>
            </a:pPr>
            <a:r>
              <a:rPr lang="en-US" sz="2200" dirty="0">
                <a:solidFill>
                  <a:schemeClr val="tx2"/>
                </a:solidFill>
                <a:cs typeface="Verdana" panose="020B0604030504040204" pitchFamily="34" charset="0"/>
              </a:rPr>
              <a:t>                                     8”-11”      $775-770/MBF</a:t>
            </a:r>
          </a:p>
          <a:p>
            <a:pPr marL="0" indent="0">
              <a:buNone/>
            </a:pPr>
            <a:endParaRPr lang="en-US" sz="2200" dirty="0">
              <a:solidFill>
                <a:schemeClr val="tx2">
                  <a:lumMod val="75000"/>
                </a:schemeClr>
              </a:solidFill>
              <a:cs typeface="Verdana" panose="020B0604030504040204" pitchFamily="34" charset="0"/>
            </a:endParaRPr>
          </a:p>
          <a:p>
            <a:pPr marL="0" indent="0">
              <a:buNone/>
            </a:pPr>
            <a:r>
              <a:rPr lang="en-US" sz="2200" dirty="0">
                <a:solidFill>
                  <a:schemeClr val="tx2">
                    <a:lumMod val="75000"/>
                  </a:schemeClr>
                </a:solidFill>
                <a:cs typeface="Verdana" panose="020B0604030504040204" pitchFamily="34" charset="0"/>
              </a:rPr>
              <a:t>Whitewoods (export, Longview)       $725-590/MBF</a:t>
            </a:r>
          </a:p>
          <a:p>
            <a:pPr marL="0" indent="0">
              <a:buNone/>
            </a:pPr>
            <a:r>
              <a:rPr lang="en-US" sz="2200" dirty="0">
                <a:solidFill>
                  <a:schemeClr val="tx2">
                    <a:lumMod val="75000"/>
                  </a:schemeClr>
                </a:solidFill>
                <a:cs typeface="Verdana" panose="020B0604030504040204" pitchFamily="34" charset="0"/>
              </a:rPr>
              <a:t>                Domestic #</a:t>
            </a:r>
            <a:r>
              <a:rPr lang="en-US" sz="2200" dirty="0">
                <a:solidFill>
                  <a:schemeClr val="tx2"/>
                </a:solidFill>
                <a:cs typeface="Verdana" panose="020B0604030504040204" pitchFamily="34" charset="0"/>
              </a:rPr>
              <a:t>2                  $660-600/MBF</a:t>
            </a:r>
          </a:p>
          <a:p>
            <a:pPr marL="0" indent="0">
              <a:buNone/>
            </a:pPr>
            <a:r>
              <a:rPr lang="en-US" sz="2200" dirty="0">
                <a:solidFill>
                  <a:schemeClr val="tx2">
                    <a:lumMod val="75000"/>
                  </a:schemeClr>
                </a:solidFill>
                <a:cs typeface="Verdana" panose="020B0604030504040204" pitchFamily="34" charset="0"/>
              </a:rPr>
              <a:t>                         </a:t>
            </a:r>
          </a:p>
          <a:p>
            <a:pPr marL="0" indent="0">
              <a:buNone/>
            </a:pPr>
            <a:r>
              <a:rPr lang="en-US" sz="2200" dirty="0" err="1">
                <a:solidFill>
                  <a:schemeClr val="tx2">
                    <a:lumMod val="75000"/>
                  </a:schemeClr>
                </a:solidFill>
                <a:cs typeface="Verdana" panose="020B0604030504040204" pitchFamily="34" charset="0"/>
              </a:rPr>
              <a:t>Redcedar</a:t>
            </a:r>
            <a:r>
              <a:rPr lang="en-US" sz="2200" dirty="0">
                <a:solidFill>
                  <a:schemeClr val="tx2">
                    <a:lumMod val="75000"/>
                  </a:schemeClr>
                </a:solidFill>
                <a:cs typeface="Verdana" panose="020B0604030504040204" pitchFamily="34" charset="0"/>
              </a:rPr>
              <a:t> to </a:t>
            </a:r>
            <a:r>
              <a:rPr lang="en-US" sz="2200" dirty="0">
                <a:solidFill>
                  <a:schemeClr val="tx2"/>
                </a:solidFill>
                <a:cs typeface="Verdana" panose="020B0604030504040204" pitchFamily="34" charset="0"/>
              </a:rPr>
              <a:t>WA                                $1235/MBF</a:t>
            </a:r>
          </a:p>
          <a:p>
            <a:pPr marL="0" indent="0">
              <a:buNone/>
            </a:pPr>
            <a:r>
              <a:rPr lang="en-US" sz="2200" dirty="0">
                <a:solidFill>
                  <a:schemeClr val="tx2">
                    <a:lumMod val="75000"/>
                  </a:schemeClr>
                </a:solidFill>
                <a:cs typeface="Verdana" panose="020B0604030504040204" pitchFamily="34" charset="0"/>
              </a:rPr>
              <a:t>Alder                         Longview 12”   </a:t>
            </a:r>
            <a:r>
              <a:rPr lang="en-US" sz="2200" dirty="0">
                <a:solidFill>
                  <a:schemeClr val="tx2"/>
                </a:solidFill>
                <a:cs typeface="Verdana" panose="020B0604030504040204" pitchFamily="34" charset="0"/>
              </a:rPr>
              <a:t>$900/MBF</a:t>
            </a:r>
          </a:p>
          <a:p>
            <a:pPr marL="0" indent="0">
              <a:buNone/>
            </a:pPr>
            <a:r>
              <a:rPr lang="en-US" sz="2200" dirty="0">
                <a:solidFill>
                  <a:schemeClr val="tx2"/>
                </a:solidFill>
                <a:cs typeface="Verdana" panose="020B0604030504040204" pitchFamily="34" charset="0"/>
              </a:rPr>
              <a:t>                                               6”    $540/MBF</a:t>
            </a:r>
          </a:p>
          <a:p>
            <a:pPr marL="0" indent="0">
              <a:buNone/>
            </a:pPr>
            <a:r>
              <a:rPr lang="en-US" sz="2200" dirty="0">
                <a:solidFill>
                  <a:schemeClr val="tx2"/>
                </a:solidFill>
                <a:cs typeface="Verdana" panose="020B0604030504040204" pitchFamily="34" charset="0"/>
              </a:rPr>
              <a:t>Maple                                              $450-400/MBF</a:t>
            </a:r>
          </a:p>
          <a:p>
            <a:pPr marL="0" indent="0">
              <a:buNone/>
            </a:pPr>
            <a:endParaRPr lang="en-US" sz="2200" dirty="0">
              <a:solidFill>
                <a:schemeClr val="tx2">
                  <a:lumMod val="75000"/>
                </a:schemeClr>
              </a:solidFill>
              <a:cs typeface="Verdana" panose="020B0604030504040204" pitchFamily="34" charset="0"/>
            </a:endParaRPr>
          </a:p>
        </p:txBody>
      </p:sp>
      <p:sp>
        <p:nvSpPr>
          <p:cNvPr id="12" name="Content Placeholder 2"/>
          <p:cNvSpPr>
            <a:spLocks noGrp="1"/>
          </p:cNvSpPr>
          <p:nvPr>
            <p:ph sz="half" idx="4294967295"/>
          </p:nvPr>
        </p:nvSpPr>
        <p:spPr>
          <a:xfrm>
            <a:off x="8548548" y="1670783"/>
            <a:ext cx="2788220" cy="1077597"/>
          </a:xfrm>
        </p:spPr>
        <p:txBody>
          <a:bodyPr>
            <a:normAutofit/>
          </a:bodyPr>
          <a:lstStyle/>
          <a:p>
            <a:pPr marL="0" indent="0">
              <a:buNone/>
            </a:pPr>
            <a:r>
              <a:rPr lang="en-US" sz="2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DF Chips $ 38/ton</a:t>
            </a:r>
          </a:p>
          <a:p>
            <a:pPr marL="0" indent="0">
              <a:buNone/>
            </a:pPr>
            <a:r>
              <a:rPr lang="en-US" sz="2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(Molalla)</a:t>
            </a:r>
          </a:p>
        </p:txBody>
      </p:sp>
      <p:sp>
        <p:nvSpPr>
          <p:cNvPr id="10" name="TextBox 9"/>
          <p:cNvSpPr txBox="1"/>
          <p:nvPr/>
        </p:nvSpPr>
        <p:spPr>
          <a:xfrm>
            <a:off x="542925" y="6421890"/>
            <a:ext cx="4727897" cy="307777"/>
          </a:xfrm>
          <a:prstGeom prst="rect">
            <a:avLst/>
          </a:prstGeom>
          <a:noFill/>
        </p:spPr>
        <p:txBody>
          <a:bodyPr wrap="none" rtlCol="0">
            <a:spAutoFit/>
          </a:bodyPr>
          <a:lstStyle/>
          <a:p>
            <a:r>
              <a:rPr lang="en-US" sz="14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Source: John Lindberg, Oregon Log Market Report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725463" y="3215230"/>
            <a:ext cx="3787588" cy="2840691"/>
          </a:xfrm>
          <a:prstGeom prst="rect">
            <a:avLst/>
          </a:prstGeom>
          <a:ln>
            <a:noFill/>
          </a:ln>
          <a:effectLst/>
        </p:spPr>
      </p:pic>
      <p:sp>
        <p:nvSpPr>
          <p:cNvPr id="7" name="TextBox 6"/>
          <p:cNvSpPr txBox="1"/>
          <p:nvPr/>
        </p:nvSpPr>
        <p:spPr>
          <a:xfrm>
            <a:off x="8200715" y="6525418"/>
            <a:ext cx="3991285" cy="276999"/>
          </a:xfrm>
          <a:prstGeom prst="rect">
            <a:avLst/>
          </a:prstGeom>
          <a:noFill/>
        </p:spPr>
        <p:txBody>
          <a:bodyPr wrap="non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Brent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Klumph</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047807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489" y="365125"/>
            <a:ext cx="11551113" cy="1325563"/>
          </a:xfrm>
        </p:spPr>
        <p:txBody>
          <a:bodyPr>
            <a:normAutofit/>
          </a:bodyPr>
          <a:lstStyle/>
          <a:p>
            <a:r>
              <a:rPr lang="en-US" sz="4800" dirty="0"/>
              <a:t>Oregon City/Molalla market, Oct 2018</a:t>
            </a:r>
          </a:p>
        </p:txBody>
      </p:sp>
      <p:sp>
        <p:nvSpPr>
          <p:cNvPr id="3" name="Content Placeholder 2"/>
          <p:cNvSpPr>
            <a:spLocks noGrp="1"/>
          </p:cNvSpPr>
          <p:nvPr>
            <p:ph idx="1"/>
          </p:nvPr>
        </p:nvSpPr>
        <p:spPr>
          <a:xfrm>
            <a:off x="628650" y="1825625"/>
            <a:ext cx="10725150" cy="4351338"/>
          </a:xfrm>
        </p:spPr>
        <p:txBody>
          <a:bodyPr>
            <a:normAutofit lnSpcReduction="10000"/>
          </a:bodyPr>
          <a:lstStyle/>
          <a:p>
            <a:pPr marL="0" indent="0">
              <a:buNone/>
            </a:pPr>
            <a:r>
              <a:rPr lang="en-US" sz="2200" dirty="0">
                <a:solidFill>
                  <a:schemeClr val="tx2">
                    <a:lumMod val="75000"/>
                  </a:schemeClr>
                </a:solidFill>
                <a:cs typeface="Verdana" panose="020B0604030504040204" pitchFamily="34" charset="0"/>
              </a:rPr>
              <a:t>Douglas fir (export, Longview) J     $965-860/MBF</a:t>
            </a:r>
          </a:p>
          <a:p>
            <a:pPr marL="0" indent="0">
              <a:buNone/>
            </a:pPr>
            <a:r>
              <a:rPr lang="en-US" sz="2200" dirty="0">
                <a:solidFill>
                  <a:schemeClr val="tx2">
                    <a:lumMod val="75000"/>
                  </a:schemeClr>
                </a:solidFill>
                <a:cs typeface="Verdana" panose="020B0604030504040204" pitchFamily="34" charset="0"/>
              </a:rPr>
              <a:t>	                   Domestic #2    </a:t>
            </a:r>
            <a:r>
              <a:rPr lang="en-US" sz="2200" dirty="0">
                <a:solidFill>
                  <a:srgbClr val="DC4405"/>
                </a:solidFill>
                <a:cs typeface="Verdana" panose="020B0604030504040204" pitchFamily="34" charset="0"/>
              </a:rPr>
              <a:t>$670-650/MBF</a:t>
            </a:r>
          </a:p>
          <a:p>
            <a:pPr marL="0" indent="0">
              <a:buNone/>
            </a:pPr>
            <a:r>
              <a:rPr lang="en-US" sz="2200" dirty="0">
                <a:solidFill>
                  <a:schemeClr val="tx2">
                    <a:lumMod val="75000"/>
                  </a:schemeClr>
                </a:solidFill>
                <a:cs typeface="Verdana" panose="020B0604030504040204" pitchFamily="34" charset="0"/>
              </a:rPr>
              <a:t>                                     8”-11”    </a:t>
            </a:r>
            <a:r>
              <a:rPr lang="en-US" sz="2200" dirty="0">
                <a:solidFill>
                  <a:srgbClr val="DC4405"/>
                </a:solidFill>
                <a:cs typeface="Verdana" panose="020B0604030504040204" pitchFamily="34" charset="0"/>
              </a:rPr>
              <a:t>$670-650/MBF</a:t>
            </a:r>
          </a:p>
          <a:p>
            <a:pPr marL="0" indent="0">
              <a:buNone/>
            </a:pPr>
            <a:endParaRPr lang="en-US" sz="2200" dirty="0">
              <a:solidFill>
                <a:schemeClr val="tx2">
                  <a:lumMod val="75000"/>
                </a:schemeClr>
              </a:solidFill>
              <a:cs typeface="Verdana" panose="020B0604030504040204" pitchFamily="34" charset="0"/>
            </a:endParaRPr>
          </a:p>
          <a:p>
            <a:pPr marL="0" indent="0">
              <a:buNone/>
            </a:pPr>
            <a:r>
              <a:rPr lang="en-US" sz="2200" dirty="0">
                <a:solidFill>
                  <a:schemeClr val="tx2">
                    <a:lumMod val="75000"/>
                  </a:schemeClr>
                </a:solidFill>
                <a:cs typeface="Verdana" panose="020B0604030504040204" pitchFamily="34" charset="0"/>
              </a:rPr>
              <a:t>Whitewoods (export, Longview)     $725-590/MBF</a:t>
            </a:r>
          </a:p>
          <a:p>
            <a:pPr marL="0" indent="0">
              <a:buNone/>
            </a:pPr>
            <a:r>
              <a:rPr lang="en-US" sz="2200" dirty="0">
                <a:solidFill>
                  <a:schemeClr val="tx2">
                    <a:lumMod val="75000"/>
                  </a:schemeClr>
                </a:solidFill>
                <a:cs typeface="Verdana" panose="020B0604030504040204" pitchFamily="34" charset="0"/>
              </a:rPr>
              <a:t>                Domestic #2                </a:t>
            </a:r>
            <a:r>
              <a:rPr lang="en-US" sz="2200" dirty="0">
                <a:solidFill>
                  <a:srgbClr val="DC4405"/>
                </a:solidFill>
                <a:cs typeface="Verdana" panose="020B0604030504040204" pitchFamily="34" charset="0"/>
              </a:rPr>
              <a:t>$570-500/MBF</a:t>
            </a:r>
          </a:p>
          <a:p>
            <a:pPr marL="0" indent="0">
              <a:buNone/>
            </a:pPr>
            <a:r>
              <a:rPr lang="en-US" sz="2200" dirty="0">
                <a:solidFill>
                  <a:schemeClr val="tx2">
                    <a:lumMod val="75000"/>
                  </a:schemeClr>
                </a:solidFill>
                <a:cs typeface="Verdana" panose="020B0604030504040204" pitchFamily="34" charset="0"/>
              </a:rPr>
              <a:t>                         </a:t>
            </a:r>
          </a:p>
          <a:p>
            <a:pPr marL="0" indent="0">
              <a:buNone/>
            </a:pPr>
            <a:r>
              <a:rPr lang="en-US" sz="2200" dirty="0" err="1">
                <a:solidFill>
                  <a:schemeClr val="tx2">
                    <a:lumMod val="75000"/>
                  </a:schemeClr>
                </a:solidFill>
                <a:cs typeface="Verdana" panose="020B0604030504040204" pitchFamily="34" charset="0"/>
              </a:rPr>
              <a:t>Redcedar</a:t>
            </a:r>
            <a:r>
              <a:rPr lang="en-US" sz="2200" dirty="0">
                <a:solidFill>
                  <a:schemeClr val="tx2">
                    <a:lumMod val="75000"/>
                  </a:schemeClr>
                </a:solidFill>
                <a:cs typeface="Verdana" panose="020B0604030504040204" pitchFamily="34" charset="0"/>
              </a:rPr>
              <a:t> to WA                            </a:t>
            </a:r>
            <a:r>
              <a:rPr lang="en-US" sz="2200" dirty="0">
                <a:solidFill>
                  <a:srgbClr val="DC4405"/>
                </a:solidFill>
                <a:cs typeface="Verdana" panose="020B0604030504040204" pitchFamily="34" charset="0"/>
              </a:rPr>
              <a:t>$1250/MBF</a:t>
            </a:r>
          </a:p>
          <a:p>
            <a:pPr marL="0" indent="0">
              <a:buNone/>
            </a:pPr>
            <a:r>
              <a:rPr lang="en-US" sz="2200" dirty="0">
                <a:solidFill>
                  <a:schemeClr val="tx2">
                    <a:lumMod val="75000"/>
                  </a:schemeClr>
                </a:solidFill>
                <a:cs typeface="Verdana" panose="020B0604030504040204" pitchFamily="34" charset="0"/>
              </a:rPr>
              <a:t>Alder                    Longview 12”    </a:t>
            </a:r>
            <a:r>
              <a:rPr lang="en-US" sz="2200" dirty="0">
                <a:solidFill>
                  <a:srgbClr val="DC4405"/>
                </a:solidFill>
                <a:cs typeface="Verdana" panose="020B0604030504040204" pitchFamily="34" charset="0"/>
              </a:rPr>
              <a:t>$825/MBF</a:t>
            </a:r>
          </a:p>
          <a:p>
            <a:pPr marL="0" indent="0">
              <a:buNone/>
            </a:pPr>
            <a:r>
              <a:rPr lang="en-US" sz="2200" dirty="0">
                <a:solidFill>
                  <a:schemeClr val="tx2">
                    <a:lumMod val="75000"/>
                  </a:schemeClr>
                </a:solidFill>
                <a:cs typeface="Verdana" panose="020B0604030504040204" pitchFamily="34" charset="0"/>
              </a:rPr>
              <a:t>                                          6</a:t>
            </a:r>
            <a:r>
              <a:rPr lang="en-US" sz="2200" dirty="0">
                <a:solidFill>
                  <a:schemeClr val="tx2"/>
                </a:solidFill>
                <a:cs typeface="Verdana" panose="020B0604030504040204" pitchFamily="34" charset="0"/>
              </a:rPr>
              <a:t>”     $540/MBF</a:t>
            </a:r>
          </a:p>
          <a:p>
            <a:pPr marL="0" indent="0">
              <a:buNone/>
            </a:pPr>
            <a:r>
              <a:rPr lang="en-US" sz="2200" dirty="0">
                <a:solidFill>
                  <a:schemeClr val="tx2"/>
                </a:solidFill>
                <a:cs typeface="Verdana" panose="020B0604030504040204" pitchFamily="34" charset="0"/>
              </a:rPr>
              <a:t>Maple                                          $450-400/MBF</a:t>
            </a:r>
          </a:p>
          <a:p>
            <a:pPr marL="0" indent="0">
              <a:buNone/>
            </a:pPr>
            <a:endParaRPr lang="en-US" sz="2200" dirty="0">
              <a:solidFill>
                <a:schemeClr val="tx2">
                  <a:lumMod val="75000"/>
                </a:schemeClr>
              </a:solidFill>
              <a:cs typeface="Verdana" panose="020B0604030504040204" pitchFamily="34" charset="0"/>
            </a:endParaRPr>
          </a:p>
        </p:txBody>
      </p:sp>
      <p:sp>
        <p:nvSpPr>
          <p:cNvPr id="12" name="Content Placeholder 2"/>
          <p:cNvSpPr>
            <a:spLocks noGrp="1"/>
          </p:cNvSpPr>
          <p:nvPr>
            <p:ph sz="half" idx="4294967295"/>
          </p:nvPr>
        </p:nvSpPr>
        <p:spPr>
          <a:xfrm>
            <a:off x="8281438" y="1797323"/>
            <a:ext cx="2851505" cy="836025"/>
          </a:xfrm>
        </p:spPr>
        <p:txBody>
          <a:bodyPr>
            <a:normAutofit/>
          </a:bodyPr>
          <a:lstStyle/>
          <a:p>
            <a:pPr marL="0" indent="0">
              <a:buNone/>
            </a:pPr>
            <a:r>
              <a:rPr lang="en-US" sz="2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DF Chips $ 38/ton</a:t>
            </a:r>
          </a:p>
          <a:p>
            <a:pPr marL="0" indent="0">
              <a:buNone/>
            </a:pPr>
            <a:r>
              <a:rPr lang="en-US" sz="22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(Molalla)</a:t>
            </a:r>
          </a:p>
        </p:txBody>
      </p:sp>
      <p:sp>
        <p:nvSpPr>
          <p:cNvPr id="10" name="TextBox 9"/>
          <p:cNvSpPr txBox="1"/>
          <p:nvPr/>
        </p:nvSpPr>
        <p:spPr>
          <a:xfrm>
            <a:off x="645651" y="6311900"/>
            <a:ext cx="4727897" cy="307777"/>
          </a:xfrm>
          <a:prstGeom prst="rect">
            <a:avLst/>
          </a:prstGeom>
          <a:noFill/>
        </p:spPr>
        <p:txBody>
          <a:bodyPr wrap="none" rtlCol="0">
            <a:spAutoFit/>
          </a:bodyPr>
          <a:lstStyle/>
          <a:p>
            <a:r>
              <a:rPr lang="en-US" sz="14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Source: John Lindberg, Oregon Log Market Report</a:t>
            </a:r>
          </a:p>
        </p:txBody>
      </p:sp>
      <p:pic>
        <p:nvPicPr>
          <p:cNvPr id="8" name="Picture 7">
            <a:extLst>
              <a:ext uri="{FF2B5EF4-FFF2-40B4-BE49-F238E27FC236}">
                <a16:creationId xmlns:a16="http://schemas.microsoft.com/office/drawing/2014/main" id="{BD1A99C1-873D-E342-9E30-F5404F19F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725463" y="3215230"/>
            <a:ext cx="3787588" cy="2840691"/>
          </a:xfrm>
          <a:prstGeom prst="rect">
            <a:avLst/>
          </a:prstGeom>
          <a:ln>
            <a:noFill/>
          </a:ln>
          <a:effectLst/>
        </p:spPr>
      </p:pic>
      <p:sp>
        <p:nvSpPr>
          <p:cNvPr id="9" name="TextBox 8">
            <a:extLst>
              <a:ext uri="{FF2B5EF4-FFF2-40B4-BE49-F238E27FC236}">
                <a16:creationId xmlns:a16="http://schemas.microsoft.com/office/drawing/2014/main" id="{BF7A8413-F0B7-6A43-A489-E10965293900}"/>
              </a:ext>
            </a:extLst>
          </p:cNvPr>
          <p:cNvSpPr txBox="1"/>
          <p:nvPr/>
        </p:nvSpPr>
        <p:spPr>
          <a:xfrm>
            <a:off x="8200715" y="6525418"/>
            <a:ext cx="3991285" cy="276999"/>
          </a:xfrm>
          <a:prstGeom prst="rect">
            <a:avLst/>
          </a:prstGeom>
          <a:noFill/>
        </p:spPr>
        <p:txBody>
          <a:bodyPr wrap="non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Brent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Klumph</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32218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365125"/>
            <a:ext cx="10999694" cy="1325563"/>
          </a:xfrm>
        </p:spPr>
        <p:txBody>
          <a:bodyPr>
            <a:normAutofit/>
          </a:bodyPr>
          <a:lstStyle/>
          <a:p>
            <a:r>
              <a:rPr lang="en-US" sz="6000" dirty="0"/>
              <a:t>Overview</a:t>
            </a:r>
          </a:p>
        </p:txBody>
      </p:sp>
      <p:sp>
        <p:nvSpPr>
          <p:cNvPr id="3" name="Content Placeholder 2"/>
          <p:cNvSpPr>
            <a:spLocks noGrp="1"/>
          </p:cNvSpPr>
          <p:nvPr>
            <p:ph idx="1"/>
          </p:nvPr>
        </p:nvSpPr>
        <p:spPr>
          <a:xfrm>
            <a:off x="514350" y="1690688"/>
            <a:ext cx="6144634" cy="4000108"/>
          </a:xfrm>
        </p:spPr>
        <p:txBody>
          <a:bodyPr>
            <a:normAutofit/>
          </a:bodyPr>
          <a:lstStyle/>
          <a:p>
            <a:r>
              <a:rPr lang="en-US" sz="4000" dirty="0"/>
              <a:t>Planning</a:t>
            </a:r>
          </a:p>
          <a:p>
            <a:r>
              <a:rPr lang="en-US" sz="4000" dirty="0"/>
              <a:t>Economic viability</a:t>
            </a:r>
          </a:p>
          <a:p>
            <a:r>
              <a:rPr lang="en-US" sz="4000" dirty="0"/>
              <a:t>Steps of a timber sale</a:t>
            </a:r>
          </a:p>
          <a:p>
            <a:r>
              <a:rPr lang="en-US" sz="4000" dirty="0"/>
              <a:t>Roads</a:t>
            </a:r>
          </a:p>
          <a:p>
            <a:pPr marL="0" indent="0">
              <a:buNone/>
            </a:pPr>
            <a:endParaRPr lang="en-US" sz="4000" dirty="0">
              <a:solidFill>
                <a:schemeClr val="accent5">
                  <a:lumMod val="75000"/>
                </a:schemeClr>
              </a:solidFill>
              <a:latin typeface="Plantagenet Cherokee" panose="02020602070100000000" pitchFamily="18" charset="0"/>
            </a:endParaRPr>
          </a:p>
          <a:p>
            <a:endParaRPr lang="en-US" sz="4000" dirty="0">
              <a:solidFill>
                <a:schemeClr val="accent5">
                  <a:lumMod val="75000"/>
                </a:schemeClr>
              </a:solidFill>
              <a:latin typeface="Plantagenet Cherokee" panose="02020602070100000000" pitchFamily="18" charset="0"/>
            </a:endParaRPr>
          </a:p>
          <a:p>
            <a:pPr marL="0" indent="0">
              <a:buNone/>
            </a:pPr>
            <a:endParaRPr lang="en-US" sz="4000" dirty="0">
              <a:solidFill>
                <a:schemeClr val="accent5">
                  <a:lumMod val="75000"/>
                </a:schemeClr>
              </a:solidFill>
              <a:latin typeface="Plantagenet Cherokee" panose="02020602070100000000" pitchFamily="18" charset="0"/>
            </a:endParaRPr>
          </a:p>
          <a:p>
            <a:endParaRPr lang="en-US" sz="4000" dirty="0">
              <a:solidFill>
                <a:schemeClr val="accent5">
                  <a:lumMod val="75000"/>
                </a:schemeClr>
              </a:solidFill>
              <a:latin typeface="Plantagenet Cherokee" panose="02020602070100000000" pitchFamily="18"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84244" y="850244"/>
            <a:ext cx="6866006" cy="514950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176591" y="6559202"/>
            <a:ext cx="4015409"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3828413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10" y="84792"/>
            <a:ext cx="10515600" cy="1325563"/>
          </a:xfrm>
        </p:spPr>
        <p:txBody>
          <a:bodyPr/>
          <a:lstStyle/>
          <a:p>
            <a:r>
              <a:rPr lang="en-US" dirty="0"/>
              <a:t>Purchase order</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510338" y="0"/>
            <a:ext cx="5681662"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29410" y="1410355"/>
            <a:ext cx="5871378" cy="4401205"/>
          </a:xfrm>
          <a:prstGeom prst="rect">
            <a:avLst/>
          </a:prstGeom>
        </p:spPr>
        <p:txBody>
          <a:bodyPr wrap="square">
            <a:spAutoFit/>
          </a:bodyPr>
          <a:lstStyle/>
          <a:p>
            <a:pPr marL="285750" indent="-285750">
              <a:buFont typeface="Arial" panose="020B0604020202020204" pitchFamily="34" charset="0"/>
              <a:buChar char="•"/>
            </a:pPr>
            <a:r>
              <a:rPr lang="en-US" sz="2800" dirty="0">
                <a:solidFill>
                  <a:schemeClr val="tx2"/>
                </a:solidFill>
                <a:latin typeface="Verdana" panose="020B0604030504040204" pitchFamily="34" charset="0"/>
                <a:ea typeface="Verdana" panose="020B0604030504040204" pitchFamily="34" charset="0"/>
              </a:rPr>
              <a:t>Grade</a:t>
            </a:r>
          </a:p>
          <a:p>
            <a:pPr marL="285750" indent="-285750">
              <a:buFont typeface="Arial" panose="020B0604020202020204" pitchFamily="34" charset="0"/>
              <a:buChar char="•"/>
            </a:pPr>
            <a:r>
              <a:rPr lang="en-US" sz="2800" dirty="0">
                <a:solidFill>
                  <a:schemeClr val="tx2"/>
                </a:solidFill>
                <a:latin typeface="Verdana" panose="020B0604030504040204" pitchFamily="34" charset="0"/>
                <a:ea typeface="Verdana" panose="020B0604030504040204" pitchFamily="34" charset="0"/>
              </a:rPr>
              <a:t>Diameter or length breaks within log grade</a:t>
            </a:r>
          </a:p>
          <a:p>
            <a:pPr marL="342900" indent="-342900">
              <a:buFont typeface="Arial" panose="020B0604020202020204" pitchFamily="34" charset="0"/>
              <a:buChar char="•"/>
            </a:pPr>
            <a:r>
              <a:rPr lang="en-US" sz="2800" dirty="0">
                <a:solidFill>
                  <a:schemeClr val="tx2"/>
                </a:solidFill>
                <a:latin typeface="Verdana" panose="020B0604030504040204" pitchFamily="34" charset="0"/>
                <a:ea typeface="Verdana" panose="020B0604030504040204" pitchFamily="34" charset="0"/>
              </a:rPr>
              <a:t>Maximum and minimum length or diameter</a:t>
            </a:r>
          </a:p>
          <a:p>
            <a:pPr marL="342900" indent="-342900">
              <a:buFont typeface="Arial" panose="020B0604020202020204" pitchFamily="34" charset="0"/>
              <a:buChar char="•"/>
            </a:pPr>
            <a:r>
              <a:rPr lang="en-US" sz="2800" dirty="0">
                <a:solidFill>
                  <a:schemeClr val="tx2"/>
                </a:solidFill>
                <a:latin typeface="Verdana" panose="020B0604030504040204" pitchFamily="34" charset="0"/>
                <a:ea typeface="Verdana" panose="020B0604030504040204" pitchFamily="34" charset="0"/>
              </a:rPr>
              <a:t>Length as a percentage of gross volume — discourages “short logging”</a:t>
            </a:r>
          </a:p>
          <a:p>
            <a:pPr marL="342900" indent="-342900">
              <a:buFont typeface="Arial" panose="020B0604020202020204" pitchFamily="34" charset="0"/>
              <a:buChar char="•"/>
            </a:pPr>
            <a:r>
              <a:rPr lang="en-US" sz="2800" dirty="0">
                <a:solidFill>
                  <a:schemeClr val="tx2"/>
                </a:solidFill>
                <a:latin typeface="Verdana" panose="020B0604030504040204" pitchFamily="34" charset="0"/>
                <a:ea typeface="Verdana" panose="020B0604030504040204" pitchFamily="34" charset="0"/>
              </a:rPr>
              <a:t>Domestic (grade) vs. export (sort)                           </a:t>
            </a:r>
          </a:p>
        </p:txBody>
      </p:sp>
    </p:spTree>
    <p:extLst>
      <p:ext uri="{BB962C8B-B14F-4D97-AF65-F5344CB8AC3E}">
        <p14:creationId xmlns:p14="http://schemas.microsoft.com/office/powerpoint/2010/main" val="171372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74959"/>
            <a:ext cx="10197754" cy="1325563"/>
          </a:xfrm>
        </p:spPr>
        <p:txBody>
          <a:bodyPr>
            <a:normAutofit/>
          </a:bodyPr>
          <a:lstStyle/>
          <a:p>
            <a:r>
              <a:rPr lang="en-US" sz="6000" dirty="0">
                <a:latin typeface="Georgia" panose="02040502050405020303" pitchFamily="18" charset="0"/>
              </a:rPr>
              <a:t>Bucking</a:t>
            </a:r>
          </a:p>
        </p:txBody>
      </p:sp>
      <p:sp>
        <p:nvSpPr>
          <p:cNvPr id="3" name="Content Placeholder 2"/>
          <p:cNvSpPr>
            <a:spLocks noGrp="1"/>
          </p:cNvSpPr>
          <p:nvPr>
            <p:ph idx="4294967295"/>
          </p:nvPr>
        </p:nvSpPr>
        <p:spPr>
          <a:xfrm>
            <a:off x="600075" y="1470228"/>
            <a:ext cx="11463588" cy="1219200"/>
          </a:xfrm>
        </p:spPr>
        <p:txBody>
          <a:bodyPr>
            <a:normAutofit/>
          </a:bodyPr>
          <a:lstStyle/>
          <a:p>
            <a:r>
              <a:rPr lang="en-US" sz="3600" dirty="0">
                <a:solidFill>
                  <a:schemeClr val="tx2"/>
                </a:solidFill>
                <a:latin typeface="Verdana" panose="020B0604030504040204" pitchFamily="34" charset="0"/>
                <a:ea typeface="Verdana" panose="020B0604030504040204" pitchFamily="34" charset="0"/>
              </a:rPr>
              <a:t>Typical log lengths (W OR) 40’, 36’, 20’</a:t>
            </a:r>
          </a:p>
        </p:txBody>
      </p:sp>
      <p:grpSp>
        <p:nvGrpSpPr>
          <p:cNvPr id="17" name="Group 16"/>
          <p:cNvGrpSpPr/>
          <p:nvPr/>
        </p:nvGrpSpPr>
        <p:grpSpPr>
          <a:xfrm>
            <a:off x="401053" y="3262682"/>
            <a:ext cx="11357810" cy="821706"/>
            <a:chOff x="-1752600" y="3352800"/>
            <a:chExt cx="9829804" cy="821706"/>
          </a:xfrm>
        </p:grpSpPr>
        <p:sp>
          <p:nvSpPr>
            <p:cNvPr id="5" name="Isosceles Triangle 4"/>
            <p:cNvSpPr/>
            <p:nvPr/>
          </p:nvSpPr>
          <p:spPr>
            <a:xfrm rot="16200000">
              <a:off x="2767585" y="-1167385"/>
              <a:ext cx="789434" cy="9829804"/>
            </a:xfrm>
            <a:prstGeom prst="triangle">
              <a:avLst/>
            </a:prstGeom>
            <a:solidFill>
              <a:srgbClr val="3A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2800" dirty="0">
                  <a:solidFill>
                    <a:schemeClr val="bg1"/>
                  </a:solidFill>
                  <a:latin typeface="Plantagenet Cherokee" panose="02020602070100000000" pitchFamily="18" charset="0"/>
                </a:rPr>
                <a:t>DBH</a:t>
              </a:r>
            </a:p>
          </p:txBody>
        </p:sp>
        <p:sp>
          <p:nvSpPr>
            <p:cNvPr id="6" name="Rectangle 5"/>
            <p:cNvSpPr/>
            <p:nvPr/>
          </p:nvSpPr>
          <p:spPr>
            <a:xfrm>
              <a:off x="-1695246" y="3412506"/>
              <a:ext cx="3124201"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a:off x="4087909" y="3182472"/>
            <a:ext cx="7670954"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43843" y="2790514"/>
            <a:ext cx="7823354" cy="338554"/>
          </a:xfrm>
          <a:prstGeom prst="rect">
            <a:avLst/>
          </a:prstGeom>
          <a:noFill/>
        </p:spPr>
        <p:txBody>
          <a:bodyPr wrap="square" rtlCol="0">
            <a:spAutoFit/>
          </a:bodyPr>
          <a:lstStyle/>
          <a:p>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5</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6 </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9</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12</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16</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17</a:t>
            </a:r>
          </a:p>
        </p:txBody>
      </p:sp>
      <p:sp>
        <p:nvSpPr>
          <p:cNvPr id="11" name="TextBox 10"/>
          <p:cNvSpPr txBox="1"/>
          <p:nvPr/>
        </p:nvSpPr>
        <p:spPr>
          <a:xfrm>
            <a:off x="1487655" y="2804929"/>
            <a:ext cx="1771639" cy="461665"/>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rPr>
              <a:t>Diam. (in)</a:t>
            </a:r>
          </a:p>
        </p:txBody>
      </p:sp>
      <p:cxnSp>
        <p:nvCxnSpPr>
          <p:cNvPr id="12" name="Straight Connector 11"/>
          <p:cNvCxnSpPr/>
          <p:nvPr/>
        </p:nvCxnSpPr>
        <p:spPr>
          <a:xfrm>
            <a:off x="4087909" y="2733294"/>
            <a:ext cx="7670954" cy="13905"/>
          </a:xfrm>
          <a:prstGeom prst="line">
            <a:avLst/>
          </a:prstGeom>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4000120" y="2341744"/>
            <a:ext cx="7935206" cy="338554"/>
          </a:xfrm>
          <a:prstGeom prst="rect">
            <a:avLst/>
          </a:prstGeom>
          <a:noFill/>
        </p:spPr>
        <p:txBody>
          <a:bodyPr wrap="square" rtlCol="0">
            <a:spAutoFit/>
          </a:bodyPr>
          <a:lstStyle/>
          <a:p>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75</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70</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60</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48</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36</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24</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12 </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0</a:t>
            </a:r>
            <a:r>
              <a:rPr lang="en-US" sz="1050" dirty="0">
                <a:solidFill>
                  <a:schemeClr val="tx2"/>
                </a:solidFill>
                <a:latin typeface="Verdana" panose="020B0604030504040204" pitchFamily="34" charset="0"/>
                <a:ea typeface="Verdana" panose="020B0604030504040204" pitchFamily="34" charset="0"/>
                <a:cs typeface="Verdana" panose="020B0604030504040204" pitchFamily="34" charset="0"/>
              </a:rPr>
              <a:t> </a:t>
            </a:r>
          </a:p>
        </p:txBody>
      </p:sp>
      <p:sp>
        <p:nvSpPr>
          <p:cNvPr id="14" name="TextBox 13"/>
          <p:cNvSpPr txBox="1"/>
          <p:nvPr/>
        </p:nvSpPr>
        <p:spPr>
          <a:xfrm>
            <a:off x="1487655" y="2304306"/>
            <a:ext cx="1863011" cy="461665"/>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rPr>
              <a:t>Length (</a:t>
            </a:r>
            <a:r>
              <a:rPr lang="en-US" sz="2400" dirty="0" err="1">
                <a:solidFill>
                  <a:schemeClr val="tx2"/>
                </a:solidFill>
                <a:latin typeface="Verdana" panose="020B0604030504040204" pitchFamily="34" charset="0"/>
                <a:ea typeface="Verdana" panose="020B0604030504040204" pitchFamily="34" charset="0"/>
              </a:rPr>
              <a:t>ft</a:t>
            </a:r>
            <a:r>
              <a:rPr lang="en-US" sz="2400" dirty="0">
                <a:solidFill>
                  <a:schemeClr val="tx2"/>
                </a:solidFill>
                <a:latin typeface="Verdana" panose="020B0604030504040204" pitchFamily="34" charset="0"/>
                <a:ea typeface="Verdana" panose="020B0604030504040204" pitchFamily="34" charset="0"/>
              </a:rPr>
              <a:t>)</a:t>
            </a:r>
          </a:p>
        </p:txBody>
      </p:sp>
      <p:cxnSp>
        <p:nvCxnSpPr>
          <p:cNvPr id="16" name="Straight Connector 15"/>
          <p:cNvCxnSpPr/>
          <p:nvPr/>
        </p:nvCxnSpPr>
        <p:spPr>
          <a:xfrm>
            <a:off x="9769179" y="3182472"/>
            <a:ext cx="0" cy="838200"/>
          </a:xfrm>
          <a:prstGeom prst="line">
            <a:avLst/>
          </a:prstGeom>
          <a:ln/>
        </p:spPr>
        <p:style>
          <a:lnRef idx="1">
            <a:schemeClr val="accent6"/>
          </a:lnRef>
          <a:fillRef idx="0">
            <a:schemeClr val="accent6"/>
          </a:fillRef>
          <a:effectRef idx="0">
            <a:schemeClr val="accent6"/>
          </a:effectRef>
          <a:fontRef idx="minor">
            <a:schemeClr val="tx1"/>
          </a:fontRef>
        </p:style>
      </p:cxnSp>
      <p:grpSp>
        <p:nvGrpSpPr>
          <p:cNvPr id="57" name="Group 56"/>
          <p:cNvGrpSpPr/>
          <p:nvPr/>
        </p:nvGrpSpPr>
        <p:grpSpPr>
          <a:xfrm>
            <a:off x="467322" y="4052116"/>
            <a:ext cx="11291541" cy="975488"/>
            <a:chOff x="-1752600" y="4267200"/>
            <a:chExt cx="9829805" cy="762000"/>
          </a:xfrm>
        </p:grpSpPr>
        <p:grpSp>
          <p:nvGrpSpPr>
            <p:cNvPr id="18" name="Group 17"/>
            <p:cNvGrpSpPr/>
            <p:nvPr/>
          </p:nvGrpSpPr>
          <p:grpSpPr>
            <a:xfrm>
              <a:off x="-1752600" y="4267200"/>
              <a:ext cx="9829805" cy="762000"/>
              <a:chOff x="-1752601" y="3429000"/>
              <a:chExt cx="9829805" cy="762000"/>
            </a:xfrm>
          </p:grpSpPr>
          <p:sp>
            <p:nvSpPr>
              <p:cNvPr id="19" name="Isosceles Triangle 18"/>
              <p:cNvSpPr/>
              <p:nvPr/>
            </p:nvSpPr>
            <p:spPr>
              <a:xfrm rot="16200000">
                <a:off x="2819400" y="-1115570"/>
                <a:ext cx="685803" cy="9829804"/>
              </a:xfrm>
              <a:prstGeom prst="triangle">
                <a:avLst/>
              </a:prstGeom>
              <a:solidFill>
                <a:srgbClr val="3A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p:cNvSpPr/>
              <p:nvPr/>
            </p:nvSpPr>
            <p:spPr>
              <a:xfrm>
                <a:off x="-1752601" y="3429000"/>
                <a:ext cx="3124201"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cxnSp>
          <p:nvCxnSpPr>
            <p:cNvPr id="25" name="Straight Connector 24"/>
            <p:cNvCxnSpPr/>
            <p:nvPr/>
          </p:nvCxnSpPr>
          <p:spPr>
            <a:xfrm>
              <a:off x="5029200" y="4267200"/>
              <a:ext cx="0" cy="685804"/>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33600" y="4294630"/>
              <a:ext cx="0" cy="685804"/>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019800" y="4425436"/>
              <a:ext cx="640808" cy="408712"/>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36’</a:t>
              </a:r>
            </a:p>
          </p:txBody>
        </p:sp>
        <p:sp>
          <p:nvSpPr>
            <p:cNvPr id="44" name="TextBox 43"/>
            <p:cNvSpPr txBox="1"/>
            <p:nvPr/>
          </p:nvSpPr>
          <p:spPr>
            <a:xfrm>
              <a:off x="3268586" y="4463534"/>
              <a:ext cx="640808" cy="408712"/>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32’</a:t>
              </a:r>
            </a:p>
          </p:txBody>
        </p:sp>
        <p:sp>
          <p:nvSpPr>
            <p:cNvPr id="54" name="TextBox 53"/>
            <p:cNvSpPr txBox="1"/>
            <p:nvPr/>
          </p:nvSpPr>
          <p:spPr>
            <a:xfrm>
              <a:off x="-344841" y="4399186"/>
              <a:ext cx="1317620" cy="360628"/>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Option 1</a:t>
              </a:r>
            </a:p>
          </p:txBody>
        </p:sp>
      </p:grpSp>
      <p:grpSp>
        <p:nvGrpSpPr>
          <p:cNvPr id="58" name="Group 57"/>
          <p:cNvGrpSpPr/>
          <p:nvPr/>
        </p:nvGrpSpPr>
        <p:grpSpPr>
          <a:xfrm>
            <a:off x="467322" y="4987584"/>
            <a:ext cx="11291541" cy="938206"/>
            <a:chOff x="-1752600" y="5181600"/>
            <a:chExt cx="9829805" cy="762004"/>
          </a:xfrm>
        </p:grpSpPr>
        <p:grpSp>
          <p:nvGrpSpPr>
            <p:cNvPr id="21" name="Group 20"/>
            <p:cNvGrpSpPr/>
            <p:nvPr/>
          </p:nvGrpSpPr>
          <p:grpSpPr>
            <a:xfrm>
              <a:off x="-1752600" y="5181600"/>
              <a:ext cx="9829805" cy="762000"/>
              <a:chOff x="-1752601" y="3429000"/>
              <a:chExt cx="9829805" cy="762000"/>
            </a:xfrm>
          </p:grpSpPr>
          <p:sp>
            <p:nvSpPr>
              <p:cNvPr id="22" name="Isosceles Triangle 21"/>
              <p:cNvSpPr/>
              <p:nvPr/>
            </p:nvSpPr>
            <p:spPr>
              <a:xfrm rot="16200000">
                <a:off x="2819400" y="-1115570"/>
                <a:ext cx="685803" cy="9829804"/>
              </a:xfrm>
              <a:prstGeom prst="triangle">
                <a:avLst/>
              </a:prstGeom>
              <a:solidFill>
                <a:srgbClr val="3A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p:cNvSpPr/>
              <p:nvPr/>
            </p:nvSpPr>
            <p:spPr>
              <a:xfrm>
                <a:off x="-1752601" y="3429000"/>
                <a:ext cx="3124201"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29" name="Straight Connector 28"/>
            <p:cNvCxnSpPr/>
            <p:nvPr/>
          </p:nvCxnSpPr>
          <p:spPr>
            <a:xfrm>
              <a:off x="6477000" y="5209030"/>
              <a:ext cx="0" cy="734570"/>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00600" y="5257796"/>
              <a:ext cx="0" cy="685804"/>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1800" y="5257800"/>
              <a:ext cx="0" cy="685804"/>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44998" y="5377933"/>
              <a:ext cx="640808" cy="424955"/>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20’</a:t>
              </a:r>
            </a:p>
          </p:txBody>
        </p:sp>
        <p:sp>
          <p:nvSpPr>
            <p:cNvPr id="48" name="TextBox 47"/>
            <p:cNvSpPr txBox="1"/>
            <p:nvPr/>
          </p:nvSpPr>
          <p:spPr>
            <a:xfrm>
              <a:off x="5334000" y="5348644"/>
              <a:ext cx="640808" cy="424955"/>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20’</a:t>
              </a:r>
            </a:p>
          </p:txBody>
        </p:sp>
        <p:sp>
          <p:nvSpPr>
            <p:cNvPr id="51" name="TextBox 50"/>
            <p:cNvSpPr txBox="1"/>
            <p:nvPr/>
          </p:nvSpPr>
          <p:spPr>
            <a:xfrm>
              <a:off x="7055211" y="5363837"/>
              <a:ext cx="640808" cy="424955"/>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20’</a:t>
              </a:r>
            </a:p>
          </p:txBody>
        </p:sp>
        <p:sp>
          <p:nvSpPr>
            <p:cNvPr id="55" name="TextBox 54"/>
            <p:cNvSpPr txBox="1"/>
            <p:nvPr/>
          </p:nvSpPr>
          <p:spPr>
            <a:xfrm>
              <a:off x="-352534" y="5278535"/>
              <a:ext cx="1277150" cy="374961"/>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Option</a:t>
              </a: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59" name="Group 58"/>
          <p:cNvGrpSpPr/>
          <p:nvPr/>
        </p:nvGrpSpPr>
        <p:grpSpPr>
          <a:xfrm>
            <a:off x="467322" y="5897598"/>
            <a:ext cx="11291541" cy="1008528"/>
            <a:chOff x="-1752600" y="6019800"/>
            <a:chExt cx="9829805" cy="762000"/>
          </a:xfrm>
        </p:grpSpPr>
        <p:grpSp>
          <p:nvGrpSpPr>
            <p:cNvPr id="34" name="Group 33"/>
            <p:cNvGrpSpPr/>
            <p:nvPr/>
          </p:nvGrpSpPr>
          <p:grpSpPr>
            <a:xfrm>
              <a:off x="-1752600" y="6019800"/>
              <a:ext cx="9829805" cy="762000"/>
              <a:chOff x="-1752601" y="3429000"/>
              <a:chExt cx="9829805" cy="762000"/>
            </a:xfrm>
          </p:grpSpPr>
          <p:sp>
            <p:nvSpPr>
              <p:cNvPr id="35" name="Isosceles Triangle 34"/>
              <p:cNvSpPr/>
              <p:nvPr/>
            </p:nvSpPr>
            <p:spPr>
              <a:xfrm rot="16200000">
                <a:off x="2819400" y="-1115570"/>
                <a:ext cx="685803" cy="9829804"/>
              </a:xfrm>
              <a:prstGeom prst="triangle">
                <a:avLst/>
              </a:prstGeom>
              <a:solidFill>
                <a:srgbClr val="3A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5"/>
              <p:cNvSpPr/>
              <p:nvPr/>
            </p:nvSpPr>
            <p:spPr>
              <a:xfrm>
                <a:off x="-1752601" y="3429000"/>
                <a:ext cx="3124201"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cxnSp>
          <p:nvCxnSpPr>
            <p:cNvPr id="37" name="Straight Connector 36"/>
            <p:cNvCxnSpPr/>
            <p:nvPr/>
          </p:nvCxnSpPr>
          <p:spPr>
            <a:xfrm>
              <a:off x="5410200" y="6019800"/>
              <a:ext cx="0" cy="762000"/>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10000" y="6019800"/>
              <a:ext cx="0" cy="762000"/>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81200" y="6095996"/>
              <a:ext cx="0" cy="685804"/>
            </a:xfrm>
            <a:prstGeom prst="line">
              <a:avLst/>
            </a:prstGeom>
            <a:ln w="22225">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560802" y="6214645"/>
              <a:ext cx="640808" cy="395322"/>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20’</a:t>
              </a:r>
            </a:p>
          </p:txBody>
        </p:sp>
        <p:sp>
          <p:nvSpPr>
            <p:cNvPr id="45" name="TextBox 44"/>
            <p:cNvSpPr txBox="1"/>
            <p:nvPr/>
          </p:nvSpPr>
          <p:spPr>
            <a:xfrm>
              <a:off x="6623339" y="6205466"/>
              <a:ext cx="640808" cy="395322"/>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32’</a:t>
              </a:r>
            </a:p>
          </p:txBody>
        </p:sp>
        <p:sp>
          <p:nvSpPr>
            <p:cNvPr id="53" name="TextBox 52"/>
            <p:cNvSpPr txBox="1"/>
            <p:nvPr/>
          </p:nvSpPr>
          <p:spPr>
            <a:xfrm>
              <a:off x="2663424" y="6178036"/>
              <a:ext cx="640808" cy="395322"/>
            </a:xfrm>
            <a:prstGeom prst="rect">
              <a:avLst/>
            </a:prstGeom>
            <a:noFill/>
          </p:spPr>
          <p:txBody>
            <a:bodyPr wrap="none" rtlCol="0">
              <a:spAutoFit/>
            </a:bodyPr>
            <a:lstStyle/>
            <a:p>
              <a:r>
                <a:rPr lang="en-US" sz="2800" dirty="0">
                  <a:solidFill>
                    <a:srgbClr val="00B0F0"/>
                  </a:solidFill>
                  <a:latin typeface="Verdana" panose="020B0604030504040204" pitchFamily="34" charset="0"/>
                  <a:ea typeface="Verdana" panose="020B0604030504040204" pitchFamily="34" charset="0"/>
                  <a:cs typeface="Verdana" panose="020B0604030504040204" pitchFamily="34" charset="0"/>
                </a:rPr>
                <a:t>20’</a:t>
              </a:r>
            </a:p>
          </p:txBody>
        </p:sp>
        <p:sp>
          <p:nvSpPr>
            <p:cNvPr id="56" name="TextBox 55"/>
            <p:cNvSpPr txBox="1"/>
            <p:nvPr/>
          </p:nvSpPr>
          <p:spPr>
            <a:xfrm>
              <a:off x="-370560" y="6114614"/>
              <a:ext cx="1317620" cy="348814"/>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Option 3</a:t>
              </a:r>
            </a:p>
          </p:txBody>
        </p:sp>
      </p:grpSp>
    </p:spTree>
    <p:extLst>
      <p:ext uri="{BB962C8B-B14F-4D97-AF65-F5344CB8AC3E}">
        <p14:creationId xmlns:p14="http://schemas.microsoft.com/office/powerpoint/2010/main" val="73557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70100"/>
            <a:ext cx="10235548" cy="1325563"/>
          </a:xfrm>
        </p:spPr>
        <p:txBody>
          <a:bodyPr/>
          <a:lstStyle/>
          <a:p>
            <a:r>
              <a:rPr lang="en-US" dirty="0"/>
              <a:t>Purchase order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17" y="1395663"/>
            <a:ext cx="12138527" cy="5462337"/>
          </a:xfrm>
          <a:prstGeom prst="rect">
            <a:avLst/>
          </a:prstGeom>
        </p:spPr>
      </p:pic>
    </p:spTree>
    <p:extLst>
      <p:ext uri="{BB962C8B-B14F-4D97-AF65-F5344CB8AC3E}">
        <p14:creationId xmlns:p14="http://schemas.microsoft.com/office/powerpoint/2010/main" val="3679388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585788" y="219773"/>
            <a:ext cx="10641964" cy="1325563"/>
          </a:xfrm>
        </p:spPr>
        <p:txBody>
          <a:bodyPr>
            <a:noAutofit/>
          </a:bodyPr>
          <a:lstStyle/>
          <a:p>
            <a:r>
              <a:rPr lang="en-US" dirty="0">
                <a:ea typeface="Verdana" panose="020B0604030504040204" pitchFamily="34" charset="0"/>
              </a:rPr>
              <a:t>Scribner Log Rule</a:t>
            </a:r>
          </a:p>
        </p:txBody>
      </p:sp>
      <p:sp>
        <p:nvSpPr>
          <p:cNvPr id="280579" name="Rectangle 3"/>
          <p:cNvSpPr>
            <a:spLocks noGrp="1" noChangeArrowheads="1"/>
          </p:cNvSpPr>
          <p:nvPr>
            <p:ph idx="1"/>
          </p:nvPr>
        </p:nvSpPr>
        <p:spPr>
          <a:xfrm>
            <a:off x="838200" y="1545336"/>
            <a:ext cx="10515600" cy="5160264"/>
          </a:xfrm>
          <a:solidFill>
            <a:srgbClr val="FFFFFF"/>
          </a:solidFill>
        </p:spPr>
        <p:txBody>
          <a:bodyPr>
            <a:normAutofit/>
          </a:bodyPr>
          <a:lstStyle/>
          <a:p>
            <a:pPr>
              <a:lnSpc>
                <a:spcPct val="90000"/>
              </a:lnSpc>
              <a:buFont typeface="Arial" pitchFamily="34" charset="0"/>
              <a:buChar char="•"/>
            </a:pPr>
            <a:r>
              <a:rPr lang="en-US" sz="2400" dirty="0">
                <a:solidFill>
                  <a:schemeClr val="tx2">
                    <a:lumMod val="75000"/>
                  </a:schemeClr>
                </a:solidFill>
              </a:rPr>
              <a:t>Created in 1846 by J. M. Scribner</a:t>
            </a:r>
          </a:p>
          <a:p>
            <a:pPr>
              <a:lnSpc>
                <a:spcPct val="90000"/>
              </a:lnSpc>
              <a:buFont typeface="Arial" pitchFamily="34" charset="0"/>
              <a:buChar char="•"/>
            </a:pPr>
            <a:r>
              <a:rPr lang="en-US" sz="2400" dirty="0">
                <a:solidFill>
                  <a:schemeClr val="tx2">
                    <a:lumMod val="75000"/>
                  </a:schemeClr>
                </a:solidFill>
              </a:rPr>
              <a:t>Diagrammed 1-inch boards with ¼” saw kerf that could be cut from cylinders of various sizes</a:t>
            </a:r>
          </a:p>
          <a:p>
            <a:pPr>
              <a:lnSpc>
                <a:spcPct val="90000"/>
              </a:lnSpc>
              <a:buFont typeface="Arial" pitchFamily="34" charset="0"/>
              <a:buChar char="•"/>
            </a:pPr>
            <a:endParaRPr lang="en-US" sz="2200" dirty="0">
              <a:solidFill>
                <a:schemeClr val="tx2">
                  <a:lumMod val="75000"/>
                </a:schemeClr>
              </a:solidFill>
            </a:endParaRPr>
          </a:p>
          <a:p>
            <a:pPr marL="0" indent="0">
              <a:buNone/>
            </a:pPr>
            <a:endParaRPr lang="en-US" sz="2400" dirty="0">
              <a:solidFill>
                <a:schemeClr val="tx2">
                  <a:lumMod val="75000"/>
                </a:schemeClr>
              </a:solidFill>
            </a:endParaRPr>
          </a:p>
          <a:p>
            <a:pPr marL="0" indent="0">
              <a:buNone/>
            </a:pPr>
            <a:endParaRPr lang="en-US" sz="2400" dirty="0">
              <a:solidFill>
                <a:schemeClr val="tx2">
                  <a:lumMod val="75000"/>
                </a:schemeClr>
              </a:solidFill>
            </a:endParaRPr>
          </a:p>
          <a:p>
            <a:pPr>
              <a:lnSpc>
                <a:spcPct val="90000"/>
              </a:lnSpc>
              <a:buFont typeface="Arial" pitchFamily="34" charset="0"/>
              <a:buChar char="•"/>
            </a:pPr>
            <a:endParaRPr lang="en-US" sz="2400" dirty="0">
              <a:solidFill>
                <a:schemeClr val="tx2">
                  <a:lumMod val="75000"/>
                </a:schemeClr>
              </a:solidFill>
            </a:endParaRPr>
          </a:p>
          <a:p>
            <a:pPr>
              <a:lnSpc>
                <a:spcPct val="90000"/>
              </a:lnSpc>
              <a:buFont typeface="Arial" pitchFamily="34" charset="0"/>
              <a:buChar char="•"/>
            </a:pPr>
            <a:endParaRPr lang="en-US" sz="2400" dirty="0">
              <a:solidFill>
                <a:schemeClr val="tx2">
                  <a:lumMod val="75000"/>
                </a:schemeClr>
              </a:solidFill>
            </a:endParaRPr>
          </a:p>
          <a:p>
            <a:pPr marL="0" indent="0">
              <a:lnSpc>
                <a:spcPct val="90000"/>
              </a:lnSpc>
              <a:buNone/>
            </a:pPr>
            <a:endParaRPr lang="en-US" sz="2400" dirty="0">
              <a:solidFill>
                <a:schemeClr val="tx2">
                  <a:lumMod val="75000"/>
                </a:schemeClr>
              </a:solidFill>
            </a:endParaRPr>
          </a:p>
          <a:p>
            <a:pPr>
              <a:lnSpc>
                <a:spcPct val="90000"/>
              </a:lnSpc>
              <a:buFont typeface="Arial" pitchFamily="34" charset="0"/>
              <a:buChar char="•"/>
            </a:pPr>
            <a:r>
              <a:rPr lang="en-US" sz="2200" b="1" dirty="0">
                <a:solidFill>
                  <a:schemeClr val="tx2">
                    <a:lumMod val="75000"/>
                  </a:schemeClr>
                </a:solidFill>
              </a:rPr>
              <a:t>Scribner Volume Table</a:t>
            </a:r>
            <a:r>
              <a:rPr lang="en-US" sz="2200" dirty="0">
                <a:solidFill>
                  <a:schemeClr val="tx2">
                    <a:lumMod val="75000"/>
                  </a:schemeClr>
                </a:solidFill>
              </a:rPr>
              <a:t> – rounds to the nearest 10 board feet </a:t>
            </a:r>
          </a:p>
          <a:p>
            <a:pPr marL="0" indent="0">
              <a:buNone/>
            </a:pPr>
            <a:r>
              <a:rPr lang="en-US" sz="2200" dirty="0">
                <a:solidFill>
                  <a:schemeClr val="tx2">
                    <a:lumMod val="75000"/>
                  </a:schemeClr>
                </a:solidFill>
              </a:rPr>
              <a:t>(current method of payment for log volumes)</a:t>
            </a:r>
          </a:p>
          <a:p>
            <a:pPr>
              <a:lnSpc>
                <a:spcPct val="90000"/>
              </a:lnSpc>
            </a:pPr>
            <a:endParaRPr lang="en-US" dirty="0">
              <a:solidFill>
                <a:schemeClr val="tx2">
                  <a:lumMod val="75000"/>
                </a:schemeClr>
              </a:solidFill>
            </a:endParaRPr>
          </a:p>
        </p:txBody>
      </p:sp>
      <p:pic>
        <p:nvPicPr>
          <p:cNvPr id="280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3450" y="3292317"/>
            <a:ext cx="1758291" cy="149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5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8531" y="3292317"/>
            <a:ext cx="6508044" cy="182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054"/>
          <p:cNvSpPr txBox="1">
            <a:spLocks noChangeArrowheads="1"/>
          </p:cNvSpPr>
          <p:nvPr/>
        </p:nvSpPr>
        <p:spPr bwMode="auto">
          <a:xfrm>
            <a:off x="6096000" y="3643819"/>
            <a:ext cx="1436044" cy="307777"/>
          </a:xfrm>
          <a:prstGeom prst="rect">
            <a:avLst/>
          </a:prstGeom>
          <a:solidFill>
            <a:srgbClr val="FFFF99"/>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buSzTx/>
            </a:pPr>
            <a:r>
              <a:rPr lang="en-US" sz="1400" dirty="0">
                <a:solidFill>
                  <a:schemeClr val="tx2"/>
                </a:solidFill>
                <a:latin typeface="Verdana" panose="020B0604030504040204" pitchFamily="34" charset="0"/>
                <a:ea typeface="Verdana" panose="020B0604030504040204" pitchFamily="34" charset="0"/>
              </a:rPr>
              <a:t>Length of log</a:t>
            </a:r>
          </a:p>
        </p:txBody>
      </p:sp>
      <p:sp>
        <p:nvSpPr>
          <p:cNvPr id="11" name="Text Box 2053"/>
          <p:cNvSpPr txBox="1">
            <a:spLocks noChangeArrowheads="1"/>
          </p:cNvSpPr>
          <p:nvPr/>
        </p:nvSpPr>
        <p:spPr bwMode="auto">
          <a:xfrm>
            <a:off x="8021050" y="4857756"/>
            <a:ext cx="2448267" cy="523220"/>
          </a:xfrm>
          <a:prstGeom prst="rect">
            <a:avLst/>
          </a:prstGeom>
          <a:solidFill>
            <a:srgbClr val="FFFF99"/>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buSzTx/>
            </a:pPr>
            <a:r>
              <a:rPr lang="en-US" sz="1400" dirty="0">
                <a:solidFill>
                  <a:schemeClr val="tx2"/>
                </a:solidFill>
                <a:latin typeface="Verdana" panose="020B0604030504040204" pitchFamily="34" charset="0"/>
                <a:ea typeface="Verdana" panose="020B0604030504040204" pitchFamily="34" charset="0"/>
              </a:rPr>
              <a:t>Diameter of cylinder =</a:t>
            </a:r>
          </a:p>
          <a:p>
            <a:pPr algn="ctr">
              <a:spcBef>
                <a:spcPct val="0"/>
              </a:spcBef>
              <a:buSzTx/>
            </a:pPr>
            <a:r>
              <a:rPr lang="en-US" sz="1400" dirty="0">
                <a:solidFill>
                  <a:schemeClr val="tx2"/>
                </a:solidFill>
                <a:latin typeface="Verdana" panose="020B0604030504040204" pitchFamily="34" charset="0"/>
                <a:ea typeface="Verdana" panose="020B0604030504040204" pitchFamily="34" charset="0"/>
              </a:rPr>
              <a:t>small-end diameter</a:t>
            </a:r>
          </a:p>
        </p:txBody>
      </p:sp>
      <p:sp>
        <p:nvSpPr>
          <p:cNvPr id="12" name="Text Box 2055"/>
          <p:cNvSpPr txBox="1">
            <a:spLocks noChangeArrowheads="1"/>
          </p:cNvSpPr>
          <p:nvPr/>
        </p:nvSpPr>
        <p:spPr bwMode="auto">
          <a:xfrm>
            <a:off x="3485444" y="2936758"/>
            <a:ext cx="4754914" cy="523220"/>
          </a:xfrm>
          <a:prstGeom prst="rect">
            <a:avLst/>
          </a:prstGeom>
          <a:solidFill>
            <a:srgbClr val="FFFF99"/>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buSzTx/>
            </a:pPr>
            <a:r>
              <a:rPr lang="en-US" sz="1400" dirty="0">
                <a:solidFill>
                  <a:schemeClr val="tx2"/>
                </a:solidFill>
                <a:latin typeface="Verdana" panose="020B0604030504040204" pitchFamily="34" charset="0"/>
                <a:ea typeface="Verdana" panose="020B0604030504040204" pitchFamily="34" charset="0"/>
              </a:rPr>
              <a:t>Wood outside scaling cylinder is not a factor in volume or value measurements</a:t>
            </a:r>
          </a:p>
        </p:txBody>
      </p:sp>
    </p:spTree>
    <p:extLst>
      <p:ext uri="{BB962C8B-B14F-4D97-AF65-F5344CB8AC3E}">
        <p14:creationId xmlns:p14="http://schemas.microsoft.com/office/powerpoint/2010/main" val="416516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p:nvPr>
        </p:nvSpPr>
        <p:spPr>
          <a:xfrm>
            <a:off x="336885" y="175722"/>
            <a:ext cx="11470104" cy="1325563"/>
          </a:xfrm>
        </p:spPr>
        <p:txBody>
          <a:bodyPr>
            <a:noAutofit/>
          </a:bodyPr>
          <a:lstStyle/>
          <a:p>
            <a:pPr algn="l"/>
            <a:r>
              <a:rPr lang="en-US" sz="5400" dirty="0"/>
              <a:t>Bucking for defect: points to ponder</a:t>
            </a:r>
          </a:p>
        </p:txBody>
      </p:sp>
      <p:sp>
        <p:nvSpPr>
          <p:cNvPr id="448514" name="Rectangle 3"/>
          <p:cNvSpPr>
            <a:spLocks noGrp="1" noChangeArrowheads="1"/>
          </p:cNvSpPr>
          <p:nvPr>
            <p:ph idx="1"/>
          </p:nvPr>
        </p:nvSpPr>
        <p:spPr>
          <a:xfrm>
            <a:off x="584311" y="1496499"/>
            <a:ext cx="11445764" cy="4863933"/>
          </a:xfrm>
          <a:solidFill>
            <a:schemeClr val="bg1"/>
          </a:solidFill>
        </p:spPr>
        <p:txBody>
          <a:bodyPr>
            <a:noAutofit/>
          </a:bodyPr>
          <a:lstStyle/>
          <a:p>
            <a:pPr>
              <a:lnSpc>
                <a:spcPct val="120000"/>
              </a:lnSpc>
            </a:pPr>
            <a:r>
              <a:rPr lang="en-US" sz="2400" dirty="0">
                <a:cs typeface="Verdana" panose="020B0604030504040204" pitchFamily="34" charset="0"/>
              </a:rPr>
              <a:t>Stain is </a:t>
            </a:r>
            <a:r>
              <a:rPr lang="en-US" sz="2400" b="1" i="1" dirty="0">
                <a:cs typeface="Verdana" panose="020B0604030504040204" pitchFamily="34" charset="0"/>
              </a:rPr>
              <a:t>not</a:t>
            </a:r>
            <a:r>
              <a:rPr lang="en-US" sz="2400" dirty="0">
                <a:cs typeface="Verdana" panose="020B0604030504040204" pitchFamily="34" charset="0"/>
              </a:rPr>
              <a:t> a defect in most sawlog grade logs!</a:t>
            </a:r>
          </a:p>
          <a:p>
            <a:pPr>
              <a:lnSpc>
                <a:spcPct val="120000"/>
              </a:lnSpc>
            </a:pPr>
            <a:r>
              <a:rPr lang="en-US" sz="2400" dirty="0">
                <a:cs typeface="Verdana" panose="020B0604030504040204" pitchFamily="34" charset="0"/>
              </a:rPr>
              <a:t>Consider short-logs when there is rot in one end and stain in the other</a:t>
            </a:r>
          </a:p>
          <a:p>
            <a:pPr>
              <a:lnSpc>
                <a:spcPct val="100000"/>
              </a:lnSpc>
            </a:pPr>
            <a:r>
              <a:rPr lang="en-US" sz="2400" b="1" dirty="0">
                <a:cs typeface="Verdana" panose="020B0604030504040204" pitchFamily="34" charset="0"/>
              </a:rPr>
              <a:t>Payment</a:t>
            </a:r>
            <a:r>
              <a:rPr lang="en-US" sz="2400" dirty="0">
                <a:cs typeface="Verdana" panose="020B0604030504040204" pitchFamily="34" charset="0"/>
              </a:rPr>
              <a:t> is on </a:t>
            </a:r>
            <a:r>
              <a:rPr lang="en-US" sz="2400" i="1" dirty="0">
                <a:cs typeface="Verdana" panose="020B0604030504040204" pitchFamily="34" charset="0"/>
              </a:rPr>
              <a:t>NET</a:t>
            </a:r>
            <a:r>
              <a:rPr lang="en-US" sz="2400" dirty="0">
                <a:cs typeface="Verdana" panose="020B0604030504040204" pitchFamily="34" charset="0"/>
              </a:rPr>
              <a:t> scale …	</a:t>
            </a:r>
          </a:p>
          <a:p>
            <a:pPr marL="0" indent="0">
              <a:lnSpc>
                <a:spcPct val="100000"/>
              </a:lnSpc>
              <a:buNone/>
            </a:pPr>
            <a:r>
              <a:rPr lang="en-US" sz="2400" b="1" dirty="0">
                <a:cs typeface="Verdana" panose="020B0604030504040204" pitchFamily="34" charset="0"/>
              </a:rPr>
              <a:t>	…. payment structure </a:t>
            </a:r>
            <a:r>
              <a:rPr lang="en-US" sz="2400" dirty="0">
                <a:cs typeface="Verdana" panose="020B0604030504040204" pitchFamily="34" charset="0"/>
              </a:rPr>
              <a:t>is based on </a:t>
            </a:r>
            <a:r>
              <a:rPr lang="en-US" sz="2400" i="1" dirty="0">
                <a:cs typeface="Verdana" panose="020B0604030504040204" pitchFamily="34" charset="0"/>
              </a:rPr>
              <a:t>GROSS</a:t>
            </a:r>
            <a:r>
              <a:rPr lang="en-US" sz="2400" dirty="0">
                <a:cs typeface="Verdana" panose="020B0604030504040204" pitchFamily="34" charset="0"/>
              </a:rPr>
              <a:t> scale</a:t>
            </a:r>
          </a:p>
          <a:p>
            <a:pPr>
              <a:lnSpc>
                <a:spcPct val="120000"/>
              </a:lnSpc>
            </a:pPr>
            <a:r>
              <a:rPr lang="en-US" sz="2400" dirty="0">
                <a:cs typeface="Verdana" panose="020B0604030504040204" pitchFamily="34" charset="0"/>
              </a:rPr>
              <a:t>Knot size (diameters) measured within log’ scaling cylinder </a:t>
            </a:r>
          </a:p>
          <a:p>
            <a:pPr>
              <a:lnSpc>
                <a:spcPct val="120000"/>
              </a:lnSpc>
            </a:pPr>
            <a:r>
              <a:rPr lang="en-US" sz="2400" dirty="0">
                <a:cs typeface="Verdana" panose="020B0604030504040204" pitchFamily="34" charset="0"/>
              </a:rPr>
              <a:t>Always limb flush with the bole. …</a:t>
            </a:r>
          </a:p>
          <a:p>
            <a:pPr>
              <a:lnSpc>
                <a:spcPct val="120000"/>
              </a:lnSpc>
            </a:pPr>
            <a:r>
              <a:rPr lang="en-US" sz="2400" b="1" dirty="0">
                <a:cs typeface="Verdana" panose="020B0604030504040204" pitchFamily="34" charset="0"/>
              </a:rPr>
              <a:t>Remember:</a:t>
            </a:r>
            <a:r>
              <a:rPr lang="en-US" sz="2400" dirty="0">
                <a:cs typeface="Verdana" panose="020B0604030504040204" pitchFamily="34" charset="0"/>
              </a:rPr>
              <a:t> if you have a defect in the butt log, consider scaling diameter vs. length deductions! </a:t>
            </a:r>
          </a:p>
          <a:p>
            <a:pPr marL="0" indent="0">
              <a:lnSpc>
                <a:spcPct val="80000"/>
              </a:lnSpc>
              <a:buNone/>
            </a:pPr>
            <a:endParaRPr lang="en-US" sz="2800" b="1" i="1" dirty="0">
              <a:solidFill>
                <a:srgbClr val="002060"/>
              </a:solidFill>
              <a:cs typeface="Verdana" panose="020B0604030504040204" pitchFamily="34" charset="0"/>
            </a:endParaRPr>
          </a:p>
        </p:txBody>
      </p:sp>
    </p:spTree>
    <p:extLst>
      <p:ext uri="{BB962C8B-B14F-4D97-AF65-F5344CB8AC3E}">
        <p14:creationId xmlns:p14="http://schemas.microsoft.com/office/powerpoint/2010/main" val="2277913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 y="152107"/>
            <a:ext cx="10221579" cy="1325563"/>
          </a:xfrm>
        </p:spPr>
        <p:txBody>
          <a:bodyPr/>
          <a:lstStyle/>
          <a:p>
            <a:r>
              <a:rPr lang="en-US" dirty="0"/>
              <a:t>Find a logger</a:t>
            </a:r>
          </a:p>
        </p:txBody>
      </p:sp>
      <p:sp>
        <p:nvSpPr>
          <p:cNvPr id="4" name="Content Placeholder 2"/>
          <p:cNvSpPr>
            <a:spLocks noGrp="1"/>
          </p:cNvSpPr>
          <p:nvPr>
            <p:ph idx="1"/>
          </p:nvPr>
        </p:nvSpPr>
        <p:spPr>
          <a:xfrm>
            <a:off x="-132206" y="1714501"/>
            <a:ext cx="5189981" cy="3714750"/>
          </a:xfrm>
        </p:spPr>
        <p:txBody>
          <a:bodyPr>
            <a:normAutofit/>
          </a:bodyPr>
          <a:lstStyle/>
          <a:p>
            <a:pPr lvl="1"/>
            <a:r>
              <a:rPr lang="en-US" sz="3000" dirty="0">
                <a:solidFill>
                  <a:schemeClr val="bg2">
                    <a:lumMod val="25000"/>
                  </a:schemeClr>
                </a:solidFill>
              </a:rPr>
              <a:t>Good contractors</a:t>
            </a:r>
            <a:br>
              <a:rPr lang="en-US" sz="3000" dirty="0">
                <a:solidFill>
                  <a:schemeClr val="bg2">
                    <a:lumMod val="25000"/>
                  </a:schemeClr>
                </a:solidFill>
              </a:rPr>
            </a:br>
            <a:r>
              <a:rPr lang="en-US" sz="3000" dirty="0">
                <a:solidFill>
                  <a:schemeClr val="bg2">
                    <a:lumMod val="25000"/>
                  </a:schemeClr>
                </a:solidFill>
              </a:rPr>
              <a:t>are </a:t>
            </a:r>
            <a:r>
              <a:rPr lang="en-US" sz="3000" u="sng" dirty="0">
                <a:solidFill>
                  <a:schemeClr val="bg2">
                    <a:lumMod val="25000"/>
                  </a:schemeClr>
                </a:solidFill>
              </a:rPr>
              <a:t>busy</a:t>
            </a:r>
          </a:p>
          <a:p>
            <a:pPr lvl="1"/>
            <a:endParaRPr lang="en-US" sz="3000" u="sng" dirty="0">
              <a:solidFill>
                <a:schemeClr val="bg2">
                  <a:lumMod val="25000"/>
                </a:schemeClr>
              </a:solidFill>
            </a:endParaRPr>
          </a:p>
          <a:p>
            <a:pPr lvl="1"/>
            <a:r>
              <a:rPr lang="en-US" sz="3000" dirty="0">
                <a:solidFill>
                  <a:schemeClr val="bg2">
                    <a:lumMod val="25000"/>
                  </a:schemeClr>
                </a:solidFill>
              </a:rPr>
              <a:t>Small jobs are not always attractive </a:t>
            </a:r>
          </a:p>
          <a:p>
            <a:pPr lvl="1"/>
            <a:endParaRPr lang="en-US" sz="3000" dirty="0">
              <a:solidFill>
                <a:schemeClr val="bg2">
                  <a:lumMod val="25000"/>
                </a:schemeClr>
              </a:solidFill>
            </a:endParaRPr>
          </a:p>
          <a:p>
            <a:pPr lvl="1"/>
            <a:r>
              <a:rPr lang="en-US" sz="3000" dirty="0">
                <a:solidFill>
                  <a:schemeClr val="bg2">
                    <a:lumMod val="25000"/>
                  </a:schemeClr>
                </a:solidFill>
              </a:rPr>
              <a:t>They need lead time of 1-6 months (44%)</a:t>
            </a:r>
          </a:p>
        </p:txBody>
      </p:sp>
      <p:graphicFrame>
        <p:nvGraphicFramePr>
          <p:cNvPr id="6" name="Chart 5"/>
          <p:cNvGraphicFramePr>
            <a:graphicFrameLocks/>
          </p:cNvGraphicFramePr>
          <p:nvPr>
            <p:extLst>
              <p:ext uri="{D42A27DB-BD31-4B8C-83A1-F6EECF244321}">
                <p14:modId xmlns:p14="http://schemas.microsoft.com/office/powerpoint/2010/main" val="1681189108"/>
              </p:ext>
            </p:extLst>
          </p:nvPr>
        </p:nvGraphicFramePr>
        <p:xfrm>
          <a:off x="5662863" y="1155033"/>
          <a:ext cx="6309888" cy="519764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8776449" y="1572126"/>
            <a:ext cx="1859468" cy="4122821"/>
          </a:xfrm>
          <a:prstGeom prst="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tx2"/>
              </a:solidFill>
            </a:endParaRPr>
          </a:p>
        </p:txBody>
      </p:sp>
      <p:sp>
        <p:nvSpPr>
          <p:cNvPr id="8" name="TextBox 7"/>
          <p:cNvSpPr txBox="1"/>
          <p:nvPr/>
        </p:nvSpPr>
        <p:spPr>
          <a:xfrm>
            <a:off x="6354186" y="6466339"/>
            <a:ext cx="5723875" cy="276999"/>
          </a:xfrm>
          <a:prstGeom prst="rect">
            <a:avLst/>
          </a:prstGeom>
          <a:noFill/>
        </p:spPr>
        <p:txBody>
          <a:bodyPr wrap="non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Source: Cushing,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and Bowers, </a:t>
            </a:r>
            <a:r>
              <a:rPr lang="en-US" sz="1200" i="1" dirty="0">
                <a:solidFill>
                  <a:schemeClr val="tx2"/>
                </a:solidFill>
                <a:latin typeface="Verdana" panose="020B0604030504040204" pitchFamily="34" charset="0"/>
                <a:ea typeface="Verdana" panose="020B0604030504040204" pitchFamily="34" charset="0"/>
                <a:cs typeface="Verdana" panose="020B0604030504040204" pitchFamily="34" charset="0"/>
              </a:rPr>
              <a:t>Small scale forestry, </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August 2018</a:t>
            </a:r>
          </a:p>
        </p:txBody>
      </p:sp>
    </p:spTree>
    <p:extLst>
      <p:ext uri="{BB962C8B-B14F-4D97-AF65-F5344CB8AC3E}">
        <p14:creationId xmlns:p14="http://schemas.microsoft.com/office/powerpoint/2010/main" val="2483030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126402"/>
            <a:ext cx="10044112" cy="1325563"/>
          </a:xfrm>
        </p:spPr>
        <p:txBody>
          <a:bodyPr/>
          <a:lstStyle/>
          <a:p>
            <a:r>
              <a:rPr lang="en-US" dirty="0"/>
              <a:t>Selecting a logger</a:t>
            </a:r>
          </a:p>
        </p:txBody>
      </p:sp>
      <p:sp>
        <p:nvSpPr>
          <p:cNvPr id="11" name="Content Placeholder 2"/>
          <p:cNvSpPr>
            <a:spLocks noGrp="1"/>
          </p:cNvSpPr>
          <p:nvPr>
            <p:ph idx="1"/>
          </p:nvPr>
        </p:nvSpPr>
        <p:spPr>
          <a:xfrm>
            <a:off x="0" y="1451965"/>
            <a:ext cx="11201400" cy="5212369"/>
          </a:xfrm>
        </p:spPr>
        <p:txBody>
          <a:bodyPr>
            <a:normAutofit/>
          </a:bodyPr>
          <a:lstStyle/>
          <a:p>
            <a:pPr lvl="1">
              <a:lnSpc>
                <a:spcPct val="100000"/>
              </a:lnSpc>
            </a:pPr>
            <a:r>
              <a:rPr lang="en-US" sz="3200" dirty="0">
                <a:solidFill>
                  <a:schemeClr val="tx2">
                    <a:lumMod val="75000"/>
                  </a:schemeClr>
                </a:solidFill>
              </a:rPr>
              <a:t>Ask for references</a:t>
            </a:r>
          </a:p>
          <a:p>
            <a:pPr lvl="1">
              <a:lnSpc>
                <a:spcPct val="100000"/>
              </a:lnSpc>
            </a:pPr>
            <a:r>
              <a:rPr lang="en-US" sz="3200" dirty="0">
                <a:solidFill>
                  <a:schemeClr val="tx2">
                    <a:lumMod val="75000"/>
                  </a:schemeClr>
                </a:solidFill>
              </a:rPr>
              <a:t>Previous work</a:t>
            </a:r>
          </a:p>
          <a:p>
            <a:pPr lvl="1">
              <a:lnSpc>
                <a:spcPct val="100000"/>
              </a:lnSpc>
            </a:pPr>
            <a:r>
              <a:rPr lang="en-US" sz="3200" dirty="0">
                <a:solidFill>
                  <a:schemeClr val="tx2">
                    <a:lumMod val="75000"/>
                  </a:schemeClr>
                </a:solidFill>
              </a:rPr>
              <a:t>Proof of insurance</a:t>
            </a:r>
          </a:p>
          <a:p>
            <a:pPr lvl="1">
              <a:lnSpc>
                <a:spcPct val="100000"/>
              </a:lnSpc>
            </a:pPr>
            <a:r>
              <a:rPr lang="en-US" sz="3200" dirty="0">
                <a:solidFill>
                  <a:schemeClr val="tx2">
                    <a:lumMod val="75000"/>
                  </a:schemeClr>
                </a:solidFill>
              </a:rPr>
              <a:t>Get more than one bid!</a:t>
            </a:r>
          </a:p>
          <a:p>
            <a:pPr lvl="1">
              <a:lnSpc>
                <a:spcPct val="100000"/>
              </a:lnSpc>
            </a:pPr>
            <a:r>
              <a:rPr lang="en-US" sz="3200" dirty="0">
                <a:solidFill>
                  <a:schemeClr val="tx2">
                    <a:lumMod val="75000"/>
                  </a:schemeClr>
                </a:solidFill>
              </a:rPr>
              <a:t>Contract?</a:t>
            </a:r>
          </a:p>
          <a:p>
            <a:pPr lvl="1">
              <a:lnSpc>
                <a:spcPct val="100000"/>
              </a:lnSpc>
            </a:pPr>
            <a:r>
              <a:rPr lang="en-US" sz="3200" dirty="0">
                <a:solidFill>
                  <a:schemeClr val="tx2">
                    <a:lumMod val="75000"/>
                  </a:schemeClr>
                </a:solidFill>
              </a:rPr>
              <a:t>Pro-logger certification, if applicable </a:t>
            </a:r>
          </a:p>
          <a:p>
            <a:pPr lvl="1">
              <a:lnSpc>
                <a:spcPct val="100000"/>
              </a:lnSpc>
            </a:pPr>
            <a:r>
              <a:rPr lang="en-US" sz="3200" dirty="0">
                <a:solidFill>
                  <a:schemeClr val="tx2">
                    <a:lumMod val="75000"/>
                  </a:schemeClr>
                </a:solidFill>
              </a:rPr>
              <a:t>Do they specialize in the operation you want to perform (experience?, equipment?)</a:t>
            </a:r>
          </a:p>
          <a:p>
            <a:pPr lvl="1">
              <a:buFontTx/>
              <a:buChar char="-"/>
            </a:pPr>
            <a:endParaRPr lang="en-US" sz="2800" dirty="0">
              <a:solidFill>
                <a:schemeClr val="tx2">
                  <a:lumMod val="75000"/>
                </a:schemeClr>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2443" y="1451965"/>
            <a:ext cx="5511651" cy="2582152"/>
          </a:xfrm>
          <a:prstGeom prst="rect">
            <a:avLst/>
          </a:prstGeom>
          <a:ln>
            <a:noFill/>
          </a:ln>
          <a:effectLst/>
        </p:spPr>
      </p:pic>
      <p:sp>
        <p:nvSpPr>
          <p:cNvPr id="5" name="TextBox 4"/>
          <p:cNvSpPr txBox="1"/>
          <p:nvPr/>
        </p:nvSpPr>
        <p:spPr>
          <a:xfrm>
            <a:off x="7891454" y="6387335"/>
            <a:ext cx="4022640" cy="276999"/>
          </a:xfrm>
          <a:prstGeom prst="rect">
            <a:avLst/>
          </a:prstGeom>
          <a:noFill/>
        </p:spPr>
        <p:txBody>
          <a:bodyPr wrap="non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Lynn Ketchum, © Oregon State University</a:t>
            </a:r>
          </a:p>
        </p:txBody>
      </p:sp>
    </p:spTree>
    <p:extLst>
      <p:ext uri="{BB962C8B-B14F-4D97-AF65-F5344CB8AC3E}">
        <p14:creationId xmlns:p14="http://schemas.microsoft.com/office/powerpoint/2010/main" val="3120938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Five steps of timber harvesting</a:t>
            </a:r>
          </a:p>
        </p:txBody>
      </p:sp>
      <p:sp>
        <p:nvSpPr>
          <p:cNvPr id="4" name="TextBox 3"/>
          <p:cNvSpPr txBox="1"/>
          <p:nvPr/>
        </p:nvSpPr>
        <p:spPr>
          <a:xfrm>
            <a:off x="129748" y="2974196"/>
            <a:ext cx="2825325" cy="461665"/>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rPr>
              <a:t>Felling &amp; bucking</a:t>
            </a:r>
          </a:p>
        </p:txBody>
      </p:sp>
      <p:cxnSp>
        <p:nvCxnSpPr>
          <p:cNvPr id="7" name="Straight Arrow Connector 6"/>
          <p:cNvCxnSpPr/>
          <p:nvPr/>
        </p:nvCxnSpPr>
        <p:spPr>
          <a:xfrm>
            <a:off x="2952417" y="3202677"/>
            <a:ext cx="438801" cy="470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88942" y="2960495"/>
            <a:ext cx="1333827" cy="461665"/>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rPr>
              <a:t>Yarding</a:t>
            </a:r>
          </a:p>
        </p:txBody>
      </p:sp>
      <p:cxnSp>
        <p:nvCxnSpPr>
          <p:cNvPr id="10" name="Straight Arrow Connector 9"/>
          <p:cNvCxnSpPr/>
          <p:nvPr/>
        </p:nvCxnSpPr>
        <p:spPr>
          <a:xfrm>
            <a:off x="7017380" y="3205029"/>
            <a:ext cx="683288"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252947" y="2931949"/>
            <a:ext cx="1353256" cy="461665"/>
          </a:xfrm>
          <a:prstGeom prst="rect">
            <a:avLst/>
          </a:prstGeom>
          <a:noFill/>
        </p:spPr>
        <p:txBody>
          <a:bodyPr wrap="none" rtlCol="0">
            <a:spAutoFit/>
          </a:bodyPr>
          <a:lstStyle/>
          <a:p>
            <a:r>
              <a:rPr lang="en-US" sz="2400" dirty="0">
                <a:solidFill>
                  <a:schemeClr val="tx2"/>
                </a:solidFill>
                <a:latin typeface="Verdana" panose="020B0604030504040204" pitchFamily="34" charset="0"/>
                <a:ea typeface="Verdana" panose="020B0604030504040204" pitchFamily="34" charset="0"/>
              </a:rPr>
              <a:t>Hauling</a:t>
            </a:r>
          </a:p>
        </p:txBody>
      </p:sp>
      <p:sp>
        <p:nvSpPr>
          <p:cNvPr id="13" name="TextBox 12"/>
          <p:cNvSpPr txBox="1"/>
          <p:nvPr/>
        </p:nvSpPr>
        <p:spPr>
          <a:xfrm>
            <a:off x="4980148" y="2937886"/>
            <a:ext cx="4514993" cy="461665"/>
          </a:xfrm>
          <a:prstGeom prst="rect">
            <a:avLst/>
          </a:prstGeom>
          <a:noFill/>
        </p:spPr>
        <p:txBody>
          <a:bodyPr wrap="square" rtlCol="0">
            <a:spAutoFit/>
          </a:bodyPr>
          <a:lstStyle/>
          <a:p>
            <a:r>
              <a:rPr lang="en-US" sz="2400" dirty="0">
                <a:solidFill>
                  <a:schemeClr val="tx2"/>
                </a:solidFill>
                <a:latin typeface="Verdana" panose="020B0604030504040204" pitchFamily="34" charset="0"/>
                <a:ea typeface="Verdana" panose="020B0604030504040204" pitchFamily="34" charset="0"/>
              </a:rPr>
              <a:t>Processing             Loading</a:t>
            </a: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797260" y="4038383"/>
            <a:ext cx="2299585" cy="1523101"/>
          </a:xfrm>
          <a:prstGeom prst="rect">
            <a:avLst/>
          </a:prstGeom>
        </p:spPr>
      </p:pic>
      <p:sp>
        <p:nvSpPr>
          <p:cNvPr id="6" name="TextBox 5"/>
          <p:cNvSpPr txBox="1"/>
          <p:nvPr/>
        </p:nvSpPr>
        <p:spPr>
          <a:xfrm>
            <a:off x="371813" y="2270348"/>
            <a:ext cx="4123245" cy="461665"/>
          </a:xfrm>
          <a:prstGeom prst="rect">
            <a:avLst/>
          </a:prstGeom>
          <a:noFill/>
        </p:spPr>
        <p:txBody>
          <a:bodyPr wrap="none" rtlCol="0">
            <a:spAutoFit/>
          </a:bodyPr>
          <a:lstStyle/>
          <a:p>
            <a:r>
              <a:rPr lang="en-US" sz="2400" b="1" dirty="0">
                <a:solidFill>
                  <a:srgbClr val="D73F09"/>
                </a:solidFill>
                <a:latin typeface="Verdana" panose="020B0604030504040204" pitchFamily="34" charset="0"/>
                <a:ea typeface="Verdana" panose="020B0604030504040204" pitchFamily="34" charset="0"/>
              </a:rPr>
              <a:t>Forest harvesting unit </a:t>
            </a:r>
          </a:p>
        </p:txBody>
      </p:sp>
      <p:sp>
        <p:nvSpPr>
          <p:cNvPr id="15" name="TextBox 14"/>
          <p:cNvSpPr txBox="1"/>
          <p:nvPr/>
        </p:nvSpPr>
        <p:spPr>
          <a:xfrm>
            <a:off x="6413858" y="2234221"/>
            <a:ext cx="1560042" cy="461665"/>
          </a:xfrm>
          <a:prstGeom prst="rect">
            <a:avLst/>
          </a:prstGeom>
          <a:noFill/>
        </p:spPr>
        <p:txBody>
          <a:bodyPr wrap="none" rtlCol="0">
            <a:spAutoFit/>
          </a:bodyPr>
          <a:lstStyle/>
          <a:p>
            <a:r>
              <a:rPr lang="en-US" sz="2400" b="1" dirty="0">
                <a:solidFill>
                  <a:srgbClr val="D73F09"/>
                </a:solidFill>
                <a:latin typeface="Verdana" panose="020B0604030504040204" pitchFamily="34" charset="0"/>
                <a:ea typeface="Verdana" panose="020B0604030504040204" pitchFamily="34" charset="0"/>
              </a:rPr>
              <a:t>Landing</a:t>
            </a:r>
          </a:p>
        </p:txBody>
      </p:sp>
      <p:sp>
        <p:nvSpPr>
          <p:cNvPr id="8" name="Rectangle 7"/>
          <p:cNvSpPr/>
          <p:nvPr/>
        </p:nvSpPr>
        <p:spPr>
          <a:xfrm>
            <a:off x="118788" y="1902438"/>
            <a:ext cx="4593021" cy="1755227"/>
          </a:xfrm>
          <a:prstGeom prst="rect">
            <a:avLst/>
          </a:prstGeom>
          <a:noFill/>
          <a:ln w="762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p:cNvSpPr/>
          <p:nvPr/>
        </p:nvSpPr>
        <p:spPr>
          <a:xfrm>
            <a:off x="4976161" y="1916116"/>
            <a:ext cx="4593021" cy="1739057"/>
          </a:xfrm>
          <a:prstGeom prst="rect">
            <a:avLst/>
          </a:prstGeom>
          <a:noFill/>
          <a:ln w="762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Verdana" panose="020B0604030504040204" pitchFamily="34" charset="0"/>
              <a:ea typeface="Verdana" panose="020B0604030504040204" pitchFamily="34" charset="0"/>
            </a:endParaRPr>
          </a:p>
        </p:txBody>
      </p:sp>
      <p:sp>
        <p:nvSpPr>
          <p:cNvPr id="17" name="TextBox 16"/>
          <p:cNvSpPr txBox="1"/>
          <p:nvPr/>
        </p:nvSpPr>
        <p:spPr>
          <a:xfrm>
            <a:off x="9857758" y="2228491"/>
            <a:ext cx="2165978" cy="461665"/>
          </a:xfrm>
          <a:prstGeom prst="rect">
            <a:avLst/>
          </a:prstGeom>
          <a:noFill/>
        </p:spPr>
        <p:txBody>
          <a:bodyPr wrap="none" rtlCol="0">
            <a:spAutoFit/>
          </a:bodyPr>
          <a:lstStyle/>
          <a:p>
            <a:r>
              <a:rPr lang="en-US" sz="2400" b="1" dirty="0">
                <a:solidFill>
                  <a:srgbClr val="D73F09"/>
                </a:solidFill>
                <a:latin typeface="Verdana" panose="020B0604030504040204" pitchFamily="34" charset="0"/>
                <a:ea typeface="Verdana" panose="020B0604030504040204" pitchFamily="34" charset="0"/>
              </a:rPr>
              <a:t>Forest road</a:t>
            </a:r>
          </a:p>
        </p:txBody>
      </p:sp>
      <p:sp>
        <p:nvSpPr>
          <p:cNvPr id="18" name="Rectangle 17"/>
          <p:cNvSpPr/>
          <p:nvPr/>
        </p:nvSpPr>
        <p:spPr>
          <a:xfrm>
            <a:off x="9797260" y="1902438"/>
            <a:ext cx="2299585" cy="1752735"/>
          </a:xfrm>
          <a:prstGeom prst="rect">
            <a:avLst/>
          </a:prstGeom>
          <a:noFill/>
          <a:ln w="762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64" y="4070566"/>
            <a:ext cx="2279502" cy="1509800"/>
          </a:xfrm>
          <a:prstGeom prst="rect">
            <a:avLst/>
          </a:prstGeom>
        </p:spPr>
      </p:pic>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28890" y="4048823"/>
            <a:ext cx="2306653" cy="1531542"/>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6381" y="4055386"/>
            <a:ext cx="2311264" cy="1543958"/>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95158" y="4073782"/>
            <a:ext cx="2311264" cy="1525562"/>
          </a:xfrm>
          <a:prstGeom prst="rect">
            <a:avLst/>
          </a:prstGeom>
        </p:spPr>
      </p:pic>
      <p:sp>
        <p:nvSpPr>
          <p:cNvPr id="21" name="TextBox 20">
            <a:extLst>
              <a:ext uri="{FF2B5EF4-FFF2-40B4-BE49-F238E27FC236}">
                <a16:creationId xmlns:a16="http://schemas.microsoft.com/office/drawing/2014/main" id="{F82DF3C4-1B71-F84E-9F04-A296890552CC}"/>
              </a:ext>
            </a:extLst>
          </p:cNvPr>
          <p:cNvSpPr txBox="1"/>
          <p:nvPr/>
        </p:nvSpPr>
        <p:spPr>
          <a:xfrm>
            <a:off x="7938052" y="6467951"/>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Photos: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3969980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35" y="365125"/>
            <a:ext cx="10676965" cy="1325563"/>
          </a:xfrm>
        </p:spPr>
        <p:txBody>
          <a:bodyPr/>
          <a:lstStyle/>
          <a:p>
            <a:r>
              <a:rPr lang="en-US" dirty="0"/>
              <a:t>Harvesting costs</a:t>
            </a:r>
          </a:p>
        </p:txBody>
      </p:sp>
      <p:sp>
        <p:nvSpPr>
          <p:cNvPr id="3" name="Content Placeholder 2"/>
          <p:cNvSpPr>
            <a:spLocks noGrp="1"/>
          </p:cNvSpPr>
          <p:nvPr>
            <p:ph idx="1"/>
          </p:nvPr>
        </p:nvSpPr>
        <p:spPr>
          <a:xfrm>
            <a:off x="676835" y="1825625"/>
            <a:ext cx="11231880" cy="5032375"/>
          </a:xfrm>
        </p:spPr>
        <p:txBody>
          <a:bodyPr>
            <a:normAutofit/>
          </a:bodyPr>
          <a:lstStyle/>
          <a:p>
            <a:pPr marL="0" indent="0">
              <a:buNone/>
            </a:pPr>
            <a:r>
              <a:rPr lang="en-US" sz="2800" dirty="0"/>
              <a:t>Logging cost: </a:t>
            </a:r>
            <a:r>
              <a:rPr lang="en-US" sz="2800" b="1" dirty="0">
                <a:solidFill>
                  <a:srgbClr val="D73F09"/>
                </a:solidFill>
              </a:rPr>
              <a:t>fixed</a:t>
            </a:r>
            <a:r>
              <a:rPr lang="en-US" sz="2800" dirty="0">
                <a:solidFill>
                  <a:srgbClr val="FF0000"/>
                </a:solidFill>
              </a:rPr>
              <a:t> </a:t>
            </a:r>
            <a:r>
              <a:rPr lang="en-US" sz="2800" dirty="0"/>
              <a:t>+ </a:t>
            </a:r>
            <a:r>
              <a:rPr lang="en-US" sz="2800" b="1" dirty="0">
                <a:solidFill>
                  <a:schemeClr val="accent5">
                    <a:lumMod val="75000"/>
                  </a:schemeClr>
                </a:solidFill>
              </a:rPr>
              <a:t>variable</a:t>
            </a:r>
          </a:p>
          <a:p>
            <a:pPr marL="0" indent="0">
              <a:buNone/>
            </a:pPr>
            <a:endParaRPr lang="en-US" sz="2000" dirty="0"/>
          </a:p>
          <a:p>
            <a:r>
              <a:rPr lang="en-US" sz="2800" dirty="0"/>
              <a:t>Fixed: mobilization </a:t>
            </a:r>
          </a:p>
          <a:p>
            <a:pPr lvl="1">
              <a:buFontTx/>
              <a:buChar char="-"/>
            </a:pPr>
            <a:r>
              <a:rPr lang="en-US" sz="2400" dirty="0">
                <a:solidFill>
                  <a:prstClr val="black"/>
                </a:solidFill>
              </a:rPr>
              <a:t>Amount of equipment</a:t>
            </a:r>
          </a:p>
          <a:p>
            <a:pPr lvl="1">
              <a:buFontTx/>
              <a:buChar char="-"/>
            </a:pPr>
            <a:r>
              <a:rPr lang="en-US" sz="2400" dirty="0"/>
              <a:t>A lowboy is about $150-$180/</a:t>
            </a:r>
            <a:r>
              <a:rPr lang="en-US" sz="2400" dirty="0" err="1"/>
              <a:t>hr</a:t>
            </a:r>
            <a:endParaRPr lang="en-US" sz="2400" dirty="0">
              <a:solidFill>
                <a:prstClr val="black"/>
              </a:solidFill>
            </a:endParaRPr>
          </a:p>
          <a:p>
            <a:pPr lvl="1">
              <a:buFontTx/>
              <a:buChar char="-"/>
            </a:pPr>
            <a:endParaRPr lang="en-US" sz="2400" dirty="0">
              <a:solidFill>
                <a:prstClr val="black"/>
              </a:solidFill>
            </a:endParaRPr>
          </a:p>
          <a:p>
            <a:r>
              <a:rPr lang="en-US" sz="2800" dirty="0"/>
              <a:t>Variable: falling + yarding + processing (logging systems)</a:t>
            </a:r>
          </a:p>
          <a:p>
            <a:pPr lvl="1">
              <a:buFontTx/>
              <a:buChar char="-"/>
            </a:pPr>
            <a:r>
              <a:rPr lang="en-US" sz="2400" dirty="0"/>
              <a:t>Tree volume</a:t>
            </a:r>
          </a:p>
          <a:p>
            <a:pPr lvl="1">
              <a:buFontTx/>
              <a:buChar char="-"/>
            </a:pPr>
            <a:r>
              <a:rPr lang="en-US" sz="2400" dirty="0"/>
              <a:t>System productivity</a:t>
            </a:r>
          </a:p>
          <a:p>
            <a:pPr lvl="1">
              <a:buFontTx/>
              <a:buChar char="-"/>
            </a:pPr>
            <a:r>
              <a:rPr lang="en-US" sz="2400" dirty="0"/>
              <a:t>Topography</a:t>
            </a:r>
          </a:p>
          <a:p>
            <a:pPr lvl="1">
              <a:buFontTx/>
              <a:buChar cha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8951" y="0"/>
            <a:ext cx="5353050" cy="4014788"/>
          </a:xfrm>
          <a:prstGeom prst="rect">
            <a:avLst/>
          </a:prstGeom>
          <a:effectLst/>
        </p:spPr>
      </p:pic>
      <p:sp>
        <p:nvSpPr>
          <p:cNvPr id="6" name="TextBox 5">
            <a:extLst>
              <a:ext uri="{FF2B5EF4-FFF2-40B4-BE49-F238E27FC236}">
                <a16:creationId xmlns:a16="http://schemas.microsoft.com/office/drawing/2014/main" id="{DCFBAB5A-70BA-8C45-99AB-AFD032799ECD}"/>
              </a:ext>
            </a:extLst>
          </p:cNvPr>
          <p:cNvSpPr txBox="1"/>
          <p:nvPr/>
        </p:nvSpPr>
        <p:spPr>
          <a:xfrm>
            <a:off x="7938052" y="6467951"/>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814815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3" y="365125"/>
            <a:ext cx="10625137" cy="1325563"/>
          </a:xfrm>
        </p:spPr>
        <p:txBody>
          <a:bodyPr/>
          <a:lstStyle/>
          <a:p>
            <a:r>
              <a:rPr lang="en-US" dirty="0"/>
              <a:t>Harvesting costs</a:t>
            </a:r>
          </a:p>
        </p:txBody>
      </p:sp>
      <p:sp>
        <p:nvSpPr>
          <p:cNvPr id="3" name="Content Placeholder 2"/>
          <p:cNvSpPr>
            <a:spLocks noGrp="1"/>
          </p:cNvSpPr>
          <p:nvPr>
            <p:ph idx="1"/>
          </p:nvPr>
        </p:nvSpPr>
        <p:spPr>
          <a:xfrm>
            <a:off x="728663" y="1557339"/>
            <a:ext cx="10625137" cy="5300662"/>
          </a:xfrm>
        </p:spPr>
        <p:txBody>
          <a:bodyPr>
            <a:noAutofit/>
          </a:bodyPr>
          <a:lstStyle/>
          <a:p>
            <a:r>
              <a:rPr lang="en-US" sz="2800" dirty="0"/>
              <a:t>The more specifications on the treatment,</a:t>
            </a:r>
          </a:p>
          <a:p>
            <a:pPr marL="0" indent="0">
              <a:buNone/>
            </a:pPr>
            <a:r>
              <a:rPr lang="en-US" sz="2800" dirty="0"/>
              <a:t>  the more expensive logging will be. (Time = $).</a:t>
            </a:r>
          </a:p>
          <a:p>
            <a:endParaRPr lang="en-US" sz="800" dirty="0"/>
          </a:p>
          <a:p>
            <a:r>
              <a:rPr lang="en-US" sz="2800" dirty="0"/>
              <a:t>Dealing with nearby buildings takes time and expertise from the timber faller. </a:t>
            </a:r>
            <a:br>
              <a:rPr lang="en-US" sz="2800" dirty="0"/>
            </a:br>
            <a:r>
              <a:rPr lang="en-US" sz="2800" b="1" dirty="0"/>
              <a:t>Productivity</a:t>
            </a:r>
            <a:r>
              <a:rPr lang="en-US" sz="2800" dirty="0"/>
              <a:t> </a:t>
            </a:r>
            <a:r>
              <a:rPr lang="en-US" sz="2800" b="1" dirty="0">
                <a:latin typeface="Blackoak Std" pitchFamily="82" charset="77"/>
              </a:rPr>
              <a:t>↓</a:t>
            </a:r>
            <a:r>
              <a:rPr lang="en-US" sz="2800" dirty="0"/>
              <a:t>    </a:t>
            </a:r>
            <a:r>
              <a:rPr lang="en-US" sz="2800" b="1" dirty="0"/>
              <a:t>Liability</a:t>
            </a:r>
            <a:r>
              <a:rPr lang="en-US" sz="2800" dirty="0"/>
              <a:t> ↑</a:t>
            </a:r>
          </a:p>
          <a:p>
            <a:endParaRPr lang="en-US" sz="800" dirty="0"/>
          </a:p>
          <a:p>
            <a:r>
              <a:rPr lang="en-US" sz="2800" dirty="0"/>
              <a:t>Small jobs are labor intensive, labor in logging is becoming increasingly scarce. </a:t>
            </a:r>
          </a:p>
          <a:p>
            <a:endParaRPr lang="en-US" sz="800" dirty="0"/>
          </a:p>
          <a:p>
            <a:r>
              <a:rPr lang="en-US" sz="2800" dirty="0"/>
              <a:t>The lower the volume removed, the less profitable the operation will be. Depends on your GOALS.</a:t>
            </a:r>
          </a:p>
        </p:txBody>
      </p:sp>
    </p:spTree>
    <p:extLst>
      <p:ext uri="{BB962C8B-B14F-4D97-AF65-F5344CB8AC3E}">
        <p14:creationId xmlns:p14="http://schemas.microsoft.com/office/powerpoint/2010/main" val="269083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39094" cy="6858001"/>
          </a:xfrm>
          <a:prstGeom prst="rect">
            <a:avLst/>
          </a:prstGeom>
        </p:spPr>
      </p:pic>
      <p:sp>
        <p:nvSpPr>
          <p:cNvPr id="2" name="Title 1"/>
          <p:cNvSpPr>
            <a:spLocks noGrp="1"/>
          </p:cNvSpPr>
          <p:nvPr>
            <p:ph type="title"/>
          </p:nvPr>
        </p:nvSpPr>
        <p:spPr>
          <a:xfrm>
            <a:off x="591167" y="1451597"/>
            <a:ext cx="10202731" cy="1325563"/>
          </a:xfrm>
        </p:spPr>
        <p:txBody>
          <a:bodyPr/>
          <a:lstStyle/>
          <a:p>
            <a:r>
              <a:rPr lang="en-US" sz="6000" dirty="0">
                <a:solidFill>
                  <a:schemeClr val="bg1"/>
                </a:solidFill>
              </a:rPr>
              <a:t>Planning</a:t>
            </a:r>
            <a:endParaRPr lang="en-US" dirty="0">
              <a:solidFill>
                <a:schemeClr val="bg1"/>
              </a:solidFill>
            </a:endParaRPr>
          </a:p>
        </p:txBody>
      </p:sp>
      <p:sp>
        <p:nvSpPr>
          <p:cNvPr id="3" name="Content Placeholder 2"/>
          <p:cNvSpPr>
            <a:spLocks noGrp="1"/>
          </p:cNvSpPr>
          <p:nvPr>
            <p:ph idx="1"/>
          </p:nvPr>
        </p:nvSpPr>
        <p:spPr>
          <a:xfrm>
            <a:off x="591167" y="2540001"/>
            <a:ext cx="11453195" cy="5363776"/>
          </a:xfrm>
        </p:spPr>
        <p:txBody>
          <a:bodyPr>
            <a:noAutofit/>
          </a:bodyPr>
          <a:lstStyle/>
          <a:p>
            <a:pPr>
              <a:lnSpc>
                <a:spcPct val="100000"/>
              </a:lnSpc>
            </a:pPr>
            <a:r>
              <a:rPr lang="en-US" sz="3200" dirty="0">
                <a:solidFill>
                  <a:schemeClr val="bg1"/>
                </a:solidFill>
                <a:latin typeface="Verdana" panose="020B0604030504040204" pitchFamily="34" charset="0"/>
                <a:ea typeface="Verdana" panose="020B0604030504040204" pitchFamily="34" charset="0"/>
              </a:rPr>
              <a:t>Management plan:</a:t>
            </a:r>
          </a:p>
          <a:p>
            <a:pPr marL="0" indent="0">
              <a:lnSpc>
                <a:spcPct val="100000"/>
              </a:lnSpc>
              <a:buNone/>
            </a:pPr>
            <a:r>
              <a:rPr lang="en-US" sz="3200" dirty="0">
                <a:solidFill>
                  <a:schemeClr val="bg1"/>
                </a:solidFill>
                <a:latin typeface="Verdana" panose="020B0604030504040204" pitchFamily="34" charset="0"/>
                <a:ea typeface="Verdana" panose="020B0604030504040204" pitchFamily="34" charset="0"/>
              </a:rPr>
              <a:t>	- What are your objectives? </a:t>
            </a:r>
          </a:p>
          <a:p>
            <a:pPr marL="0" indent="0">
              <a:lnSpc>
                <a:spcPct val="100000"/>
              </a:lnSpc>
              <a:buNone/>
            </a:pPr>
            <a:r>
              <a:rPr lang="en-US" sz="3200" dirty="0">
                <a:solidFill>
                  <a:schemeClr val="bg1"/>
                </a:solidFill>
                <a:latin typeface="Verdana" panose="020B0604030504040204" pitchFamily="34" charset="0"/>
                <a:ea typeface="Verdana" panose="020B0604030504040204" pitchFamily="34" charset="0"/>
              </a:rPr>
              <a:t>	- Maps!</a:t>
            </a:r>
            <a:endParaRPr lang="en-US" sz="900" dirty="0">
              <a:solidFill>
                <a:schemeClr val="bg1"/>
              </a:solidFill>
              <a:latin typeface="Verdana" panose="020B0604030504040204" pitchFamily="34" charset="0"/>
              <a:ea typeface="Verdana" panose="020B0604030504040204" pitchFamily="34" charset="0"/>
            </a:endParaRPr>
          </a:p>
          <a:p>
            <a:pPr>
              <a:lnSpc>
                <a:spcPct val="100000"/>
              </a:lnSpc>
              <a:spcBef>
                <a:spcPts val="600"/>
              </a:spcBef>
            </a:pPr>
            <a:r>
              <a:rPr lang="en-US" sz="3200" dirty="0">
                <a:solidFill>
                  <a:schemeClr val="bg1"/>
                </a:solidFill>
                <a:latin typeface="Verdana" panose="020B0604030504040204" pitchFamily="34" charset="0"/>
                <a:ea typeface="Verdana" panose="020B0604030504040204" pitchFamily="34" charset="0"/>
              </a:rPr>
              <a:t>Timing: Season affects technical, economic feasibility</a:t>
            </a:r>
          </a:p>
          <a:p>
            <a:pPr>
              <a:lnSpc>
                <a:spcPct val="100000"/>
              </a:lnSpc>
              <a:spcBef>
                <a:spcPts val="600"/>
              </a:spcBef>
            </a:pPr>
            <a:r>
              <a:rPr lang="en-US" sz="3200" dirty="0">
                <a:solidFill>
                  <a:schemeClr val="bg1"/>
                </a:solidFill>
                <a:latin typeface="Verdana" panose="020B0604030504040204" pitchFamily="34" charset="0"/>
                <a:ea typeface="Verdana" panose="020B0604030504040204" pitchFamily="34" charset="0"/>
              </a:rPr>
              <a:t>Access: roads, landings, skid trails</a:t>
            </a:r>
          </a:p>
          <a:p>
            <a:pPr>
              <a:lnSpc>
                <a:spcPct val="100000"/>
              </a:lnSpc>
              <a:spcBef>
                <a:spcPts val="600"/>
              </a:spcBef>
            </a:pPr>
            <a:r>
              <a:rPr lang="en-US" sz="3200" dirty="0">
                <a:solidFill>
                  <a:schemeClr val="bg1"/>
                </a:solidFill>
                <a:latin typeface="Verdana" panose="020B0604030504040204" pitchFamily="34" charset="0"/>
                <a:ea typeface="Verdana" panose="020B0604030504040204" pitchFamily="34" charset="0"/>
              </a:rPr>
              <a:t>Property lines, easements</a:t>
            </a:r>
          </a:p>
          <a:p>
            <a:pPr>
              <a:lnSpc>
                <a:spcPct val="100000"/>
              </a:lnSpc>
              <a:spcBef>
                <a:spcPts val="600"/>
              </a:spcBef>
            </a:pPr>
            <a:r>
              <a:rPr lang="en-US" sz="3200" dirty="0">
                <a:solidFill>
                  <a:schemeClr val="bg1"/>
                </a:solidFill>
                <a:latin typeface="Verdana" panose="020B0604030504040204" pitchFamily="34" charset="0"/>
                <a:ea typeface="Verdana" panose="020B0604030504040204" pitchFamily="34" charset="0"/>
              </a:rPr>
              <a:t>Seedlings! </a:t>
            </a:r>
          </a:p>
          <a:p>
            <a:endParaRPr lang="en-US" sz="2400" dirty="0">
              <a:latin typeface="Plantagenet Cherokee" panose="02020602070100000000" pitchFamily="18" charset="0"/>
            </a:endParaRPr>
          </a:p>
          <a:p>
            <a:endParaRPr lang="en-US" sz="2400" dirty="0">
              <a:latin typeface="Plantagenet Cherokee" panose="02020602070100000000" pitchFamily="18" charset="0"/>
            </a:endParaRPr>
          </a:p>
          <a:p>
            <a:endParaRPr lang="en-US" sz="2400" dirty="0">
              <a:latin typeface="Plantagenet Cherokee" panose="02020602070100000000" pitchFamily="18" charset="0"/>
            </a:endParaRPr>
          </a:p>
          <a:p>
            <a:endParaRPr lang="en-US" sz="2400" dirty="0">
              <a:latin typeface="Plantagenet Cherokee" panose="02020602070100000000" pitchFamily="18" charset="0"/>
            </a:endParaRPr>
          </a:p>
        </p:txBody>
      </p:sp>
      <p:sp>
        <p:nvSpPr>
          <p:cNvPr id="7" name="TextBox 6"/>
          <p:cNvSpPr txBox="1"/>
          <p:nvPr/>
        </p:nvSpPr>
        <p:spPr>
          <a:xfrm>
            <a:off x="8069260" y="6486057"/>
            <a:ext cx="4267200" cy="276999"/>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593551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46"/>
            <a:ext cx="10515600" cy="1033288"/>
          </a:xfrm>
        </p:spPr>
        <p:txBody>
          <a:bodyPr/>
          <a:lstStyle/>
          <a:p>
            <a:r>
              <a:rPr lang="en-US" dirty="0"/>
              <a:t>Contracts</a:t>
            </a:r>
          </a:p>
        </p:txBody>
      </p:sp>
      <p:sp>
        <p:nvSpPr>
          <p:cNvPr id="3" name="Content Placeholder 2"/>
          <p:cNvSpPr>
            <a:spLocks noGrp="1"/>
          </p:cNvSpPr>
          <p:nvPr>
            <p:ph idx="1"/>
          </p:nvPr>
        </p:nvSpPr>
        <p:spPr>
          <a:xfrm>
            <a:off x="528638" y="1333734"/>
            <a:ext cx="9505766" cy="5113490"/>
          </a:xfrm>
        </p:spPr>
        <p:txBody>
          <a:bodyPr>
            <a:noAutofit/>
          </a:bodyPr>
          <a:lstStyle/>
          <a:p>
            <a:pPr lvl="1"/>
            <a:r>
              <a:rPr lang="en-US" sz="3400" dirty="0">
                <a:solidFill>
                  <a:schemeClr val="tx2">
                    <a:lumMod val="75000"/>
                  </a:schemeClr>
                </a:solidFill>
              </a:rPr>
              <a:t>Who pays for setup?</a:t>
            </a:r>
          </a:p>
          <a:p>
            <a:pPr lvl="1"/>
            <a:r>
              <a:rPr lang="en-US" sz="3400" dirty="0">
                <a:solidFill>
                  <a:schemeClr val="tx2">
                    <a:lumMod val="75000"/>
                  </a:schemeClr>
                </a:solidFill>
              </a:rPr>
              <a:t>Payment basis? </a:t>
            </a:r>
          </a:p>
          <a:p>
            <a:pPr lvl="1"/>
            <a:r>
              <a:rPr lang="en-US" sz="3400" dirty="0">
                <a:solidFill>
                  <a:schemeClr val="tx2">
                    <a:lumMod val="75000"/>
                  </a:schemeClr>
                </a:solidFill>
              </a:rPr>
              <a:t>Is hauling timber or biomass included?</a:t>
            </a:r>
          </a:p>
          <a:p>
            <a:pPr lvl="1"/>
            <a:r>
              <a:rPr lang="en-US" sz="3400" dirty="0">
                <a:solidFill>
                  <a:schemeClr val="tx2">
                    <a:lumMod val="75000"/>
                  </a:schemeClr>
                </a:solidFill>
              </a:rPr>
              <a:t>Marketing of timber or biomass?</a:t>
            </a:r>
          </a:p>
          <a:p>
            <a:pPr lvl="1"/>
            <a:r>
              <a:rPr lang="en-US" sz="3400" dirty="0">
                <a:solidFill>
                  <a:schemeClr val="tx2">
                    <a:lumMod val="75000"/>
                  </a:schemeClr>
                </a:solidFill>
              </a:rPr>
              <a:t>Who does tree marking if thinning?</a:t>
            </a:r>
          </a:p>
          <a:p>
            <a:pPr lvl="1"/>
            <a:r>
              <a:rPr lang="en-US" sz="3400" dirty="0">
                <a:solidFill>
                  <a:schemeClr val="tx2">
                    <a:lumMod val="75000"/>
                  </a:schemeClr>
                </a:solidFill>
              </a:rPr>
              <a:t>Time of completion</a:t>
            </a:r>
          </a:p>
          <a:p>
            <a:pPr lvl="1"/>
            <a:r>
              <a:rPr lang="en-US" sz="3400" dirty="0">
                <a:solidFill>
                  <a:schemeClr val="tx2">
                    <a:lumMod val="75000"/>
                  </a:schemeClr>
                </a:solidFill>
              </a:rPr>
              <a:t>Is the contractor aware of FPA rules and regulations? </a:t>
            </a:r>
          </a:p>
          <a:p>
            <a:pPr lvl="1"/>
            <a:r>
              <a:rPr lang="en-US" sz="3400" dirty="0">
                <a:solidFill>
                  <a:schemeClr val="tx2">
                    <a:lumMod val="75000"/>
                  </a:schemeClr>
                </a:solidFill>
              </a:rPr>
              <a:t>Replanting?</a:t>
            </a:r>
          </a:p>
        </p:txBody>
      </p:sp>
      <p:sp>
        <p:nvSpPr>
          <p:cNvPr id="6" name="TextBox 5"/>
          <p:cNvSpPr txBox="1"/>
          <p:nvPr/>
        </p:nvSpPr>
        <p:spPr>
          <a:xfrm>
            <a:off x="6144126" y="-416365"/>
            <a:ext cx="2688931" cy="338554"/>
          </a:xfrm>
          <a:prstGeom prst="rect">
            <a:avLst/>
          </a:prstGeom>
          <a:solidFill>
            <a:schemeClr val="accent2">
              <a:alpha val="64000"/>
            </a:schemeClr>
          </a:solidFill>
        </p:spPr>
        <p:txBody>
          <a:bodyPr wrap="square" rtlCol="0">
            <a:spAutoFit/>
          </a:bodyPr>
          <a:lstStyle/>
          <a:p>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Belart</a:t>
            </a:r>
          </a:p>
        </p:txBody>
      </p:sp>
    </p:spTree>
    <p:extLst>
      <p:ext uri="{BB962C8B-B14F-4D97-AF65-F5344CB8AC3E}">
        <p14:creationId xmlns:p14="http://schemas.microsoft.com/office/powerpoint/2010/main" val="2220434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94691"/>
            <a:ext cx="10796587" cy="1325563"/>
          </a:xfrm>
        </p:spPr>
        <p:txBody>
          <a:bodyPr/>
          <a:lstStyle/>
          <a:p>
            <a:r>
              <a:rPr lang="en-US" dirty="0"/>
              <a:t>Contracts</a:t>
            </a:r>
          </a:p>
        </p:txBody>
      </p:sp>
      <p:sp>
        <p:nvSpPr>
          <p:cNvPr id="3" name="Content Placeholder 2"/>
          <p:cNvSpPr>
            <a:spLocks noGrp="1"/>
          </p:cNvSpPr>
          <p:nvPr>
            <p:ph idx="1"/>
          </p:nvPr>
        </p:nvSpPr>
        <p:spPr>
          <a:xfrm>
            <a:off x="0" y="1257300"/>
            <a:ext cx="10515600" cy="5499532"/>
          </a:xfrm>
        </p:spPr>
        <p:txBody>
          <a:bodyPr>
            <a:normAutofit/>
          </a:bodyPr>
          <a:lstStyle/>
          <a:p>
            <a:pPr lvl="1"/>
            <a:r>
              <a:rPr lang="en-US" sz="3600" dirty="0">
                <a:solidFill>
                  <a:schemeClr val="tx2">
                    <a:lumMod val="75000"/>
                  </a:schemeClr>
                </a:solidFill>
                <a:cs typeface="Verdana" panose="020B0604030504040204" pitchFamily="34" charset="0"/>
              </a:rPr>
              <a:t>Termination of operations</a:t>
            </a:r>
          </a:p>
          <a:p>
            <a:pPr lvl="1"/>
            <a:r>
              <a:rPr lang="en-US" sz="3600" dirty="0">
                <a:solidFill>
                  <a:schemeClr val="tx2">
                    <a:lumMod val="75000"/>
                  </a:schemeClr>
                </a:solidFill>
                <a:cs typeface="Verdana" panose="020B0604030504040204" pitchFamily="34" charset="0"/>
              </a:rPr>
              <a:t>Road conditions (pics)</a:t>
            </a:r>
          </a:p>
          <a:p>
            <a:pPr lvl="1"/>
            <a:r>
              <a:rPr lang="en-US" sz="3600" dirty="0">
                <a:solidFill>
                  <a:schemeClr val="tx2">
                    <a:lumMod val="75000"/>
                  </a:schemeClr>
                </a:solidFill>
                <a:cs typeface="Verdana" panose="020B0604030504040204" pitchFamily="34" charset="0"/>
              </a:rPr>
              <a:t>Post-operation inspection</a:t>
            </a:r>
          </a:p>
          <a:p>
            <a:pPr marL="914400" lvl="2" indent="0">
              <a:buNone/>
            </a:pPr>
            <a:r>
              <a:rPr lang="en-US" sz="3600" dirty="0">
                <a:solidFill>
                  <a:schemeClr val="tx2">
                    <a:lumMod val="75000"/>
                  </a:schemeClr>
                </a:solidFill>
                <a:cs typeface="Verdana" panose="020B0604030504040204" pitchFamily="34" charset="0"/>
              </a:rPr>
              <a:t>- Remedies</a:t>
            </a:r>
          </a:p>
          <a:p>
            <a:pPr lvl="1"/>
            <a:r>
              <a:rPr lang="en-US" sz="3600" dirty="0">
                <a:solidFill>
                  <a:schemeClr val="tx2">
                    <a:lumMod val="75000"/>
                  </a:schemeClr>
                </a:solidFill>
                <a:cs typeface="Verdana" panose="020B0604030504040204" pitchFamily="34" charset="0"/>
              </a:rPr>
              <a:t>Payment schedule</a:t>
            </a:r>
          </a:p>
          <a:p>
            <a:pPr lvl="1"/>
            <a:r>
              <a:rPr lang="en-US" sz="3600" dirty="0">
                <a:solidFill>
                  <a:schemeClr val="tx2">
                    <a:lumMod val="75000"/>
                  </a:schemeClr>
                </a:solidFill>
                <a:cs typeface="Verdana" panose="020B0604030504040204" pitchFamily="34" charset="0"/>
              </a:rPr>
              <a:t>Insurance </a:t>
            </a:r>
          </a:p>
          <a:p>
            <a:pPr lvl="2"/>
            <a:r>
              <a:rPr lang="en-US" sz="3200" dirty="0">
                <a:solidFill>
                  <a:schemeClr val="tx2">
                    <a:lumMod val="75000"/>
                  </a:schemeClr>
                </a:solidFill>
                <a:cs typeface="Verdana" panose="020B0604030504040204" pitchFamily="34" charset="0"/>
              </a:rPr>
              <a:t>Excessive property damage</a:t>
            </a:r>
          </a:p>
          <a:p>
            <a:pPr lvl="2"/>
            <a:r>
              <a:rPr lang="en-US" sz="3200" dirty="0">
                <a:solidFill>
                  <a:schemeClr val="tx2">
                    <a:lumMod val="75000"/>
                  </a:schemeClr>
                </a:solidFill>
                <a:cs typeface="Verdana" panose="020B0604030504040204" pitchFamily="34" charset="0"/>
              </a:rPr>
              <a:t>General liability</a:t>
            </a:r>
          </a:p>
          <a:p>
            <a:pPr lvl="2"/>
            <a:r>
              <a:rPr lang="en-US" sz="3200" dirty="0">
                <a:solidFill>
                  <a:schemeClr val="tx2">
                    <a:lumMod val="75000"/>
                  </a:schemeClr>
                </a:solidFill>
                <a:cs typeface="Verdana" panose="020B0604030504040204" pitchFamily="34" charset="0"/>
              </a:rPr>
              <a:t>“Additional named insured”</a:t>
            </a:r>
          </a:p>
          <a:p>
            <a:pPr lvl="1">
              <a:buFontTx/>
              <a:buChar char="-"/>
            </a:pPr>
            <a:endParaRPr lang="en-US" sz="2800" dirty="0">
              <a:solidFill>
                <a:schemeClr val="tx2">
                  <a:lumMod val="75000"/>
                </a:schemeClr>
              </a:solidFill>
              <a:cs typeface="Verdana" panose="020B0604030504040204" pitchFamily="34"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6787" y="0"/>
            <a:ext cx="4045213" cy="6858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A4150EE-5D24-CC43-81E8-27EE2D676FD8}"/>
              </a:ext>
            </a:extLst>
          </p:cNvPr>
          <p:cNvSpPr txBox="1"/>
          <p:nvPr/>
        </p:nvSpPr>
        <p:spPr>
          <a:xfrm>
            <a:off x="8166655" y="6453663"/>
            <a:ext cx="400629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1775701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1" cy="709647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466725" y="269873"/>
            <a:ext cx="7024938" cy="1325563"/>
          </a:xfrm>
          <a:solidFill>
            <a:schemeClr val="accent2">
              <a:alpha val="45000"/>
            </a:schemeClr>
          </a:solidFill>
        </p:spPr>
        <p:txBody>
          <a:bodyPr/>
          <a:lstStyle/>
          <a:p>
            <a:r>
              <a:rPr lang="en-US" dirty="0">
                <a:solidFill>
                  <a:schemeClr val="bg1"/>
                </a:solidFill>
              </a:rPr>
              <a:t>Forest Practices Act</a:t>
            </a:r>
          </a:p>
        </p:txBody>
      </p:sp>
      <p:sp>
        <p:nvSpPr>
          <p:cNvPr id="11" name="Content Placeholder 10"/>
          <p:cNvSpPr>
            <a:spLocks noGrp="1"/>
          </p:cNvSpPr>
          <p:nvPr>
            <p:ph sz="quarter" idx="4294967295"/>
          </p:nvPr>
        </p:nvSpPr>
        <p:spPr>
          <a:xfrm>
            <a:off x="859580" y="1812439"/>
            <a:ext cx="5043915" cy="3914593"/>
          </a:xfrm>
          <a:solidFill>
            <a:schemeClr val="accent2">
              <a:alpha val="45000"/>
            </a:schemeClr>
          </a:solidFill>
        </p:spPr>
        <p:txBody>
          <a:bodyPr>
            <a:normAutofit/>
          </a:bodyPr>
          <a:lstStyle/>
          <a:p>
            <a:r>
              <a:rPr lang="en-US" sz="4000" dirty="0">
                <a:latin typeface="Verdana" panose="020B0604030504040204" pitchFamily="34" charset="0"/>
                <a:ea typeface="Verdana" panose="020B0604030504040204" pitchFamily="34" charset="0"/>
              </a:rPr>
              <a:t>Reforestation</a:t>
            </a:r>
          </a:p>
          <a:p>
            <a:endParaRPr lang="en-US" sz="800" dirty="0">
              <a:latin typeface="Verdana" panose="020B0604030504040204" pitchFamily="34" charset="0"/>
              <a:ea typeface="Verdana" panose="020B0604030504040204" pitchFamily="34" charset="0"/>
            </a:endParaRPr>
          </a:p>
          <a:p>
            <a:r>
              <a:rPr lang="en-US" sz="4000" dirty="0">
                <a:latin typeface="Verdana" panose="020B0604030504040204" pitchFamily="34" charset="0"/>
                <a:ea typeface="Verdana" panose="020B0604030504040204" pitchFamily="34" charset="0"/>
              </a:rPr>
              <a:t>Wildlife habitat</a:t>
            </a:r>
          </a:p>
          <a:p>
            <a:endParaRPr lang="en-US" sz="800" dirty="0">
              <a:latin typeface="Verdana" panose="020B0604030504040204" pitchFamily="34" charset="0"/>
              <a:ea typeface="Verdana" panose="020B0604030504040204" pitchFamily="34" charset="0"/>
            </a:endParaRPr>
          </a:p>
          <a:p>
            <a:r>
              <a:rPr lang="en-US" sz="4000" dirty="0">
                <a:latin typeface="Verdana" panose="020B0604030504040204" pitchFamily="34" charset="0"/>
                <a:ea typeface="Verdana" panose="020B0604030504040204" pitchFamily="34" charset="0"/>
              </a:rPr>
              <a:t>Riparian buffers</a:t>
            </a:r>
          </a:p>
          <a:p>
            <a:endParaRPr lang="en-US" sz="800" dirty="0">
              <a:latin typeface="Verdana" panose="020B0604030504040204" pitchFamily="34" charset="0"/>
              <a:ea typeface="Verdana" panose="020B0604030504040204" pitchFamily="34" charset="0"/>
            </a:endParaRPr>
          </a:p>
          <a:p>
            <a:r>
              <a:rPr lang="en-US" sz="4000" dirty="0" err="1">
                <a:latin typeface="Verdana" panose="020B0604030504040204" pitchFamily="34" charset="0"/>
                <a:ea typeface="Verdana" panose="020B0604030504040204" pitchFamily="34" charset="0"/>
              </a:rPr>
              <a:t>Clearcut</a:t>
            </a:r>
            <a:r>
              <a:rPr lang="en-US" sz="4000" dirty="0">
                <a:latin typeface="Verdana" panose="020B0604030504040204" pitchFamily="34" charset="0"/>
                <a:ea typeface="Verdana" panose="020B0604030504040204" pitchFamily="34" charset="0"/>
              </a:rPr>
              <a:t> size</a:t>
            </a:r>
          </a:p>
        </p:txBody>
      </p:sp>
      <p:sp>
        <p:nvSpPr>
          <p:cNvPr id="7" name="TextBox 6">
            <a:extLst>
              <a:ext uri="{FF2B5EF4-FFF2-40B4-BE49-F238E27FC236}">
                <a16:creationId xmlns:a16="http://schemas.microsoft.com/office/drawing/2014/main" id="{DAFAC235-2258-9548-AB15-2EF166BFFBE0}"/>
              </a:ext>
            </a:extLst>
          </p:cNvPr>
          <p:cNvSpPr txBox="1"/>
          <p:nvPr/>
        </p:nvSpPr>
        <p:spPr>
          <a:xfrm>
            <a:off x="7823752" y="6719500"/>
            <a:ext cx="425394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2722410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a:t>
            </a:r>
          </a:p>
        </p:txBody>
      </p:sp>
      <p:sp>
        <p:nvSpPr>
          <p:cNvPr id="3" name="Content Placeholder 2"/>
          <p:cNvSpPr>
            <a:spLocks noGrp="1"/>
          </p:cNvSpPr>
          <p:nvPr>
            <p:ph idx="1"/>
          </p:nvPr>
        </p:nvSpPr>
        <p:spPr>
          <a:xfrm>
            <a:off x="387275" y="1690688"/>
            <a:ext cx="11642800" cy="4486275"/>
          </a:xfrm>
        </p:spPr>
        <p:txBody>
          <a:bodyPr>
            <a:noAutofit/>
          </a:bodyPr>
          <a:lstStyle/>
          <a:p>
            <a:pPr lvl="1"/>
            <a:r>
              <a:rPr lang="en-US" sz="3600" dirty="0">
                <a:solidFill>
                  <a:schemeClr val="bg2">
                    <a:lumMod val="25000"/>
                  </a:schemeClr>
                </a:solidFill>
              </a:rPr>
              <a:t>It is important to check progress</a:t>
            </a:r>
          </a:p>
          <a:p>
            <a:pPr lvl="1"/>
            <a:r>
              <a:rPr lang="en-US" sz="3600" dirty="0">
                <a:solidFill>
                  <a:schemeClr val="bg2">
                    <a:lumMod val="25000"/>
                  </a:schemeClr>
                </a:solidFill>
              </a:rPr>
              <a:t>Compliance with FPA</a:t>
            </a:r>
          </a:p>
          <a:p>
            <a:pPr lvl="1"/>
            <a:r>
              <a:rPr lang="en-US" sz="3600" dirty="0">
                <a:solidFill>
                  <a:schemeClr val="bg2">
                    <a:lumMod val="25000"/>
                  </a:schemeClr>
                </a:solidFill>
              </a:rPr>
              <a:t>Images are extremely valuable (roads)</a:t>
            </a:r>
          </a:p>
          <a:p>
            <a:pPr lvl="1"/>
            <a:r>
              <a:rPr lang="en-US" sz="3600" dirty="0">
                <a:solidFill>
                  <a:schemeClr val="bg2">
                    <a:lumMod val="25000"/>
                  </a:schemeClr>
                </a:solidFill>
              </a:rPr>
              <a:t>Post-operations</a:t>
            </a:r>
          </a:p>
          <a:p>
            <a:pPr lvl="2">
              <a:buFontTx/>
              <a:buChar char="-"/>
            </a:pPr>
            <a:r>
              <a:rPr lang="en-US" sz="3200" dirty="0">
                <a:solidFill>
                  <a:schemeClr val="bg2">
                    <a:lumMod val="25000"/>
                  </a:schemeClr>
                </a:solidFill>
              </a:rPr>
              <a:t>Roads</a:t>
            </a:r>
          </a:p>
          <a:p>
            <a:pPr lvl="2">
              <a:buFontTx/>
              <a:buChar char="-"/>
            </a:pPr>
            <a:r>
              <a:rPr lang="en-US" sz="3200" dirty="0">
                <a:solidFill>
                  <a:schemeClr val="bg2">
                    <a:lumMod val="25000"/>
                  </a:schemeClr>
                </a:solidFill>
              </a:rPr>
              <a:t>Slash disposal</a:t>
            </a:r>
          </a:p>
          <a:p>
            <a:pPr lvl="2">
              <a:buFontTx/>
              <a:buChar char="-"/>
            </a:pPr>
            <a:r>
              <a:rPr lang="en-US" sz="3200" dirty="0">
                <a:solidFill>
                  <a:schemeClr val="bg2">
                    <a:lumMod val="25000"/>
                  </a:schemeClr>
                </a:solidFill>
              </a:rPr>
              <a:t>Contract agreement (residual damage, remedies)</a:t>
            </a:r>
          </a:p>
          <a:p>
            <a:pPr marL="914400" lvl="2" indent="0">
              <a:buNone/>
            </a:pPr>
            <a:r>
              <a:rPr lang="en-US" sz="3200" dirty="0">
                <a:solidFill>
                  <a:srgbClr val="D73F09"/>
                </a:solidFill>
              </a:rPr>
              <a:t>  (Before they leave!!)</a:t>
            </a:r>
          </a:p>
          <a:p>
            <a:pPr lvl="1">
              <a:buFontTx/>
              <a:buChar char="-"/>
            </a:pPr>
            <a:endParaRPr lang="en-US" sz="3600" dirty="0">
              <a:solidFill>
                <a:schemeClr val="bg2">
                  <a:lumMod val="25000"/>
                </a:schemeClr>
              </a:solidFill>
            </a:endParaRPr>
          </a:p>
          <a:p>
            <a:pPr lvl="1">
              <a:buFontTx/>
              <a:buChar char="-"/>
            </a:pPr>
            <a:endParaRPr lang="en-US" sz="3600" dirty="0">
              <a:solidFill>
                <a:schemeClr val="bg2">
                  <a:lumMod val="25000"/>
                </a:schemeClr>
              </a:solidFill>
            </a:endParaRPr>
          </a:p>
        </p:txBody>
      </p:sp>
    </p:spTree>
    <p:extLst>
      <p:ext uri="{BB962C8B-B14F-4D97-AF65-F5344CB8AC3E}">
        <p14:creationId xmlns:p14="http://schemas.microsoft.com/office/powerpoint/2010/main" val="3317352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0" y="1852689"/>
            <a:ext cx="7391400" cy="4150078"/>
          </a:xfrm>
        </p:spPr>
        <p:txBody>
          <a:bodyPr>
            <a:noAutofit/>
          </a:bodyPr>
          <a:lstStyle/>
          <a:p>
            <a:pPr lvl="1"/>
            <a:r>
              <a:rPr lang="en-US" sz="3600" dirty="0">
                <a:solidFill>
                  <a:schemeClr val="tx2">
                    <a:lumMod val="75000"/>
                  </a:schemeClr>
                </a:solidFill>
              </a:rPr>
              <a:t>Slash: Make sure you have a plan for it</a:t>
            </a:r>
          </a:p>
          <a:p>
            <a:pPr lvl="1"/>
            <a:endParaRPr lang="en-US" sz="3600" dirty="0">
              <a:solidFill>
                <a:schemeClr val="tx2">
                  <a:lumMod val="75000"/>
                </a:schemeClr>
              </a:solidFill>
            </a:endParaRPr>
          </a:p>
          <a:p>
            <a:pPr lvl="1"/>
            <a:r>
              <a:rPr lang="en-US" sz="3600" dirty="0">
                <a:solidFill>
                  <a:schemeClr val="tx2">
                    <a:lumMod val="75000"/>
                  </a:schemeClr>
                </a:solidFill>
              </a:rPr>
              <a:t>Replant: FPA requirement; order before harvesting!</a:t>
            </a:r>
          </a:p>
          <a:p>
            <a:pPr lvl="1"/>
            <a:endParaRPr lang="en-US" sz="3600" dirty="0">
              <a:solidFill>
                <a:schemeClr val="tx2">
                  <a:lumMod val="75000"/>
                </a:schemeClr>
              </a:solidFill>
            </a:endParaRPr>
          </a:p>
          <a:p>
            <a:pPr lvl="1"/>
            <a:r>
              <a:rPr lang="en-US" sz="3600" dirty="0">
                <a:solidFill>
                  <a:schemeClr val="tx2">
                    <a:lumMod val="75000"/>
                  </a:schemeClr>
                </a:solidFill>
              </a:rPr>
              <a:t>Road repair/decommission?</a:t>
            </a:r>
          </a:p>
          <a:p>
            <a:pPr lvl="1"/>
            <a:endParaRPr lang="en-US" sz="3600" dirty="0">
              <a:solidFill>
                <a:schemeClr val="tx2">
                  <a:lumMod val="75000"/>
                </a:schemeClr>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4656" y="1357314"/>
            <a:ext cx="4227344" cy="55006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42912" y="176866"/>
            <a:ext cx="10285245" cy="1325563"/>
          </a:xfrm>
        </p:spPr>
        <p:txBody>
          <a:bodyPr>
            <a:normAutofit/>
          </a:bodyPr>
          <a:lstStyle/>
          <a:p>
            <a:r>
              <a:rPr lang="en-US" dirty="0"/>
              <a:t>Postharvest considerations</a:t>
            </a:r>
          </a:p>
        </p:txBody>
      </p:sp>
      <p:sp>
        <p:nvSpPr>
          <p:cNvPr id="7" name="TextBox 6">
            <a:extLst>
              <a:ext uri="{FF2B5EF4-FFF2-40B4-BE49-F238E27FC236}">
                <a16:creationId xmlns:a16="http://schemas.microsoft.com/office/drawing/2014/main" id="{50D0CF3F-BE1D-2245-B343-08EDA84556B1}"/>
              </a:ext>
            </a:extLst>
          </p:cNvPr>
          <p:cNvSpPr txBox="1"/>
          <p:nvPr/>
        </p:nvSpPr>
        <p:spPr>
          <a:xfrm>
            <a:off x="3695700" y="6467951"/>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2549956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144145"/>
            <a:ext cx="5029200" cy="1325563"/>
          </a:xfrm>
        </p:spPr>
        <p:txBody>
          <a:bodyPr/>
          <a:lstStyle/>
          <a:p>
            <a:r>
              <a:rPr lang="en-US" dirty="0"/>
              <a:t>Expectations</a:t>
            </a:r>
          </a:p>
        </p:txBody>
      </p:sp>
      <p:sp>
        <p:nvSpPr>
          <p:cNvPr id="8" name="Cloud Callout 7"/>
          <p:cNvSpPr/>
          <p:nvPr/>
        </p:nvSpPr>
        <p:spPr>
          <a:xfrm>
            <a:off x="1314450" y="746949"/>
            <a:ext cx="4380237" cy="3891591"/>
          </a:xfrm>
          <a:prstGeom prst="cloudCallout">
            <a:avLst>
              <a:gd name="adj1" fmla="val 64673"/>
              <a:gd name="adj2" fmla="val 35780"/>
            </a:avLst>
          </a:prstGeom>
          <a:blipFill dpi="0" rotWithShape="1">
            <a:blip r:embed="rId3" cstate="screen">
              <a:extLst>
                <a:ext uri="{28A0092B-C50C-407E-A947-70E740481C1C}">
                  <a14:useLocalDpi xmlns:a14="http://schemas.microsoft.com/office/drawing/2010/main"/>
                </a:ext>
              </a:extLst>
            </a:blip>
            <a:srcRect/>
            <a:stretch>
              <a:fillRect/>
            </a:stretch>
          </a:blip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472742" y="3788229"/>
            <a:ext cx="2000922" cy="199631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2"/>
                </a:solidFill>
              </a:rPr>
              <a:t>$$    $$</a:t>
            </a:r>
          </a:p>
        </p:txBody>
      </p:sp>
      <p:sp>
        <p:nvSpPr>
          <p:cNvPr id="10" name="Arc 9"/>
          <p:cNvSpPr/>
          <p:nvPr/>
        </p:nvSpPr>
        <p:spPr>
          <a:xfrm rot="7947258">
            <a:off x="6957227" y="4344518"/>
            <a:ext cx="1031953" cy="1098008"/>
          </a:xfrm>
          <a:prstGeom prst="arc">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chemeClr val="tx1"/>
                </a:solidFill>
              </a:ln>
              <a:solidFill>
                <a:schemeClr val="tx2"/>
              </a:solidFill>
            </a:endParaRPr>
          </a:p>
        </p:txBody>
      </p:sp>
    </p:spTree>
    <p:extLst>
      <p:ext uri="{BB962C8B-B14F-4D97-AF65-F5344CB8AC3E}">
        <p14:creationId xmlns:p14="http://schemas.microsoft.com/office/powerpoint/2010/main" val="1876384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45" y="0"/>
            <a:ext cx="12250845" cy="685800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9383692" y="6258206"/>
            <a:ext cx="2688931" cy="338554"/>
          </a:xfrm>
          <a:prstGeom prst="rect">
            <a:avLst/>
          </a:prstGeom>
          <a:solidFill>
            <a:schemeClr val="accent2">
              <a:alpha val="64000"/>
            </a:schemeClr>
          </a:solidFill>
        </p:spPr>
        <p:txBody>
          <a:bodyPr wrap="square" rtlCol="0">
            <a:spAutoFit/>
          </a:bodyPr>
          <a:lstStyle/>
          <a:p>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Photos: Francisca Belart</a:t>
            </a:r>
          </a:p>
        </p:txBody>
      </p:sp>
      <p:sp>
        <p:nvSpPr>
          <p:cNvPr id="2" name="Title 1"/>
          <p:cNvSpPr>
            <a:spLocks noGrp="1"/>
          </p:cNvSpPr>
          <p:nvPr>
            <p:ph type="title"/>
          </p:nvPr>
        </p:nvSpPr>
        <p:spPr>
          <a:xfrm>
            <a:off x="457200" y="144145"/>
            <a:ext cx="10515600" cy="1325563"/>
          </a:xfrm>
        </p:spPr>
        <p:txBody>
          <a:bodyPr/>
          <a:lstStyle/>
          <a:p>
            <a:r>
              <a:rPr lang="en-US" dirty="0">
                <a:solidFill>
                  <a:schemeClr val="bg1"/>
                </a:solidFill>
              </a:rPr>
              <a:t>Reality</a:t>
            </a:r>
          </a:p>
        </p:txBody>
      </p:sp>
    </p:spTree>
    <p:extLst>
      <p:ext uri="{BB962C8B-B14F-4D97-AF65-F5344CB8AC3E}">
        <p14:creationId xmlns:p14="http://schemas.microsoft.com/office/powerpoint/2010/main" val="417821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42" y="15124"/>
            <a:ext cx="12208042" cy="6914147"/>
          </a:xfrm>
          <a:prstGeom prst="rect">
            <a:avLst/>
          </a:prstGeom>
          <a:effectLst/>
        </p:spPr>
      </p:pic>
      <p:sp>
        <p:nvSpPr>
          <p:cNvPr id="2" name="Title 1"/>
          <p:cNvSpPr>
            <a:spLocks noGrp="1"/>
          </p:cNvSpPr>
          <p:nvPr>
            <p:ph type="title"/>
          </p:nvPr>
        </p:nvSpPr>
        <p:spPr>
          <a:xfrm>
            <a:off x="517358" y="349083"/>
            <a:ext cx="11016916" cy="1325563"/>
          </a:xfrm>
        </p:spPr>
        <p:txBody>
          <a:bodyPr>
            <a:noAutofit/>
          </a:bodyPr>
          <a:lstStyle/>
          <a:p>
            <a:r>
              <a:rPr lang="en-US" dirty="0">
                <a:solidFill>
                  <a:schemeClr val="bg1"/>
                </a:solidFill>
              </a:rPr>
              <a:t>Let’s not forget about ROADS!</a:t>
            </a:r>
          </a:p>
        </p:txBody>
      </p:sp>
      <p:sp>
        <p:nvSpPr>
          <p:cNvPr id="5" name="Rectangle 4">
            <a:extLst>
              <a:ext uri="{FF2B5EF4-FFF2-40B4-BE49-F238E27FC236}">
                <a16:creationId xmlns:a16="http://schemas.microsoft.com/office/drawing/2014/main" id="{EF151821-C21E-434F-A2CE-6CE10BEC3B03}"/>
              </a:ext>
            </a:extLst>
          </p:cNvPr>
          <p:cNvSpPr/>
          <p:nvPr/>
        </p:nvSpPr>
        <p:spPr>
          <a:xfrm>
            <a:off x="5728898" y="1674646"/>
            <a:ext cx="5805376" cy="306880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“Proper location, design, construction and maintenance of roads can avoid or reduce many undesirable side effects of forest roads”</a:t>
            </a:r>
          </a:p>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(Sessions </a:t>
            </a:r>
            <a:r>
              <a:rPr lang="en-US" sz="2400" i="1" dirty="0">
                <a:solidFill>
                  <a:schemeClr val="bg1"/>
                </a:solidFill>
                <a:latin typeface="Verdana" panose="020B0604030504040204" pitchFamily="34" charset="0"/>
                <a:ea typeface="Verdana" panose="020B0604030504040204" pitchFamily="34" charset="0"/>
                <a:cs typeface="Verdana" panose="020B0604030504040204" pitchFamily="34" charset="0"/>
              </a:rPr>
              <a:t>et al.</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2007)</a:t>
            </a:r>
          </a:p>
        </p:txBody>
      </p:sp>
      <p:sp>
        <p:nvSpPr>
          <p:cNvPr id="6" name="TextBox 5">
            <a:extLst>
              <a:ext uri="{FF2B5EF4-FFF2-40B4-BE49-F238E27FC236}">
                <a16:creationId xmlns:a16="http://schemas.microsoft.com/office/drawing/2014/main" id="{BC0FB387-BE14-0147-9749-C1B0A658B410}"/>
              </a:ext>
            </a:extLst>
          </p:cNvPr>
          <p:cNvSpPr txBox="1"/>
          <p:nvPr/>
        </p:nvSpPr>
        <p:spPr>
          <a:xfrm>
            <a:off x="7695164" y="6396514"/>
            <a:ext cx="4253948" cy="276999"/>
          </a:xfrm>
          <a:prstGeom prst="rect">
            <a:avLst/>
          </a:prstGeom>
          <a:solidFill>
            <a:schemeClr val="accent2">
              <a:lumMod val="75000"/>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2042310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38"/>
            <a:ext cx="10515600" cy="1325563"/>
          </a:xfrm>
        </p:spPr>
        <p:txBody>
          <a:bodyPr/>
          <a:lstStyle/>
          <a:p>
            <a:r>
              <a:rPr lang="en-US" dirty="0"/>
              <a:t>Why are roads important?</a:t>
            </a:r>
          </a:p>
        </p:txBody>
      </p:sp>
      <p:sp>
        <p:nvSpPr>
          <p:cNvPr id="3" name="Content Placeholder 2"/>
          <p:cNvSpPr>
            <a:spLocks noGrp="1"/>
          </p:cNvSpPr>
          <p:nvPr>
            <p:ph idx="1"/>
          </p:nvPr>
        </p:nvSpPr>
        <p:spPr>
          <a:xfrm>
            <a:off x="1000125" y="1466852"/>
            <a:ext cx="10353675" cy="4975926"/>
          </a:xfrm>
        </p:spPr>
        <p:txBody>
          <a:bodyPr>
            <a:noAutofit/>
          </a:bodyPr>
          <a:lstStyle/>
          <a:p>
            <a:r>
              <a:rPr lang="en-US" sz="3200" dirty="0"/>
              <a:t>Provide access for</a:t>
            </a:r>
          </a:p>
          <a:p>
            <a:pPr lvl="1">
              <a:buFont typeface="Wingdings" panose="05000000000000000000" pitchFamily="2" charset="2"/>
              <a:buChar char="ü"/>
            </a:pPr>
            <a:r>
              <a:rPr lang="en-US" sz="3200" dirty="0"/>
              <a:t>	Forest management</a:t>
            </a:r>
          </a:p>
          <a:p>
            <a:pPr lvl="1">
              <a:buFont typeface="Wingdings" panose="05000000000000000000" pitchFamily="2" charset="2"/>
              <a:buChar char="ü"/>
            </a:pPr>
            <a:r>
              <a:rPr lang="en-US" sz="3200" dirty="0"/>
              <a:t>	Development</a:t>
            </a:r>
          </a:p>
          <a:p>
            <a:pPr lvl="1">
              <a:buFont typeface="Wingdings" panose="05000000000000000000" pitchFamily="2" charset="2"/>
              <a:buChar char="ü"/>
            </a:pPr>
            <a:r>
              <a:rPr lang="en-US" sz="3200" dirty="0"/>
              <a:t>	Wood extraction</a:t>
            </a:r>
          </a:p>
          <a:p>
            <a:pPr lvl="1">
              <a:buFont typeface="Wingdings" panose="05000000000000000000" pitchFamily="2" charset="2"/>
              <a:buChar char="ü"/>
            </a:pPr>
            <a:r>
              <a:rPr lang="en-US" sz="3200" dirty="0"/>
              <a:t>	Protection</a:t>
            </a:r>
          </a:p>
          <a:p>
            <a:pPr lvl="1">
              <a:buFont typeface="Wingdings" panose="05000000000000000000" pitchFamily="2" charset="2"/>
              <a:buChar char="ü"/>
            </a:pPr>
            <a:r>
              <a:rPr lang="en-US" sz="3200" dirty="0"/>
              <a:t>	Conservation</a:t>
            </a:r>
          </a:p>
          <a:p>
            <a:r>
              <a:rPr lang="en-US" sz="3200" dirty="0"/>
              <a:t>Capital investment and land value</a:t>
            </a:r>
          </a:p>
          <a:p>
            <a:r>
              <a:rPr lang="en-US" sz="3200" dirty="0"/>
              <a:t>Environmental implications </a:t>
            </a:r>
          </a:p>
          <a:p>
            <a:r>
              <a:rPr lang="en-US" sz="3200" dirty="0"/>
              <a:t>Legal requirements</a:t>
            </a:r>
            <a:endParaRPr lang="en-US" sz="2800" dirty="0"/>
          </a:p>
          <a:p>
            <a:endParaRPr lang="en-US" sz="2800" dirty="0"/>
          </a:p>
          <a:p>
            <a:endParaRPr lang="en-US" sz="2800" dirty="0"/>
          </a:p>
        </p:txBody>
      </p:sp>
    </p:spTree>
    <p:extLst>
      <p:ext uri="{BB962C8B-B14F-4D97-AF65-F5344CB8AC3E}">
        <p14:creationId xmlns:p14="http://schemas.microsoft.com/office/powerpoint/2010/main" val="1813610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Georgia" panose="02040502050405020303" pitchFamily="18" charset="0"/>
              </a:rPr>
              <a:t>Road surface: materials</a:t>
            </a:r>
          </a:p>
        </p:txBody>
      </p:sp>
      <p:sp>
        <p:nvSpPr>
          <p:cNvPr id="5" name="Text Placeholder 4">
            <a:extLst>
              <a:ext uri="{FF2B5EF4-FFF2-40B4-BE49-F238E27FC236}">
                <a16:creationId xmlns:a16="http://schemas.microsoft.com/office/drawing/2014/main" id="{E57A7938-356E-AD44-97EB-116E385EE658}"/>
              </a:ext>
            </a:extLst>
          </p:cNvPr>
          <p:cNvSpPr>
            <a:spLocks noGrp="1"/>
          </p:cNvSpPr>
          <p:nvPr>
            <p:ph type="body" idx="1"/>
          </p:nvPr>
        </p:nvSpPr>
        <p:spPr>
          <a:xfrm>
            <a:off x="839788" y="1166809"/>
            <a:ext cx="5157787" cy="823912"/>
          </a:xfrm>
        </p:spPr>
        <p:txBody>
          <a:bodyPr/>
          <a:lstStyle/>
          <a:p>
            <a:r>
              <a:rPr lang="en-US" dirty="0"/>
              <a:t>Rock</a:t>
            </a:r>
          </a:p>
        </p:txBody>
      </p:sp>
      <p:sp>
        <p:nvSpPr>
          <p:cNvPr id="4" name="Content Placeholder 10"/>
          <p:cNvSpPr>
            <a:spLocks noGrp="1"/>
          </p:cNvSpPr>
          <p:nvPr>
            <p:ph sz="half" idx="2"/>
          </p:nvPr>
        </p:nvSpPr>
        <p:spPr>
          <a:xfrm>
            <a:off x="342900" y="1990720"/>
            <a:ext cx="5654675" cy="4081463"/>
          </a:xfrm>
        </p:spPr>
        <p:txBody>
          <a:bodyPr>
            <a:normAutofit/>
          </a:bodyPr>
          <a:lstStyle/>
          <a:p>
            <a:pPr lvl="1"/>
            <a:r>
              <a:rPr lang="en-US" sz="2600" dirty="0">
                <a:latin typeface="Verdana" panose="020B0604030504040204" pitchFamily="34" charset="0"/>
                <a:ea typeface="Verdana" panose="020B0604030504040204" pitchFamily="34" charset="0"/>
                <a:cs typeface="Verdana" panose="020B0604030504040204" pitchFamily="34" charset="0"/>
              </a:rPr>
              <a:t>Needs to be purchased and/or transported</a:t>
            </a:r>
          </a:p>
          <a:p>
            <a:pPr lvl="1"/>
            <a:r>
              <a:rPr lang="en-US" sz="2600" dirty="0">
                <a:latin typeface="Verdana" panose="020B0604030504040204" pitchFamily="34" charset="0"/>
                <a:ea typeface="Verdana" panose="020B0604030504040204" pitchFamily="34" charset="0"/>
                <a:cs typeface="Verdana" panose="020B0604030504040204" pitchFamily="34" charset="0"/>
              </a:rPr>
              <a:t>Higher cost</a:t>
            </a:r>
          </a:p>
          <a:p>
            <a:pPr lvl="1"/>
            <a:r>
              <a:rPr lang="en-US" sz="2600" dirty="0">
                <a:latin typeface="Verdana" panose="020B0604030504040204" pitchFamily="34" charset="0"/>
                <a:ea typeface="Verdana" panose="020B0604030504040204" pitchFamily="34" charset="0"/>
                <a:cs typeface="Verdana" panose="020B0604030504040204" pitchFamily="34" charset="0"/>
              </a:rPr>
              <a:t>Lower maintenance</a:t>
            </a:r>
          </a:p>
          <a:p>
            <a:pPr lvl="1"/>
            <a:r>
              <a:rPr lang="en-US" sz="2600" dirty="0">
                <a:latin typeface="Verdana" panose="020B0604030504040204" pitchFamily="34" charset="0"/>
                <a:ea typeface="Verdana" panose="020B0604030504040204" pitchFamily="34" charset="0"/>
                <a:cs typeface="Verdana" panose="020B0604030504040204" pitchFamily="34" charset="0"/>
              </a:rPr>
              <a:t>All year access</a:t>
            </a:r>
          </a:p>
          <a:p>
            <a:pPr lvl="1"/>
            <a:r>
              <a:rPr lang="en-US" sz="2600" dirty="0">
                <a:latin typeface="Verdana" panose="020B0604030504040204" pitchFamily="34" charset="0"/>
                <a:ea typeface="Verdana" panose="020B0604030504040204" pitchFamily="34" charset="0"/>
                <a:cs typeface="Verdana" panose="020B0604030504040204" pitchFamily="34" charset="0"/>
              </a:rPr>
              <a:t>Better water drainage </a:t>
            </a:r>
          </a:p>
          <a:p>
            <a:pPr lvl="1"/>
            <a:r>
              <a:rPr lang="en-US" sz="2600" dirty="0">
                <a:latin typeface="Verdana" panose="020B0604030504040204" pitchFamily="34" charset="0"/>
                <a:ea typeface="Verdana" panose="020B0604030504040204" pitchFamily="34" charset="0"/>
                <a:cs typeface="Verdana" panose="020B0604030504040204" pitchFamily="34" charset="0"/>
              </a:rPr>
              <a:t>Fewer cross drains needed</a:t>
            </a:r>
          </a:p>
          <a:p>
            <a:pPr lvl="1"/>
            <a:r>
              <a:rPr lang="en-US" sz="2600" dirty="0">
                <a:latin typeface="Verdana" panose="020B0604030504040204" pitchFamily="34" charset="0"/>
                <a:ea typeface="Verdana" panose="020B0604030504040204" pitchFamily="34" charset="0"/>
                <a:cs typeface="Verdana" panose="020B0604030504040204" pitchFamily="34" charset="0"/>
              </a:rPr>
              <a:t>Reduced dust</a:t>
            </a:r>
          </a:p>
          <a:p>
            <a:pPr lvl="1"/>
            <a:r>
              <a:rPr lang="en-US" sz="2600" dirty="0">
                <a:latin typeface="Verdana" panose="020B0604030504040204" pitchFamily="34" charset="0"/>
                <a:ea typeface="Verdana" panose="020B0604030504040204" pitchFamily="34" charset="0"/>
                <a:cs typeface="Verdana" panose="020B0604030504040204" pitchFamily="34" charset="0"/>
              </a:rPr>
              <a:t>Improved traction</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6">
            <a:extLst>
              <a:ext uri="{FF2B5EF4-FFF2-40B4-BE49-F238E27FC236}">
                <a16:creationId xmlns:a16="http://schemas.microsoft.com/office/drawing/2014/main" id="{BDD108F2-0921-D34D-9A39-7A5729487794}"/>
              </a:ext>
            </a:extLst>
          </p:cNvPr>
          <p:cNvSpPr>
            <a:spLocks noGrp="1"/>
          </p:cNvSpPr>
          <p:nvPr>
            <p:ph type="body" sz="quarter" idx="3"/>
          </p:nvPr>
        </p:nvSpPr>
        <p:spPr>
          <a:xfrm>
            <a:off x="6172200" y="1166809"/>
            <a:ext cx="5183188" cy="823912"/>
          </a:xfrm>
        </p:spPr>
        <p:txBody>
          <a:bodyPr/>
          <a:lstStyle/>
          <a:p>
            <a:r>
              <a:rPr lang="en-US" dirty="0"/>
              <a:t>Dirt</a:t>
            </a:r>
          </a:p>
        </p:txBody>
      </p:sp>
      <p:sp>
        <p:nvSpPr>
          <p:cNvPr id="11" name="Content Placeholder 10"/>
          <p:cNvSpPr>
            <a:spLocks noGrp="1"/>
          </p:cNvSpPr>
          <p:nvPr>
            <p:ph sz="quarter" idx="4"/>
          </p:nvPr>
        </p:nvSpPr>
        <p:spPr>
          <a:xfrm>
            <a:off x="6329362" y="2026749"/>
            <a:ext cx="5457826" cy="3684588"/>
          </a:xfrm>
        </p:spPr>
        <p:txBody>
          <a:bodyPr>
            <a:no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Don’t need to buy or haul it</a:t>
            </a:r>
          </a:p>
          <a:p>
            <a:r>
              <a:rPr lang="en-US" sz="2400" dirty="0">
                <a:latin typeface="Verdana" panose="020B0604030504040204" pitchFamily="34" charset="0"/>
                <a:ea typeface="Verdana" panose="020B0604030504040204" pitchFamily="34" charset="0"/>
                <a:cs typeface="Verdana" panose="020B0604030504040204" pitchFamily="34" charset="0"/>
              </a:rPr>
              <a:t>Less expensive</a:t>
            </a:r>
          </a:p>
          <a:p>
            <a:r>
              <a:rPr lang="en-US" sz="2400" dirty="0">
                <a:latin typeface="Verdana" panose="020B0604030504040204" pitchFamily="34" charset="0"/>
                <a:ea typeface="Verdana" panose="020B0604030504040204" pitchFamily="34" charset="0"/>
                <a:cs typeface="Verdana" panose="020B0604030504040204" pitchFamily="34" charset="0"/>
              </a:rPr>
              <a:t>Higher maintenance</a:t>
            </a:r>
          </a:p>
          <a:p>
            <a:r>
              <a:rPr lang="en-US" sz="2400" dirty="0">
                <a:latin typeface="Verdana" panose="020B0604030504040204" pitchFamily="34" charset="0"/>
                <a:ea typeface="Verdana" panose="020B0604030504040204" pitchFamily="34" charset="0"/>
                <a:cs typeface="Verdana" panose="020B0604030504040204" pitchFamily="34" charset="0"/>
              </a:rPr>
              <a:t>Might not be operational all year</a:t>
            </a:r>
          </a:p>
          <a:p>
            <a:r>
              <a:rPr lang="en-US" sz="2400" dirty="0">
                <a:latin typeface="Verdana" panose="020B0604030504040204" pitchFamily="34" charset="0"/>
                <a:ea typeface="Verdana" panose="020B0604030504040204" pitchFamily="34" charset="0"/>
                <a:cs typeface="Verdana" panose="020B0604030504040204" pitchFamily="34" charset="0"/>
              </a:rPr>
              <a:t>Higher potential for sediment</a:t>
            </a:r>
          </a:p>
          <a:p>
            <a:r>
              <a:rPr lang="en-US" sz="2400" dirty="0">
                <a:latin typeface="Verdana" panose="020B0604030504040204" pitchFamily="34" charset="0"/>
                <a:ea typeface="Verdana" panose="020B0604030504040204" pitchFamily="34" charset="0"/>
                <a:cs typeface="Verdana" panose="020B0604030504040204" pitchFamily="34" charset="0"/>
              </a:rPr>
              <a:t>Needs more dips/bars </a:t>
            </a:r>
          </a:p>
          <a:p>
            <a:r>
              <a:rPr lang="en-US" sz="2400" dirty="0">
                <a:latin typeface="Verdana" panose="020B0604030504040204" pitchFamily="34" charset="0"/>
                <a:ea typeface="Verdana" panose="020B0604030504040204" pitchFamily="34" charset="0"/>
                <a:cs typeface="Verdana" panose="020B0604030504040204" pitchFamily="34" charset="0"/>
              </a:rPr>
              <a:t>Decreased stopping distance for same speed</a:t>
            </a:r>
          </a:p>
          <a:p>
            <a:pPr marL="0" indent="0">
              <a:buNone/>
            </a:pPr>
            <a:r>
              <a:rPr lang="en-US" dirty="0">
                <a:solidFill>
                  <a:srgbClr val="7030A0"/>
                </a:solidFill>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9039078" y="1977396"/>
            <a:ext cx="1803955" cy="276999"/>
          </a:xfrm>
          <a:prstGeom prst="rect">
            <a:avLst/>
          </a:prstGeom>
          <a:noFill/>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a:t>
            </a:r>
          </a:p>
        </p:txBody>
      </p:sp>
    </p:spTree>
    <p:extLst>
      <p:ext uri="{BB962C8B-B14F-4D97-AF65-F5344CB8AC3E}">
        <p14:creationId xmlns:p14="http://schemas.microsoft.com/office/powerpoint/2010/main" val="247442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79263"/>
            <a:ext cx="10095156" cy="1041892"/>
          </a:xfrm>
        </p:spPr>
        <p:txBody>
          <a:bodyPr>
            <a:normAutofit/>
          </a:bodyPr>
          <a:lstStyle/>
          <a:p>
            <a:r>
              <a:rPr lang="en-US" sz="6000" dirty="0">
                <a:latin typeface="Georgia" panose="02040502050405020303" pitchFamily="18" charset="0"/>
              </a:rPr>
              <a:t>Economic viability</a:t>
            </a:r>
          </a:p>
        </p:txBody>
      </p:sp>
      <p:sp>
        <p:nvSpPr>
          <p:cNvPr id="3" name="Content Placeholder 2"/>
          <p:cNvSpPr>
            <a:spLocks noGrp="1"/>
          </p:cNvSpPr>
          <p:nvPr>
            <p:ph idx="1"/>
          </p:nvPr>
        </p:nvSpPr>
        <p:spPr>
          <a:xfrm>
            <a:off x="670931" y="1632857"/>
            <a:ext cx="10515600" cy="4465468"/>
          </a:xfrm>
        </p:spPr>
        <p:txBody>
          <a:bodyPr>
            <a:noAutofit/>
          </a:bodyPr>
          <a:lstStyle/>
          <a:p>
            <a:pPr marL="0" indent="0">
              <a:buNone/>
            </a:pPr>
            <a:r>
              <a:rPr lang="en-US" sz="3200" dirty="0">
                <a:cs typeface="Verdana" panose="020B0604030504040204" pitchFamily="34" charset="0"/>
              </a:rPr>
              <a:t>Will depend on:</a:t>
            </a:r>
          </a:p>
          <a:p>
            <a:pPr marL="0" indent="0">
              <a:buNone/>
            </a:pPr>
            <a:r>
              <a:rPr lang="en-US" sz="3200" b="1" dirty="0">
                <a:solidFill>
                  <a:srgbClr val="D73F09"/>
                </a:solidFill>
                <a:cs typeface="Verdana" panose="020B0604030504040204" pitchFamily="34" charset="0"/>
              </a:rPr>
              <a:t>Stand characteristics</a:t>
            </a:r>
          </a:p>
          <a:p>
            <a:pPr lvl="1"/>
            <a:r>
              <a:rPr lang="en-US" sz="2800" dirty="0">
                <a:cs typeface="Verdana" panose="020B0604030504040204" pitchFamily="34" charset="0"/>
              </a:rPr>
              <a:t>Volume removed</a:t>
            </a:r>
          </a:p>
          <a:p>
            <a:pPr lvl="1"/>
            <a:r>
              <a:rPr lang="en-US" sz="2800" dirty="0">
                <a:cs typeface="Verdana" panose="020B0604030504040204" pitchFamily="34" charset="0"/>
              </a:rPr>
              <a:t>Tree size</a:t>
            </a:r>
          </a:p>
          <a:p>
            <a:pPr lvl="1"/>
            <a:r>
              <a:rPr lang="en-US" sz="2800" dirty="0">
                <a:cs typeface="Verdana" panose="020B0604030504040204" pitchFamily="34" charset="0"/>
              </a:rPr>
              <a:t>Tree quality </a:t>
            </a:r>
          </a:p>
          <a:p>
            <a:pPr lvl="1">
              <a:buFontTx/>
              <a:buChar char="-"/>
            </a:pPr>
            <a:endParaRPr lang="en-US" sz="2800" dirty="0">
              <a:cs typeface="Verdana" panose="020B0604030504040204" pitchFamily="34" charset="0"/>
            </a:endParaRPr>
          </a:p>
          <a:p>
            <a:pPr marL="0" indent="0">
              <a:buNone/>
            </a:pPr>
            <a:r>
              <a:rPr lang="en-US" sz="3200" b="1" dirty="0">
                <a:solidFill>
                  <a:schemeClr val="tx1"/>
                </a:solidFill>
                <a:cs typeface="Verdana" panose="020B0604030504040204" pitchFamily="34" charset="0"/>
              </a:rPr>
              <a:t>Topography</a:t>
            </a:r>
          </a:p>
          <a:p>
            <a:pPr lvl="1"/>
            <a:r>
              <a:rPr lang="en-US" sz="2800" dirty="0">
                <a:cs typeface="Verdana" panose="020B0604030504040204" pitchFamily="34" charset="0"/>
              </a:rPr>
              <a:t>Logging equipment</a:t>
            </a:r>
          </a:p>
          <a:p>
            <a:pPr lvl="1"/>
            <a:r>
              <a:rPr lang="en-US" sz="2800" dirty="0">
                <a:cs typeface="Verdana" panose="020B0604030504040204" pitchFamily="34" charset="0"/>
              </a:rPr>
              <a:t>Productivity</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7478" y="-700"/>
            <a:ext cx="4704522" cy="68587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1086" y="3401033"/>
            <a:ext cx="3335737" cy="2697292"/>
          </a:xfrm>
          <a:prstGeom prst="rect">
            <a:avLst/>
          </a:prstGeom>
          <a:ln w="76200">
            <a:solidFill>
              <a:schemeClr val="tx1"/>
            </a:solidFill>
          </a:ln>
          <a:effectLst/>
        </p:spPr>
      </p:pic>
      <p:sp>
        <p:nvSpPr>
          <p:cNvPr id="7" name="TextBox 6"/>
          <p:cNvSpPr txBox="1"/>
          <p:nvPr/>
        </p:nvSpPr>
        <p:spPr>
          <a:xfrm>
            <a:off x="7938052" y="6453663"/>
            <a:ext cx="425394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Photos: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
        <p:nvSpPr>
          <p:cNvPr id="8" name="Oval Callout 7"/>
          <p:cNvSpPr/>
          <p:nvPr/>
        </p:nvSpPr>
        <p:spPr>
          <a:xfrm>
            <a:off x="7248785" y="1138938"/>
            <a:ext cx="3016077" cy="864860"/>
          </a:xfrm>
          <a:prstGeom prst="wedgeEllipseCallout">
            <a:avLst>
              <a:gd name="adj1" fmla="val 54693"/>
              <a:gd name="adj2" fmla="val 1570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Snow damage? </a:t>
            </a:r>
          </a:p>
          <a:p>
            <a:pPr algn="ct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No thanks!</a:t>
            </a:r>
          </a:p>
        </p:txBody>
      </p:sp>
    </p:spTree>
    <p:extLst>
      <p:ext uri="{BB962C8B-B14F-4D97-AF65-F5344CB8AC3E}">
        <p14:creationId xmlns:p14="http://schemas.microsoft.com/office/powerpoint/2010/main" val="1431571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098"/>
            <a:ext cx="10515600" cy="1325563"/>
          </a:xfrm>
        </p:spPr>
        <p:txBody>
          <a:bodyPr>
            <a:normAutofit/>
          </a:bodyPr>
          <a:lstStyle/>
          <a:p>
            <a:r>
              <a:rPr lang="en-US" dirty="0"/>
              <a:t>Road surface: width</a:t>
            </a:r>
          </a:p>
        </p:txBody>
      </p:sp>
      <p:graphicFrame>
        <p:nvGraphicFramePr>
          <p:cNvPr id="6" name="Table Placeholder 7"/>
          <p:cNvGraphicFramePr>
            <a:graphicFrameLocks/>
          </p:cNvGraphicFramePr>
          <p:nvPr>
            <p:extLst>
              <p:ext uri="{D42A27DB-BD31-4B8C-83A1-F6EECF244321}">
                <p14:modId xmlns:p14="http://schemas.microsoft.com/office/powerpoint/2010/main" val="1853774159"/>
              </p:ext>
            </p:extLst>
          </p:nvPr>
        </p:nvGraphicFramePr>
        <p:xfrm>
          <a:off x="0" y="1377741"/>
          <a:ext cx="12192000" cy="5369442"/>
        </p:xfrm>
        <a:graphic>
          <a:graphicData uri="http://schemas.openxmlformats.org/drawingml/2006/table">
            <a:tbl>
              <a:tblPr>
                <a:tableStyleId>{E269D01E-BC32-4049-B463-5C60D7B0CCD2}</a:tableStyleId>
              </a:tblPr>
              <a:tblGrid>
                <a:gridCol w="2551814">
                  <a:extLst>
                    <a:ext uri="{9D8B030D-6E8A-4147-A177-3AD203B41FA5}">
                      <a16:colId xmlns:a16="http://schemas.microsoft.com/office/drawing/2014/main" val="20000"/>
                    </a:ext>
                  </a:extLst>
                </a:gridCol>
                <a:gridCol w="3317358">
                  <a:extLst>
                    <a:ext uri="{9D8B030D-6E8A-4147-A177-3AD203B41FA5}">
                      <a16:colId xmlns:a16="http://schemas.microsoft.com/office/drawing/2014/main" val="20001"/>
                    </a:ext>
                  </a:extLst>
                </a:gridCol>
                <a:gridCol w="3296093">
                  <a:extLst>
                    <a:ext uri="{9D8B030D-6E8A-4147-A177-3AD203B41FA5}">
                      <a16:colId xmlns:a16="http://schemas.microsoft.com/office/drawing/2014/main" val="20002"/>
                    </a:ext>
                  </a:extLst>
                </a:gridCol>
                <a:gridCol w="3026735">
                  <a:extLst>
                    <a:ext uri="{9D8B030D-6E8A-4147-A177-3AD203B41FA5}">
                      <a16:colId xmlns:a16="http://schemas.microsoft.com/office/drawing/2014/main" val="20003"/>
                    </a:ext>
                  </a:extLst>
                </a:gridCol>
              </a:tblGrid>
              <a:tr h="642277">
                <a:tc rowSpan="2">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Road use</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Running surface</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3600" b="1" dirty="0">
                        <a:solidFill>
                          <a:srgbClr val="002060"/>
                        </a:solidFill>
                        <a:latin typeface="Plantagenet Cherokee" panose="02020602070100000000" pitchFamily="18" charset="0"/>
                        <a:ea typeface="Calibri"/>
                        <a:cs typeface="Times New Roman"/>
                      </a:endParaRPr>
                    </a:p>
                  </a:txBody>
                  <a:tcPr marL="68580" marR="68580" marT="0" marB="0" anchor="ctr"/>
                </a:tc>
                <a:tc hMerge="1">
                  <a:txBody>
                    <a:bodyPr/>
                    <a:lstStyle/>
                    <a:p>
                      <a:pPr marL="0" marR="0" algn="ctr">
                        <a:lnSpc>
                          <a:spcPct val="115000"/>
                        </a:lnSpc>
                        <a:spcBef>
                          <a:spcPts val="0"/>
                        </a:spcBef>
                        <a:spcAft>
                          <a:spcPts val="0"/>
                        </a:spcAft>
                      </a:pPr>
                      <a:endParaRPr lang="en-US" sz="3600" b="1" dirty="0">
                        <a:solidFill>
                          <a:srgbClr val="002060"/>
                        </a:solidFill>
                        <a:latin typeface="Plantagenet Cherokee" panose="02020602070100000000" pitchFamily="18" charset="0"/>
                        <a:ea typeface="Calibri"/>
                        <a:cs typeface="Times New Roman"/>
                      </a:endParaRPr>
                    </a:p>
                  </a:txBody>
                  <a:tcPr marL="68580" marR="68580" marT="0" marB="0" anchor="ctr"/>
                </a:tc>
                <a:extLst>
                  <a:ext uri="{0D108BD9-81ED-4DB2-BD59-A6C34878D82A}">
                    <a16:rowId xmlns:a16="http://schemas.microsoft.com/office/drawing/2014/main" val="2927735723"/>
                  </a:ext>
                </a:extLst>
              </a:tr>
              <a:tr h="1154093">
                <a:tc vMerge="1">
                  <a:txBody>
                    <a:bodyPr/>
                    <a:lstStyle/>
                    <a:p>
                      <a:pPr marL="0" marR="0" algn="ctr">
                        <a:lnSpc>
                          <a:spcPct val="115000"/>
                        </a:lnSpc>
                        <a:spcBef>
                          <a:spcPts val="0"/>
                        </a:spcBef>
                        <a:spcAft>
                          <a:spcPts val="0"/>
                        </a:spcAft>
                      </a:pPr>
                      <a:endParaRPr lang="en-US" sz="3600" b="1" dirty="0">
                        <a:solidFill>
                          <a:srgbClr val="002060"/>
                        </a:solidFill>
                        <a:latin typeface="Plantagenet Cherokee" panose="02020602070100000000"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Maximum width</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Preferred width</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Optional width</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191024">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Mainline haul road</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30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24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16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191024">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Permanent</a:t>
                      </a:r>
                      <a:r>
                        <a:rPr lang="en-US" sz="2800" baseline="0" dirty="0">
                          <a:latin typeface="Verdana" panose="020B0604030504040204" pitchFamily="34" charset="0"/>
                          <a:ea typeface="Verdana" panose="020B0604030504040204" pitchFamily="34" charset="0"/>
                          <a:cs typeface="Verdana" panose="020B0604030504040204" pitchFamily="34" charset="0"/>
                        </a:rPr>
                        <a:t> s</a:t>
                      </a:r>
                      <a:r>
                        <a:rPr lang="en-US" sz="2800" dirty="0">
                          <a:latin typeface="Verdana" panose="020B0604030504040204" pitchFamily="34" charset="0"/>
                          <a:ea typeface="Verdana" panose="020B0604030504040204" pitchFamily="34" charset="0"/>
                          <a:cs typeface="Verdana" panose="020B0604030504040204" pitchFamily="34" charset="0"/>
                        </a:rPr>
                        <a:t>pur road</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22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16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12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191024">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Temporary haul road</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16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12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latin typeface="Verdana" panose="020B0604030504040204" pitchFamily="34" charset="0"/>
                          <a:ea typeface="Verdana" panose="020B0604030504040204" pitchFamily="34" charset="0"/>
                          <a:cs typeface="Verdana" panose="020B0604030504040204" pitchFamily="34" charset="0"/>
                        </a:rPr>
                        <a:t>10 feet</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74646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5" y="76399"/>
            <a:ext cx="10515600" cy="1325563"/>
          </a:xfrm>
        </p:spPr>
        <p:txBody>
          <a:bodyPr>
            <a:normAutofit/>
          </a:bodyPr>
          <a:lstStyle/>
          <a:p>
            <a:r>
              <a:rPr lang="en-US" dirty="0"/>
              <a:t>Road surface: aggregate</a:t>
            </a:r>
          </a:p>
        </p:txBody>
      </p:sp>
      <p:sp>
        <p:nvSpPr>
          <p:cNvPr id="6" name="TextBox 5"/>
          <p:cNvSpPr txBox="1"/>
          <p:nvPr/>
        </p:nvSpPr>
        <p:spPr>
          <a:xfrm>
            <a:off x="488884" y="1441667"/>
            <a:ext cx="3925953" cy="2246769"/>
          </a:xfrm>
          <a:prstGeom prst="rect">
            <a:avLst/>
          </a:prstGeom>
          <a:noFill/>
        </p:spPr>
        <p:txBody>
          <a:bodyPr wrap="square" rtlCol="0">
            <a:spAutoFit/>
          </a:bodyPr>
          <a:lstStyle/>
          <a:p>
            <a:r>
              <a:rPr lang="en-US" sz="2800" b="1" dirty="0">
                <a:solidFill>
                  <a:schemeClr val="tx2"/>
                </a:solidFill>
                <a:latin typeface="Verdana" panose="020B0604030504040204" pitchFamily="34" charset="0"/>
                <a:ea typeface="Verdana" panose="020B0604030504040204" pitchFamily="34" charset="0"/>
              </a:rPr>
              <a:t>Sand and gravel: </a:t>
            </a:r>
            <a:r>
              <a:rPr lang="en-US" sz="2800" dirty="0">
                <a:solidFill>
                  <a:schemeClr val="tx2"/>
                </a:solidFill>
                <a:latin typeface="Verdana" panose="020B0604030504040204" pitchFamily="34" charset="0"/>
                <a:ea typeface="Verdana" panose="020B0604030504040204" pitchFamily="34" charset="0"/>
              </a:rPr>
              <a:t>river valley floors extracted from </a:t>
            </a:r>
            <a:r>
              <a:rPr lang="en-US" sz="2800" i="1" dirty="0">
                <a:solidFill>
                  <a:schemeClr val="tx2"/>
                </a:solidFill>
                <a:latin typeface="Verdana" panose="020B0604030504040204" pitchFamily="34" charset="0"/>
                <a:ea typeface="Verdana" panose="020B0604030504040204" pitchFamily="34" charset="0"/>
              </a:rPr>
              <a:t>gravel pits </a:t>
            </a:r>
            <a:r>
              <a:rPr lang="en-US" sz="2800" dirty="0">
                <a:solidFill>
                  <a:schemeClr val="tx2"/>
                </a:solidFill>
                <a:latin typeface="Verdana" panose="020B0604030504040204" pitchFamily="34" charset="0"/>
                <a:ea typeface="Verdana" panose="020B0604030504040204" pitchFamily="34" charset="0"/>
              </a:rPr>
              <a:t>then treated </a:t>
            </a:r>
          </a:p>
        </p:txBody>
      </p:sp>
      <p:sp>
        <p:nvSpPr>
          <p:cNvPr id="7" name="TextBox 6"/>
          <p:cNvSpPr txBox="1"/>
          <p:nvPr/>
        </p:nvSpPr>
        <p:spPr>
          <a:xfrm>
            <a:off x="488884" y="4217238"/>
            <a:ext cx="3925953" cy="2246769"/>
          </a:xfrm>
          <a:prstGeom prst="rect">
            <a:avLst/>
          </a:prstGeom>
          <a:noFill/>
        </p:spPr>
        <p:txBody>
          <a:bodyPr wrap="square" rtlCol="0">
            <a:spAutoFit/>
          </a:bodyPr>
          <a:lstStyle/>
          <a:p>
            <a:r>
              <a:rPr lang="en-US" sz="2800" b="1" dirty="0">
                <a:solidFill>
                  <a:schemeClr val="tx2"/>
                </a:solidFill>
                <a:latin typeface="Verdana" panose="020B0604030504040204" pitchFamily="34" charset="0"/>
                <a:ea typeface="Verdana" panose="020B0604030504040204" pitchFamily="34" charset="0"/>
              </a:rPr>
              <a:t>Crushed rock:</a:t>
            </a:r>
            <a:r>
              <a:rPr lang="en-US" sz="2800" dirty="0">
                <a:solidFill>
                  <a:schemeClr val="tx2"/>
                </a:solidFill>
                <a:latin typeface="Verdana" panose="020B0604030504040204" pitchFamily="34" charset="0"/>
                <a:ea typeface="Verdana" panose="020B0604030504040204" pitchFamily="34" charset="0"/>
              </a:rPr>
              <a:t> higher elevations (basalt), drilling and blasting at </a:t>
            </a:r>
            <a:r>
              <a:rPr lang="en-US" sz="2800" i="1" dirty="0">
                <a:solidFill>
                  <a:schemeClr val="tx2"/>
                </a:solidFill>
                <a:latin typeface="Verdana" panose="020B0604030504040204" pitchFamily="34" charset="0"/>
                <a:ea typeface="Verdana" panose="020B0604030504040204" pitchFamily="34" charset="0"/>
              </a:rPr>
              <a:t>quarries </a:t>
            </a:r>
            <a:r>
              <a:rPr lang="en-US" sz="2800" dirty="0">
                <a:solidFill>
                  <a:schemeClr val="tx2"/>
                </a:solidFill>
                <a:latin typeface="Verdana" panose="020B0604030504040204" pitchFamily="34" charset="0"/>
                <a:ea typeface="Verdana" panose="020B0604030504040204" pitchFamily="34" charset="0"/>
              </a:rPr>
              <a:t>then treated</a:t>
            </a:r>
          </a:p>
        </p:txBody>
      </p:sp>
      <p:sp>
        <p:nvSpPr>
          <p:cNvPr id="5" name="Right Brace 4"/>
          <p:cNvSpPr/>
          <p:nvPr/>
        </p:nvSpPr>
        <p:spPr>
          <a:xfrm>
            <a:off x="8778912" y="1309280"/>
            <a:ext cx="330164" cy="5018149"/>
          </a:xfrm>
          <a:prstGeom prst="righ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8" name="Rectangle 7"/>
          <p:cNvSpPr/>
          <p:nvPr/>
        </p:nvSpPr>
        <p:spPr>
          <a:xfrm>
            <a:off x="9109076" y="1016230"/>
            <a:ext cx="3082924" cy="2677656"/>
          </a:xfrm>
          <a:prstGeom prst="rect">
            <a:avLst/>
          </a:prstGeom>
        </p:spPr>
        <p:txBody>
          <a:bodyPr wrap="square">
            <a:spAutoFit/>
          </a:bodyPr>
          <a:lstStyle/>
          <a:p>
            <a:r>
              <a:rPr lang="en-US" sz="2800" b="1" dirty="0">
                <a:solidFill>
                  <a:schemeClr val="tx2"/>
                </a:solidFill>
                <a:latin typeface="Verdana" panose="020B0604030504040204" pitchFamily="34" charset="0"/>
                <a:ea typeface="Verdana" panose="020B0604030504040204" pitchFamily="34" charset="0"/>
              </a:rPr>
              <a:t>Pit run: </a:t>
            </a:r>
            <a:r>
              <a:rPr lang="en-US" sz="2800" dirty="0">
                <a:solidFill>
                  <a:schemeClr val="tx2"/>
                </a:solidFill>
                <a:latin typeface="Verdana" panose="020B0604030504040204" pitchFamily="34" charset="0"/>
                <a:ea typeface="Verdana" panose="020B0604030504040204" pitchFamily="34" charset="0"/>
              </a:rPr>
              <a:t>aggregate </a:t>
            </a:r>
          </a:p>
          <a:p>
            <a:r>
              <a:rPr lang="en-US" sz="2800" dirty="0">
                <a:solidFill>
                  <a:schemeClr val="tx2"/>
                </a:solidFill>
                <a:latin typeface="Verdana" panose="020B0604030504040204" pitchFamily="34" charset="0"/>
                <a:ea typeface="Verdana" panose="020B0604030504040204" pitchFamily="34" charset="0"/>
              </a:rPr>
              <a:t>from gravel pit or quarry without processing,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8503" y="4079680"/>
            <a:ext cx="2725332" cy="204265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5031" y="1339716"/>
            <a:ext cx="3782009" cy="2779607"/>
          </a:xfrm>
          <a:prstGeom prst="rect">
            <a:avLst/>
          </a:prstGeom>
        </p:spPr>
      </p:pic>
      <p:sp>
        <p:nvSpPr>
          <p:cNvPr id="15" name="TextBox 14"/>
          <p:cNvSpPr txBox="1"/>
          <p:nvPr/>
        </p:nvSpPr>
        <p:spPr>
          <a:xfrm>
            <a:off x="9140475" y="6215736"/>
            <a:ext cx="2822903" cy="584775"/>
          </a:xfrm>
          <a:prstGeom prst="rect">
            <a:avLst/>
          </a:prstGeom>
          <a:solidFill>
            <a:schemeClr val="accent2">
              <a:alpha val="64000"/>
            </a:schemeClr>
          </a:solidFill>
        </p:spPr>
        <p:txBody>
          <a:bodyPr wrap="square" rtlCol="0">
            <a:spAutoFit/>
          </a:bodyPr>
          <a:lstStyle/>
          <a:p>
            <a:r>
              <a:rPr lang="en-US" sz="1600" dirty="0">
                <a:solidFill>
                  <a:schemeClr val="tx2">
                    <a:lumMod val="85000"/>
                    <a:lumOff val="15000"/>
                  </a:schemeClr>
                </a:solidFill>
                <a:latin typeface="Verdana" panose="020B0604030504040204" pitchFamily="34" charset="0"/>
                <a:ea typeface="Verdana" panose="020B0604030504040204" pitchFamily="34" charset="0"/>
                <a:cs typeface="Verdana" panose="020B0604030504040204" pitchFamily="34" charset="0"/>
              </a:rPr>
              <a:t>Photos: Francisca Belart, Steve Bowers</a:t>
            </a:r>
          </a:p>
        </p:txBody>
      </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5129" y="4171336"/>
            <a:ext cx="3781911" cy="2521274"/>
          </a:xfrm>
          <a:prstGeom prst="rect">
            <a:avLst/>
          </a:prstGeom>
        </p:spPr>
      </p:pic>
    </p:spTree>
    <p:extLst>
      <p:ext uri="{BB962C8B-B14F-4D97-AF65-F5344CB8AC3E}">
        <p14:creationId xmlns:p14="http://schemas.microsoft.com/office/powerpoint/2010/main" val="119577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71463"/>
            <a:ext cx="10853737" cy="1419225"/>
          </a:xfrm>
        </p:spPr>
        <p:txBody>
          <a:bodyPr>
            <a:noAutofit/>
          </a:bodyPr>
          <a:lstStyle/>
          <a:p>
            <a:r>
              <a:rPr lang="en-US" dirty="0"/>
              <a:t>Road surface: crushed rock</a:t>
            </a:r>
          </a:p>
        </p:txBody>
      </p:sp>
      <p:sp>
        <p:nvSpPr>
          <p:cNvPr id="4" name="Content Placeholder 10"/>
          <p:cNvSpPr>
            <a:spLocks noGrp="1"/>
          </p:cNvSpPr>
          <p:nvPr>
            <p:ph sz="quarter" idx="4294967295"/>
          </p:nvPr>
        </p:nvSpPr>
        <p:spPr>
          <a:xfrm>
            <a:off x="500063" y="1690688"/>
            <a:ext cx="6929436" cy="5052533"/>
          </a:xfrm>
        </p:spPr>
        <p:txBody>
          <a:bodyPr>
            <a:normAutofit/>
          </a:bodyPr>
          <a:lstStyle/>
          <a:p>
            <a:r>
              <a:rPr lang="en-US" sz="3000" b="1" dirty="0">
                <a:solidFill>
                  <a:schemeClr val="bg2">
                    <a:lumMod val="25000"/>
                  </a:schemeClr>
                </a:solidFill>
                <a:latin typeface="Verdana" panose="020B0604030504040204" pitchFamily="34" charset="0"/>
                <a:ea typeface="Verdana" panose="020B0604030504040204" pitchFamily="34" charset="0"/>
              </a:rPr>
              <a:t>Base course: </a:t>
            </a:r>
            <a:r>
              <a:rPr lang="en-US" sz="3000" dirty="0">
                <a:solidFill>
                  <a:schemeClr val="bg2">
                    <a:lumMod val="25000"/>
                  </a:schemeClr>
                </a:solidFill>
                <a:latin typeface="Verdana" panose="020B0604030504040204" pitchFamily="34" charset="0"/>
                <a:ea typeface="Verdana" panose="020B0604030504040204" pitchFamily="34" charset="0"/>
              </a:rPr>
              <a:t>6-inch minus</a:t>
            </a:r>
          </a:p>
          <a:p>
            <a:endParaRPr lang="en-US" sz="1100" dirty="0">
              <a:solidFill>
                <a:schemeClr val="bg2">
                  <a:lumMod val="25000"/>
                </a:schemeClr>
              </a:solidFill>
              <a:latin typeface="Verdana" panose="020B0604030504040204" pitchFamily="34" charset="0"/>
              <a:ea typeface="Verdana" panose="020B0604030504040204" pitchFamily="34" charset="0"/>
            </a:endParaRPr>
          </a:p>
          <a:p>
            <a:r>
              <a:rPr lang="en-US" sz="3000" b="1" dirty="0">
                <a:solidFill>
                  <a:schemeClr val="bg2">
                    <a:lumMod val="25000"/>
                  </a:schemeClr>
                </a:solidFill>
                <a:latin typeface="Verdana" panose="020B0604030504040204" pitchFamily="34" charset="0"/>
                <a:ea typeface="Verdana" panose="020B0604030504040204" pitchFamily="34" charset="0"/>
              </a:rPr>
              <a:t>Surface course: </a:t>
            </a:r>
            <a:r>
              <a:rPr lang="en-US" sz="3000" dirty="0">
                <a:solidFill>
                  <a:schemeClr val="bg2">
                    <a:lumMod val="25000"/>
                  </a:schemeClr>
                </a:solidFill>
                <a:latin typeface="Verdana" panose="020B0604030504040204" pitchFamily="34" charset="0"/>
                <a:ea typeface="Verdana" panose="020B0604030504040204" pitchFamily="34" charset="0"/>
              </a:rPr>
              <a:t>3-inch minus, most popular for forest roads.</a:t>
            </a:r>
          </a:p>
          <a:p>
            <a:endParaRPr lang="en-US" sz="1050" dirty="0">
              <a:solidFill>
                <a:schemeClr val="bg2">
                  <a:lumMod val="25000"/>
                </a:schemeClr>
              </a:solidFill>
              <a:latin typeface="Verdana" panose="020B0604030504040204" pitchFamily="34" charset="0"/>
              <a:ea typeface="Verdana" panose="020B0604030504040204" pitchFamily="34" charset="0"/>
            </a:endParaRPr>
          </a:p>
          <a:p>
            <a:pPr lvl="1"/>
            <a:r>
              <a:rPr lang="en-US" sz="3000" dirty="0">
                <a:solidFill>
                  <a:schemeClr val="bg2">
                    <a:lumMod val="25000"/>
                  </a:schemeClr>
                </a:solidFill>
                <a:latin typeface="Verdana" panose="020B0604030504040204" pitchFamily="34" charset="0"/>
                <a:ea typeface="Verdana" panose="020B0604030504040204" pitchFamily="34" charset="0"/>
              </a:rPr>
              <a:t>1½ in. less used, mostly for steep section, better traction</a:t>
            </a:r>
          </a:p>
          <a:p>
            <a:pPr lvl="1"/>
            <a:r>
              <a:rPr lang="en-US" sz="3000" dirty="0">
                <a:solidFill>
                  <a:schemeClr val="bg2">
                    <a:lumMod val="25000"/>
                  </a:schemeClr>
                </a:solidFill>
                <a:latin typeface="Verdana" panose="020B0604030504040204" pitchFamily="34" charset="0"/>
                <a:ea typeface="Verdana" panose="020B0604030504040204" pitchFamily="34" charset="0"/>
              </a:rPr>
              <a:t>1 in. for steep sections, less harsh on tires, compacts really well</a:t>
            </a:r>
          </a:p>
          <a:p>
            <a:pPr lvl="1"/>
            <a:endParaRPr lang="en-US" dirty="0">
              <a:solidFill>
                <a:srgbClr val="00B0F0"/>
              </a:solidFill>
              <a:latin typeface="Plantagenet Cherokee" panose="02020602070100000000"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1486" y="1507330"/>
            <a:ext cx="4100514" cy="5350670"/>
          </a:xfrm>
          <a:prstGeom prst="rect">
            <a:avLst/>
          </a:prstGeom>
        </p:spPr>
      </p:pic>
      <p:sp>
        <p:nvSpPr>
          <p:cNvPr id="7" name="TextBox 6">
            <a:extLst>
              <a:ext uri="{FF2B5EF4-FFF2-40B4-BE49-F238E27FC236}">
                <a16:creationId xmlns:a16="http://schemas.microsoft.com/office/drawing/2014/main" id="{D5A1537E-5652-F14E-B751-8002BFF7545D}"/>
              </a:ext>
            </a:extLst>
          </p:cNvPr>
          <p:cNvSpPr txBox="1"/>
          <p:nvPr/>
        </p:nvSpPr>
        <p:spPr>
          <a:xfrm>
            <a:off x="3799957" y="6466222"/>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832676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68" y="171061"/>
            <a:ext cx="10515600" cy="1325563"/>
          </a:xfrm>
        </p:spPr>
        <p:txBody>
          <a:bodyPr>
            <a:normAutofit/>
          </a:bodyPr>
          <a:lstStyle/>
          <a:p>
            <a:r>
              <a:rPr lang="en-US" dirty="0"/>
              <a:t>Road surface: crushed rock</a:t>
            </a:r>
          </a:p>
        </p:txBody>
      </p:sp>
      <p:graphicFrame>
        <p:nvGraphicFramePr>
          <p:cNvPr id="8" name="Content Placeholder 7"/>
          <p:cNvGraphicFramePr>
            <a:graphicFrameLocks noGrp="1"/>
          </p:cNvGraphicFramePr>
          <p:nvPr>
            <p:ph sz="quarter" idx="4294967295"/>
            <p:extLst>
              <p:ext uri="{D42A27DB-BD31-4B8C-83A1-F6EECF244321}">
                <p14:modId xmlns:p14="http://schemas.microsoft.com/office/powerpoint/2010/main" val="225064254"/>
              </p:ext>
            </p:extLst>
          </p:nvPr>
        </p:nvGraphicFramePr>
        <p:xfrm>
          <a:off x="5456775" y="1478157"/>
          <a:ext cx="5644554" cy="4021429"/>
        </p:xfrm>
        <a:graphic>
          <a:graphicData uri="http://schemas.openxmlformats.org/drawingml/2006/table">
            <a:tbl>
              <a:tblPr firstRow="1" bandRow="1">
                <a:tableStyleId>{5940675A-B579-460E-94D1-54222C63F5DA}</a:tableStyleId>
              </a:tblPr>
              <a:tblGrid>
                <a:gridCol w="1601250">
                  <a:extLst>
                    <a:ext uri="{9D8B030D-6E8A-4147-A177-3AD203B41FA5}">
                      <a16:colId xmlns:a16="http://schemas.microsoft.com/office/drawing/2014/main" val="417060603"/>
                    </a:ext>
                  </a:extLst>
                </a:gridCol>
                <a:gridCol w="1639473">
                  <a:extLst>
                    <a:ext uri="{9D8B030D-6E8A-4147-A177-3AD203B41FA5}">
                      <a16:colId xmlns:a16="http://schemas.microsoft.com/office/drawing/2014/main" val="3928509957"/>
                    </a:ext>
                  </a:extLst>
                </a:gridCol>
                <a:gridCol w="2403831">
                  <a:extLst>
                    <a:ext uri="{9D8B030D-6E8A-4147-A177-3AD203B41FA5}">
                      <a16:colId xmlns:a16="http://schemas.microsoft.com/office/drawing/2014/main" val="1923684838"/>
                    </a:ext>
                  </a:extLst>
                </a:gridCol>
              </a:tblGrid>
              <a:tr h="1003909">
                <a:tc gridSpan="2">
                  <a:txBody>
                    <a:bodyPr/>
                    <a:lstStyle/>
                    <a:p>
                      <a:pPr algn="ctr"/>
                      <a:r>
                        <a:rPr lang="en-US" sz="3200" b="1" dirty="0">
                          <a:solidFill>
                            <a:schemeClr val="tx2"/>
                          </a:solidFill>
                          <a:latin typeface="Verdana" panose="020B0604030504040204" pitchFamily="34" charset="0"/>
                          <a:ea typeface="Verdana" panose="020B0604030504040204" pitchFamily="34" charset="0"/>
                        </a:rPr>
                        <a:t>Product</a:t>
                      </a:r>
                    </a:p>
                  </a:txBody>
                  <a:tcPr/>
                </a:tc>
                <a:tc hMerge="1">
                  <a:txBody>
                    <a:bodyPr/>
                    <a:lstStyle/>
                    <a:p>
                      <a:endParaRPr lang="en-US" dirty="0"/>
                    </a:p>
                  </a:txBody>
                  <a:tcPr/>
                </a:tc>
                <a:tc>
                  <a:txBody>
                    <a:bodyPr/>
                    <a:lstStyle/>
                    <a:p>
                      <a:pPr algn="ctr"/>
                      <a:r>
                        <a:rPr lang="en-US" sz="3200" b="1" dirty="0">
                          <a:solidFill>
                            <a:schemeClr val="tx2"/>
                          </a:solidFill>
                          <a:latin typeface="Verdana" panose="020B0604030504040204" pitchFamily="34" charset="0"/>
                          <a:ea typeface="Verdana" panose="020B0604030504040204" pitchFamily="34" charset="0"/>
                        </a:rPr>
                        <a:t>Price</a:t>
                      </a:r>
                      <a:br>
                        <a:rPr lang="en-US" sz="3200" b="1" dirty="0">
                          <a:solidFill>
                            <a:schemeClr val="tx2"/>
                          </a:solidFill>
                          <a:latin typeface="Verdana" panose="020B0604030504040204" pitchFamily="34" charset="0"/>
                          <a:ea typeface="Verdana" panose="020B0604030504040204" pitchFamily="34" charset="0"/>
                        </a:rPr>
                      </a:br>
                      <a:r>
                        <a:rPr lang="en-US" sz="2000" b="0" dirty="0">
                          <a:solidFill>
                            <a:schemeClr val="tx2"/>
                          </a:solidFill>
                          <a:latin typeface="Verdana" panose="020B0604030504040204" pitchFamily="34" charset="0"/>
                          <a:ea typeface="Verdana" panose="020B0604030504040204" pitchFamily="34" charset="0"/>
                        </a:rPr>
                        <a:t>($/ton)</a:t>
                      </a:r>
                    </a:p>
                  </a:txBody>
                  <a:tcPr/>
                </a:tc>
                <a:extLst>
                  <a:ext uri="{0D108BD9-81ED-4DB2-BD59-A6C34878D82A}">
                    <a16:rowId xmlns:a16="http://schemas.microsoft.com/office/drawing/2014/main" val="793305718"/>
                  </a:ext>
                </a:extLst>
              </a:tr>
              <a:tr h="477000">
                <a:tc>
                  <a:txBody>
                    <a:bodyPr/>
                    <a:lstStyle/>
                    <a:p>
                      <a:pPr algn="ctr"/>
                      <a:r>
                        <a:rPr lang="en-US" sz="2800" dirty="0">
                          <a:solidFill>
                            <a:schemeClr val="tx2"/>
                          </a:solidFill>
                          <a:latin typeface="Verdana" panose="020B0604030504040204" pitchFamily="34" charset="0"/>
                          <a:ea typeface="Verdana" panose="020B0604030504040204" pitchFamily="34" charset="0"/>
                        </a:rPr>
                        <a:t>1 in.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Minus</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$8.75</a:t>
                      </a:r>
                    </a:p>
                  </a:txBody>
                  <a:tcPr/>
                </a:tc>
                <a:extLst>
                  <a:ext uri="{0D108BD9-81ED-4DB2-BD59-A6C34878D82A}">
                    <a16:rowId xmlns:a16="http://schemas.microsoft.com/office/drawing/2014/main" val="3132107381"/>
                  </a:ext>
                </a:extLst>
              </a:tr>
              <a:tr h="477000">
                <a:tc>
                  <a:txBody>
                    <a:bodyPr/>
                    <a:lstStyle/>
                    <a:p>
                      <a:pPr algn="ctr"/>
                      <a:r>
                        <a:rPr lang="en-US" sz="2800" dirty="0">
                          <a:solidFill>
                            <a:schemeClr val="tx2"/>
                          </a:solidFill>
                          <a:latin typeface="Verdana" panose="020B0604030504040204" pitchFamily="34" charset="0"/>
                          <a:ea typeface="Verdana" panose="020B0604030504040204" pitchFamily="34" charset="0"/>
                        </a:rPr>
                        <a:t>1½ in.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Minus</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$8.50</a:t>
                      </a:r>
                    </a:p>
                  </a:txBody>
                  <a:tcPr/>
                </a:tc>
                <a:extLst>
                  <a:ext uri="{0D108BD9-81ED-4DB2-BD59-A6C34878D82A}">
                    <a16:rowId xmlns:a16="http://schemas.microsoft.com/office/drawing/2014/main" val="1196146653"/>
                  </a:ext>
                </a:extLst>
              </a:tr>
              <a:tr h="477000">
                <a:tc>
                  <a:txBody>
                    <a:bodyPr/>
                    <a:lstStyle/>
                    <a:p>
                      <a:pPr algn="ctr"/>
                      <a:r>
                        <a:rPr lang="en-US" sz="2800" dirty="0">
                          <a:solidFill>
                            <a:schemeClr val="tx2"/>
                          </a:solidFill>
                          <a:latin typeface="Verdana" panose="020B0604030504040204" pitchFamily="34" charset="0"/>
                          <a:ea typeface="Verdana" panose="020B0604030504040204" pitchFamily="34" charset="0"/>
                        </a:rPr>
                        <a:t>3 in.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Minus</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$8.25</a:t>
                      </a:r>
                    </a:p>
                  </a:txBody>
                  <a:tcPr/>
                </a:tc>
                <a:extLst>
                  <a:ext uri="{0D108BD9-81ED-4DB2-BD59-A6C34878D82A}">
                    <a16:rowId xmlns:a16="http://schemas.microsoft.com/office/drawing/2014/main" val="1821107665"/>
                  </a:ext>
                </a:extLst>
              </a:tr>
              <a:tr h="477000">
                <a:tc>
                  <a:txBody>
                    <a:bodyPr/>
                    <a:lstStyle/>
                    <a:p>
                      <a:pPr algn="ctr"/>
                      <a:r>
                        <a:rPr lang="en-US" sz="2800" dirty="0">
                          <a:solidFill>
                            <a:schemeClr val="tx2"/>
                          </a:solidFill>
                          <a:latin typeface="Verdana" panose="020B0604030504040204" pitchFamily="34" charset="0"/>
                          <a:ea typeface="Verdana" panose="020B0604030504040204" pitchFamily="34" charset="0"/>
                        </a:rPr>
                        <a:t>6 in.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Minus Jaw run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$7.25</a:t>
                      </a:r>
                    </a:p>
                  </a:txBody>
                  <a:tcPr/>
                </a:tc>
                <a:extLst>
                  <a:ext uri="{0D108BD9-81ED-4DB2-BD59-A6C34878D82A}">
                    <a16:rowId xmlns:a16="http://schemas.microsoft.com/office/drawing/2014/main" val="2158660738"/>
                  </a:ext>
                </a:extLst>
              </a:tr>
              <a:tr h="477000">
                <a:tc>
                  <a:txBody>
                    <a:bodyPr/>
                    <a:lstStyle/>
                    <a:p>
                      <a:pPr algn="ctr"/>
                      <a:r>
                        <a:rPr lang="en-US" sz="2800" dirty="0">
                          <a:solidFill>
                            <a:schemeClr val="tx2"/>
                          </a:solidFill>
                          <a:latin typeface="Verdana" panose="020B0604030504040204" pitchFamily="34" charset="0"/>
                          <a:ea typeface="Verdana" panose="020B0604030504040204" pitchFamily="34" charset="0"/>
                        </a:rPr>
                        <a:t>6-8 in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Pit run</a:t>
                      </a:r>
                    </a:p>
                  </a:txBody>
                  <a:tcPr/>
                </a:tc>
                <a:tc>
                  <a:txBody>
                    <a:bodyPr/>
                    <a:lstStyle/>
                    <a:p>
                      <a:pPr algn="ctr"/>
                      <a:r>
                        <a:rPr lang="en-US" sz="2800" dirty="0">
                          <a:solidFill>
                            <a:schemeClr val="tx2"/>
                          </a:solidFill>
                          <a:latin typeface="Verdana" panose="020B0604030504040204" pitchFamily="34" charset="0"/>
                          <a:ea typeface="Verdana" panose="020B0604030504040204" pitchFamily="34" charset="0"/>
                        </a:rPr>
                        <a:t>$6.50</a:t>
                      </a:r>
                    </a:p>
                  </a:txBody>
                  <a:tcPr/>
                </a:tc>
                <a:extLst>
                  <a:ext uri="{0D108BD9-81ED-4DB2-BD59-A6C34878D82A}">
                    <a16:rowId xmlns:a16="http://schemas.microsoft.com/office/drawing/2014/main" val="3609541849"/>
                  </a:ext>
                </a:extLst>
              </a:tr>
            </a:tbl>
          </a:graphicData>
        </a:graphic>
      </p:graphicFrame>
      <p:sp>
        <p:nvSpPr>
          <p:cNvPr id="7" name="TextBox 6"/>
          <p:cNvSpPr txBox="1"/>
          <p:nvPr/>
        </p:nvSpPr>
        <p:spPr>
          <a:xfrm>
            <a:off x="7155289" y="6278592"/>
            <a:ext cx="4384534" cy="276999"/>
          </a:xfrm>
          <a:prstGeom prst="rect">
            <a:avLst/>
          </a:prstGeom>
          <a:noFill/>
        </p:spPr>
        <p:txBody>
          <a:bodyPr wrap="none" rtlCol="0">
            <a:spAutoFit/>
          </a:bodyPr>
          <a:lstStyle/>
          <a:p>
            <a:r>
              <a:rPr lang="en-US"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Source: Lonnie Chambers, Wild Rose Quarry, ARI Inc.</a:t>
            </a:r>
          </a:p>
        </p:txBody>
      </p:sp>
      <p:sp>
        <p:nvSpPr>
          <p:cNvPr id="11" name="TextBox 10"/>
          <p:cNvSpPr txBox="1"/>
          <p:nvPr/>
        </p:nvSpPr>
        <p:spPr>
          <a:xfrm>
            <a:off x="714374" y="1478157"/>
            <a:ext cx="4500563" cy="427809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2"/>
                </a:solidFill>
                <a:latin typeface="Verdana" panose="020B0604030504040204" pitchFamily="34" charset="0"/>
                <a:ea typeface="Verdana" panose="020B0604030504040204" pitchFamily="34" charset="0"/>
              </a:rPr>
              <a:t>Single trailer trucks carry 12-13.5 tons</a:t>
            </a:r>
          </a:p>
          <a:p>
            <a:pPr marL="285750" indent="-285750">
              <a:buFont typeface="Arial" panose="020B0604020202020204" pitchFamily="34" charset="0"/>
              <a:buChar char="•"/>
            </a:pPr>
            <a:endParaRPr lang="en-US" sz="800" dirty="0">
              <a:solidFill>
                <a:schemeClr val="tx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3200" dirty="0">
                <a:solidFill>
                  <a:schemeClr val="tx2"/>
                </a:solidFill>
                <a:latin typeface="Verdana" panose="020B0604030504040204" pitchFamily="34" charset="0"/>
                <a:ea typeface="Verdana" panose="020B0604030504040204" pitchFamily="34" charset="0"/>
              </a:rPr>
              <a:t>Build in the summer and let settle over the winter</a:t>
            </a:r>
          </a:p>
          <a:p>
            <a:pPr marL="285750" indent="-285750">
              <a:buFont typeface="Arial" panose="020B0604020202020204" pitchFamily="34" charset="0"/>
              <a:buChar char="•"/>
            </a:pPr>
            <a:endParaRPr lang="en-US" sz="800" dirty="0">
              <a:solidFill>
                <a:schemeClr val="tx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3200" dirty="0">
                <a:solidFill>
                  <a:schemeClr val="tx2"/>
                </a:solidFill>
                <a:latin typeface="Verdana" panose="020B0604030504040204" pitchFamily="34" charset="0"/>
                <a:ea typeface="Verdana" panose="020B0604030504040204" pitchFamily="34" charset="0"/>
              </a:rPr>
              <a:t>Depends mostly on truck availability</a:t>
            </a:r>
          </a:p>
        </p:txBody>
      </p:sp>
      <p:cxnSp>
        <p:nvCxnSpPr>
          <p:cNvPr id="13" name="Straight Arrow Connector 12"/>
          <p:cNvCxnSpPr/>
          <p:nvPr/>
        </p:nvCxnSpPr>
        <p:spPr>
          <a:xfrm flipV="1">
            <a:off x="12342833" y="2806994"/>
            <a:ext cx="0" cy="3256443"/>
          </a:xfrm>
          <a:prstGeom prst="straightConnector1">
            <a:avLst/>
          </a:prstGeom>
          <a:ln>
            <a:solidFill>
              <a:schemeClr val="tx2"/>
            </a:solidFill>
            <a:tailEnd type="arrow"/>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12336184" y="3127166"/>
            <a:ext cx="434734" cy="2616101"/>
          </a:xfrm>
          <a:prstGeom prst="rect">
            <a:avLst/>
          </a:prstGeom>
          <a:noFill/>
        </p:spPr>
        <p:txBody>
          <a:bodyPr wrap="none" rtlCol="0">
            <a:spAutoFit/>
          </a:bodyPr>
          <a:lstStyle/>
          <a:p>
            <a:r>
              <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rPr>
              <a:t>P</a:t>
            </a:r>
          </a:p>
          <a:p>
            <a:r>
              <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rPr>
              <a:t>R</a:t>
            </a:r>
          </a:p>
          <a:p>
            <a:r>
              <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rPr>
              <a:t>I</a:t>
            </a:r>
          </a:p>
          <a:p>
            <a:r>
              <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rPr>
              <a:t>C</a:t>
            </a:r>
          </a:p>
          <a:p>
            <a:r>
              <a:rPr lang="en-US" sz="2800" dirty="0">
                <a:solidFill>
                  <a:schemeClr val="tx2"/>
                </a:solidFill>
                <a:latin typeface="Verdana" panose="020B0604030504040204" pitchFamily="34" charset="0"/>
                <a:ea typeface="Verdana" panose="020B0604030504040204" pitchFamily="34" charset="0"/>
                <a:cs typeface="Verdana" panose="020B0604030504040204" pitchFamily="34" charset="0"/>
              </a:rPr>
              <a:t>E</a:t>
            </a:r>
          </a:p>
          <a:p>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30288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438"/>
            <a:ext cx="10515600" cy="1325563"/>
          </a:xfrm>
        </p:spPr>
        <p:txBody>
          <a:bodyPr/>
          <a:lstStyle/>
          <a:p>
            <a:r>
              <a:rPr lang="en-US" dirty="0"/>
              <a:t>Road surface: Why fines?</a:t>
            </a:r>
          </a:p>
        </p:txBody>
      </p:sp>
      <p:sp>
        <p:nvSpPr>
          <p:cNvPr id="8" name="TextBox 7"/>
          <p:cNvSpPr txBox="1"/>
          <p:nvPr/>
        </p:nvSpPr>
        <p:spPr>
          <a:xfrm>
            <a:off x="4457350" y="6069293"/>
            <a:ext cx="7734650" cy="646331"/>
          </a:xfrm>
          <a:prstGeom prst="rect">
            <a:avLst/>
          </a:prstGeom>
          <a:noFill/>
        </p:spPr>
        <p:txBody>
          <a:bodyPr wrap="square" rtlCol="0">
            <a:spAutoFit/>
          </a:bodyPr>
          <a:lstStyle/>
          <a:p>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Barnes and Connor. 2014. Managing dust on unpaved roads and airports. Alaska Department of Transportation. INE/AUTC 14.14</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r="66928" b="71420"/>
          <a:stretch/>
        </p:blipFill>
        <p:spPr>
          <a:xfrm>
            <a:off x="701627" y="1715609"/>
            <a:ext cx="1333361" cy="1364182"/>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32627" r="34464" b="71420"/>
          <a:stretch/>
        </p:blipFill>
        <p:spPr>
          <a:xfrm>
            <a:off x="701627" y="3210360"/>
            <a:ext cx="1326776" cy="1364182"/>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64552" r="2146" b="71420"/>
          <a:stretch/>
        </p:blipFill>
        <p:spPr>
          <a:xfrm>
            <a:off x="685800" y="4705111"/>
            <a:ext cx="1342603" cy="1364182"/>
          </a:xfrm>
          <a:prstGeom prst="rect">
            <a:avLst/>
          </a:prstGeom>
        </p:spPr>
      </p:pic>
      <p:sp>
        <p:nvSpPr>
          <p:cNvPr id="12" name="TextBox 11"/>
          <p:cNvSpPr txBox="1"/>
          <p:nvPr/>
        </p:nvSpPr>
        <p:spPr>
          <a:xfrm>
            <a:off x="2459316" y="2089260"/>
            <a:ext cx="93342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Too little. No contact, no binding, difficult compaction. But is that </a:t>
            </a:r>
            <a:r>
              <a:rPr kumimoji="0" lang="en-US" sz="2800" b="0" i="0" u="sng"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always</a:t>
            </a:r>
            <a:r>
              <a:rPr kumimoji="0" lang="en-US" sz="2800" b="0" i="0"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 a bad thing?</a:t>
            </a:r>
          </a:p>
        </p:txBody>
      </p:sp>
      <p:sp>
        <p:nvSpPr>
          <p:cNvPr id="13" name="TextBox 12"/>
          <p:cNvSpPr txBox="1"/>
          <p:nvPr/>
        </p:nvSpPr>
        <p:spPr>
          <a:xfrm>
            <a:off x="2459316" y="4966812"/>
            <a:ext cx="93913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Too many. Aggregate is floating, not strong, generates considerable dust</a:t>
            </a:r>
          </a:p>
        </p:txBody>
      </p:sp>
      <p:sp>
        <p:nvSpPr>
          <p:cNvPr id="14" name="TextBox 13"/>
          <p:cNvSpPr txBox="1"/>
          <p:nvPr/>
        </p:nvSpPr>
        <p:spPr>
          <a:xfrm>
            <a:off x="2459316" y="3777654"/>
            <a:ext cx="89280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rPr>
              <a:t>Just right. Good strength, resistant to moisture infiltration</a:t>
            </a:r>
          </a:p>
        </p:txBody>
      </p:sp>
    </p:spTree>
    <p:extLst>
      <p:ext uri="{BB962C8B-B14F-4D97-AF65-F5344CB8AC3E}">
        <p14:creationId xmlns:p14="http://schemas.microsoft.com/office/powerpoint/2010/main" val="2422516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9886" y="1252000"/>
            <a:ext cx="11492351" cy="1876732"/>
          </a:xfrm>
          <a:prstGeom prst="rect">
            <a:avLst/>
          </a:prstGeom>
          <a:noFill/>
        </p:spPr>
        <p:txBody>
          <a:bodyPr wrap="square" rtlCol="0">
            <a:spAutoFit/>
          </a:bodyPr>
          <a:lstStyle/>
          <a:p>
            <a:pPr>
              <a:lnSpc>
                <a:spcPct val="150000"/>
              </a:lnSpc>
            </a:pPr>
            <a:r>
              <a:rPr lang="en-US" sz="2000" dirty="0">
                <a:solidFill>
                  <a:schemeClr val="tx2"/>
                </a:solidFill>
                <a:latin typeface="Verdana" panose="020B0604030504040204" pitchFamily="34" charset="0"/>
                <a:ea typeface="Verdana" panose="020B0604030504040204" pitchFamily="34" charset="0"/>
              </a:rPr>
              <a:t>Assuming harvesting cost of $350/MBF, 1 mile of rocking @ $70,000</a:t>
            </a:r>
          </a:p>
          <a:p>
            <a:pPr>
              <a:lnSpc>
                <a:spcPct val="150000"/>
              </a:lnSpc>
            </a:pPr>
            <a:r>
              <a:rPr lang="en-US" sz="2000" dirty="0">
                <a:solidFill>
                  <a:schemeClr val="tx2"/>
                </a:solidFill>
                <a:latin typeface="Verdana" panose="020B0604030504040204" pitchFamily="34" charset="0"/>
                <a:ea typeface="Verdana" panose="020B0604030504040204" pitchFamily="34" charset="0"/>
              </a:rPr>
              <a:t>100 MBF is approx. 25 truckloads</a:t>
            </a:r>
          </a:p>
          <a:p>
            <a:pPr>
              <a:lnSpc>
                <a:spcPct val="150000"/>
              </a:lnSpc>
            </a:pPr>
            <a:r>
              <a:rPr lang="en-US" sz="2000" dirty="0">
                <a:solidFill>
                  <a:schemeClr val="tx2"/>
                </a:solidFill>
                <a:latin typeface="Verdana" panose="020B0604030504040204" pitchFamily="34" charset="0"/>
                <a:ea typeface="Verdana" panose="020B0604030504040204" pitchFamily="34" charset="0"/>
              </a:rPr>
              <a:t>Or, 4 acres of site class III fully stocked 60-year-old </a:t>
            </a:r>
            <a:br>
              <a:rPr lang="en-US" sz="2000" dirty="0">
                <a:solidFill>
                  <a:schemeClr val="tx2"/>
                </a:solidFill>
                <a:latin typeface="Verdana" panose="020B0604030504040204" pitchFamily="34" charset="0"/>
                <a:ea typeface="Verdana" panose="020B0604030504040204" pitchFamily="34" charset="0"/>
              </a:rPr>
            </a:br>
            <a:r>
              <a:rPr lang="en-US" sz="2000" dirty="0">
                <a:solidFill>
                  <a:schemeClr val="tx2"/>
                </a:solidFill>
                <a:latin typeface="Verdana" panose="020B0604030504040204" pitchFamily="34" charset="0"/>
                <a:ea typeface="Verdana" panose="020B0604030504040204" pitchFamily="34" charset="0"/>
              </a:rPr>
              <a:t>Douglas-fir (12 in. + DBH)</a:t>
            </a:r>
          </a:p>
        </p:txBody>
      </p:sp>
      <p:sp>
        <p:nvSpPr>
          <p:cNvPr id="8" name="Title 1"/>
          <p:cNvSpPr txBox="1">
            <a:spLocks/>
          </p:cNvSpPr>
          <p:nvPr/>
        </p:nvSpPr>
        <p:spPr>
          <a:xfrm>
            <a:off x="709108" y="83600"/>
            <a:ext cx="98269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tx2"/>
                </a:solidFill>
                <a:latin typeface="Georgia" panose="02040502050405020303" pitchFamily="18" charset="0"/>
              </a:rPr>
              <a:t>Road surface: cost</a:t>
            </a:r>
          </a:p>
        </p:txBody>
      </p:sp>
      <p:graphicFrame>
        <p:nvGraphicFramePr>
          <p:cNvPr id="6" name="Chart 5"/>
          <p:cNvGraphicFramePr>
            <a:graphicFrameLocks/>
          </p:cNvGraphicFramePr>
          <p:nvPr>
            <p:extLst>
              <p:ext uri="{D42A27DB-BD31-4B8C-83A1-F6EECF244321}">
                <p14:modId xmlns:p14="http://schemas.microsoft.com/office/powerpoint/2010/main" val="104397081"/>
              </p:ext>
            </p:extLst>
          </p:nvPr>
        </p:nvGraphicFramePr>
        <p:xfrm>
          <a:off x="264012" y="1111101"/>
          <a:ext cx="11492352" cy="6225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8045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 y="365125"/>
            <a:ext cx="10768012" cy="1325563"/>
          </a:xfrm>
        </p:spPr>
        <p:txBody>
          <a:bodyPr/>
          <a:lstStyle/>
          <a:p>
            <a:r>
              <a:rPr lang="en-US" dirty="0"/>
              <a:t>Road drainage</a:t>
            </a:r>
          </a:p>
        </p:txBody>
      </p:sp>
      <p:sp>
        <p:nvSpPr>
          <p:cNvPr id="11" name="Content Placeholder 10"/>
          <p:cNvSpPr>
            <a:spLocks noGrp="1"/>
          </p:cNvSpPr>
          <p:nvPr>
            <p:ph sz="quarter" idx="4294967295"/>
          </p:nvPr>
        </p:nvSpPr>
        <p:spPr>
          <a:xfrm>
            <a:off x="714374" y="1690688"/>
            <a:ext cx="6968054" cy="4832942"/>
          </a:xfrm>
        </p:spPr>
        <p:txBody>
          <a:bodyPr>
            <a:noAutofit/>
          </a:bodyPr>
          <a:lstStyle/>
          <a:p>
            <a:pPr>
              <a:buFont typeface="Arial" panose="020B0604020202020204" pitchFamily="34" charset="0"/>
              <a:buChar char="•"/>
            </a:pPr>
            <a:r>
              <a:rPr lang="en-US" sz="2600" b="1" dirty="0">
                <a:solidFill>
                  <a:schemeClr val="tx2"/>
                </a:solidFill>
                <a:latin typeface="Verdana" panose="020B0604030504040204" pitchFamily="34" charset="0"/>
                <a:ea typeface="Verdana" panose="020B0604030504040204" pitchFamily="34" charset="0"/>
              </a:rPr>
              <a:t>Ditches: </a:t>
            </a:r>
            <a:r>
              <a:rPr lang="en-US" sz="2600" dirty="0">
                <a:solidFill>
                  <a:schemeClr val="tx2"/>
                </a:solidFill>
                <a:latin typeface="Verdana" panose="020B0604030504040204" pitchFamily="34" charset="0"/>
                <a:ea typeface="Verdana" panose="020B0604030504040204" pitchFamily="34" charset="0"/>
              </a:rPr>
              <a:t>collect water falling</a:t>
            </a:r>
            <a:br>
              <a:rPr lang="en-US" sz="2600" dirty="0">
                <a:solidFill>
                  <a:schemeClr val="tx2"/>
                </a:solidFill>
                <a:latin typeface="Verdana" panose="020B0604030504040204" pitchFamily="34" charset="0"/>
                <a:ea typeface="Verdana" panose="020B0604030504040204" pitchFamily="34" charset="0"/>
              </a:rPr>
            </a:br>
            <a:r>
              <a:rPr lang="en-US" sz="2600" dirty="0">
                <a:solidFill>
                  <a:schemeClr val="tx2"/>
                </a:solidFill>
                <a:latin typeface="Verdana" panose="020B0604030504040204" pitchFamily="34" charset="0"/>
                <a:ea typeface="Verdana" panose="020B0604030504040204" pitchFamily="34" charset="0"/>
              </a:rPr>
              <a:t>on the road</a:t>
            </a:r>
          </a:p>
          <a:p>
            <a:pPr>
              <a:buFont typeface="Arial" panose="020B0604020202020204" pitchFamily="34" charset="0"/>
              <a:buChar char="•"/>
            </a:pPr>
            <a:endParaRPr lang="en-US" sz="300" dirty="0">
              <a:solidFill>
                <a:schemeClr val="tx2"/>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2600" b="1" dirty="0">
                <a:solidFill>
                  <a:schemeClr val="tx2"/>
                </a:solidFill>
                <a:latin typeface="Verdana" panose="020B0604030504040204" pitchFamily="34" charset="0"/>
                <a:ea typeface="Verdana" panose="020B0604030504040204" pitchFamily="34" charset="0"/>
              </a:rPr>
              <a:t>Culverts: </a:t>
            </a:r>
            <a:r>
              <a:rPr lang="en-US" sz="2600" dirty="0">
                <a:solidFill>
                  <a:schemeClr val="tx2"/>
                </a:solidFill>
                <a:latin typeface="Verdana" panose="020B0604030504040204" pitchFamily="34" charset="0"/>
                <a:ea typeface="Verdana" panose="020B0604030504040204" pitchFamily="34" charset="0"/>
              </a:rPr>
              <a:t>carry water under the road to drain side ditch</a:t>
            </a:r>
          </a:p>
          <a:p>
            <a:pPr>
              <a:buFont typeface="Arial" panose="020B0604020202020204" pitchFamily="34" charset="0"/>
              <a:buChar char="•"/>
            </a:pPr>
            <a:endParaRPr lang="en-US" sz="300" dirty="0">
              <a:solidFill>
                <a:schemeClr val="tx2"/>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2600" b="1" dirty="0">
                <a:solidFill>
                  <a:schemeClr val="tx2"/>
                </a:solidFill>
                <a:latin typeface="Verdana" panose="020B0604030504040204" pitchFamily="34" charset="0"/>
                <a:ea typeface="Verdana" panose="020B0604030504040204" pitchFamily="34" charset="0"/>
              </a:rPr>
              <a:t>Broad-based dips </a:t>
            </a:r>
            <a:r>
              <a:rPr lang="en-US" sz="2600" dirty="0">
                <a:solidFill>
                  <a:schemeClr val="tx2"/>
                </a:solidFill>
                <a:latin typeface="Verdana" panose="020B0604030504040204" pitchFamily="34" charset="0"/>
                <a:ea typeface="Verdana" panose="020B0604030504040204" pitchFamily="34" charset="0"/>
              </a:rPr>
              <a:t>or rolling grades</a:t>
            </a:r>
          </a:p>
          <a:p>
            <a:pPr>
              <a:buFont typeface="Arial" panose="020B0604020202020204" pitchFamily="34" charset="0"/>
              <a:buChar char="•"/>
            </a:pPr>
            <a:endParaRPr lang="en-US" sz="300" dirty="0">
              <a:solidFill>
                <a:schemeClr val="tx2"/>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2600" b="1" dirty="0">
                <a:solidFill>
                  <a:schemeClr val="tx2"/>
                </a:solidFill>
                <a:latin typeface="Verdana" panose="020B0604030504040204" pitchFamily="34" charset="0"/>
                <a:ea typeface="Verdana" panose="020B0604030504040204" pitchFamily="34" charset="0"/>
              </a:rPr>
              <a:t>Water bars: </a:t>
            </a:r>
            <a:r>
              <a:rPr lang="en-US" sz="2600" dirty="0">
                <a:solidFill>
                  <a:schemeClr val="tx2"/>
                </a:solidFill>
                <a:latin typeface="Verdana" panose="020B0604030504040204" pitchFamily="34" charset="0"/>
                <a:ea typeface="Verdana" panose="020B0604030504040204" pitchFamily="34" charset="0"/>
              </a:rPr>
              <a:t>usually located </a:t>
            </a:r>
            <a:br>
              <a:rPr lang="en-US" sz="2600" dirty="0">
                <a:solidFill>
                  <a:schemeClr val="tx2"/>
                </a:solidFill>
                <a:latin typeface="Verdana" panose="020B0604030504040204" pitchFamily="34" charset="0"/>
                <a:ea typeface="Verdana" panose="020B0604030504040204" pitchFamily="34" charset="0"/>
              </a:rPr>
            </a:br>
            <a:r>
              <a:rPr lang="en-US" sz="2600" dirty="0">
                <a:solidFill>
                  <a:schemeClr val="tx2"/>
                </a:solidFill>
                <a:latin typeface="Verdana" panose="020B0604030504040204" pitchFamily="34" charset="0"/>
                <a:ea typeface="Verdana" panose="020B0604030504040204" pitchFamily="34" charset="0"/>
              </a:rPr>
              <a:t>30°–45° to the road</a:t>
            </a:r>
          </a:p>
          <a:p>
            <a:pPr>
              <a:buFont typeface="Arial" panose="020B0604020202020204" pitchFamily="34" charset="0"/>
              <a:buChar char="•"/>
            </a:pPr>
            <a:endParaRPr lang="en-US" sz="300" dirty="0">
              <a:solidFill>
                <a:schemeClr val="tx2"/>
              </a:solidFill>
              <a:latin typeface="Verdana" panose="020B0604030504040204" pitchFamily="34" charset="0"/>
              <a:ea typeface="Verdana" panose="020B0604030504040204" pitchFamily="34" charset="0"/>
            </a:endParaRPr>
          </a:p>
          <a:p>
            <a:pPr>
              <a:buFont typeface="Arial" panose="020B0604020202020204" pitchFamily="34" charset="0"/>
              <a:buChar char="•"/>
            </a:pPr>
            <a:r>
              <a:rPr lang="en-US" sz="2600" b="1" dirty="0" err="1">
                <a:solidFill>
                  <a:schemeClr val="tx2"/>
                </a:solidFill>
                <a:latin typeface="Verdana" panose="020B0604030504040204" pitchFamily="34" charset="0"/>
                <a:ea typeface="Verdana" panose="020B0604030504040204" pitchFamily="34" charset="0"/>
              </a:rPr>
              <a:t>Geosynthetics</a:t>
            </a:r>
            <a:r>
              <a:rPr lang="en-US" sz="2600" b="1" dirty="0">
                <a:solidFill>
                  <a:schemeClr val="tx2"/>
                </a:solidFill>
                <a:latin typeface="Verdana" panose="020B0604030504040204" pitchFamily="34" charset="0"/>
                <a:ea typeface="Verdana" panose="020B0604030504040204" pitchFamily="34" charset="0"/>
              </a:rPr>
              <a:t>: </a:t>
            </a:r>
            <a:r>
              <a:rPr lang="en-US" sz="2600" dirty="0">
                <a:solidFill>
                  <a:schemeClr val="tx2"/>
                </a:solidFill>
                <a:latin typeface="Verdana" panose="020B0604030504040204" pitchFamily="34" charset="0"/>
                <a:ea typeface="Verdana" panose="020B0604030504040204" pitchFamily="34" charset="0"/>
              </a:rPr>
              <a:t>drainage and reinforcement</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0000" contrast="10000"/>
                    </a14:imgEffect>
                  </a14:imgLayer>
                </a14:imgProps>
              </a:ext>
              <a:ext uri="{28A0092B-C50C-407E-A947-70E740481C1C}">
                <a14:useLocalDpi xmlns:a14="http://schemas.microsoft.com/office/drawing/2010/main"/>
              </a:ext>
            </a:extLst>
          </a:blip>
          <a:srcRect/>
          <a:stretch/>
        </p:blipFill>
        <p:spPr>
          <a:xfrm rot="5400000">
            <a:off x="6687253" y="1353253"/>
            <a:ext cx="6858002" cy="415149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5ED6DC6-378C-9C4F-B50D-075965EC32D7}"/>
              </a:ext>
            </a:extLst>
          </p:cNvPr>
          <p:cNvSpPr txBox="1"/>
          <p:nvPr/>
        </p:nvSpPr>
        <p:spPr>
          <a:xfrm>
            <a:off x="8080929" y="6467951"/>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3031101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85703"/>
            <a:ext cx="10399059" cy="1325563"/>
          </a:xfrm>
        </p:spPr>
        <p:txBody>
          <a:bodyPr>
            <a:noAutofit/>
          </a:bodyPr>
          <a:lstStyle/>
          <a:p>
            <a:r>
              <a:rPr lang="en-US" dirty="0"/>
              <a:t>Road drainage: geosynthetics</a:t>
            </a:r>
          </a:p>
        </p:txBody>
      </p:sp>
      <p:sp>
        <p:nvSpPr>
          <p:cNvPr id="6" name="Content Placeholder 10"/>
          <p:cNvSpPr>
            <a:spLocks noGrp="1"/>
          </p:cNvSpPr>
          <p:nvPr>
            <p:ph idx="1"/>
          </p:nvPr>
        </p:nvSpPr>
        <p:spPr>
          <a:xfrm>
            <a:off x="6096000" y="1227086"/>
            <a:ext cx="6477000" cy="4351338"/>
          </a:xfrm>
        </p:spPr>
        <p:txBody>
          <a:bodyPr>
            <a:normAutofit/>
          </a:bodyPr>
          <a:lstStyle/>
          <a:p>
            <a:pPr marL="457200" lvl="1" indent="0">
              <a:buNone/>
            </a:pPr>
            <a:r>
              <a:rPr lang="en-US" sz="3200" b="1" dirty="0">
                <a:solidFill>
                  <a:srgbClr val="D73F09"/>
                </a:solidFill>
              </a:rPr>
              <a:t>Geotextile</a:t>
            </a:r>
          </a:p>
          <a:p>
            <a:pPr marL="457200" lvl="1" indent="0">
              <a:buNone/>
            </a:pPr>
            <a:r>
              <a:rPr lang="en-US" sz="2400" dirty="0"/>
              <a:t>Separation, strength, drainage</a:t>
            </a:r>
          </a:p>
          <a:p>
            <a:pPr lvl="1"/>
            <a:endParaRPr lang="en-US" sz="3200" dirty="0"/>
          </a:p>
        </p:txBody>
      </p:sp>
      <p:sp>
        <p:nvSpPr>
          <p:cNvPr id="7" name="Content Placeholder 10"/>
          <p:cNvSpPr>
            <a:spLocks noGrp="1"/>
          </p:cNvSpPr>
          <p:nvPr>
            <p:ph sz="quarter" idx="4294967295"/>
          </p:nvPr>
        </p:nvSpPr>
        <p:spPr>
          <a:xfrm>
            <a:off x="257174" y="1267966"/>
            <a:ext cx="5586413" cy="1492443"/>
          </a:xfrm>
        </p:spPr>
        <p:txBody>
          <a:bodyPr>
            <a:normAutofit/>
          </a:bodyPr>
          <a:lstStyle/>
          <a:p>
            <a:pPr marL="457200" lvl="1" indent="0">
              <a:lnSpc>
                <a:spcPct val="100000"/>
              </a:lnSpc>
              <a:buNone/>
            </a:pPr>
            <a:r>
              <a:rPr lang="en-US" sz="3200" b="1" dirty="0">
                <a:solidFill>
                  <a:srgbClr val="D73F09"/>
                </a:solidFill>
                <a:latin typeface="Verdana" panose="020B0604030504040204" pitchFamily="34" charset="0"/>
                <a:ea typeface="Verdana" panose="020B0604030504040204" pitchFamily="34" charset="0"/>
              </a:rPr>
              <a:t>Geogrid</a:t>
            </a:r>
            <a:br>
              <a:rPr lang="en-US" sz="3200" dirty="0">
                <a:solidFill>
                  <a:schemeClr val="tx2"/>
                </a:solidFill>
                <a:latin typeface="Verdana" panose="020B0604030504040204" pitchFamily="34" charset="0"/>
                <a:ea typeface="Verdana" panose="020B0604030504040204" pitchFamily="34" charset="0"/>
              </a:rPr>
            </a:br>
            <a:r>
              <a:rPr lang="en-US" dirty="0">
                <a:solidFill>
                  <a:schemeClr val="tx2"/>
                </a:solidFill>
                <a:latin typeface="Verdana" panose="020B0604030504040204" pitchFamily="34" charset="0"/>
                <a:ea typeface="Verdana" panose="020B0604030504040204" pitchFamily="34" charset="0"/>
              </a:rPr>
              <a:t>Reinforcement, interlocks rock</a:t>
            </a:r>
          </a:p>
          <a:p>
            <a:pPr lvl="1"/>
            <a:endParaRPr lang="en-US" dirty="0">
              <a:solidFill>
                <a:schemeClr val="tx2"/>
              </a:solidFill>
              <a:latin typeface="Verdana" panose="020B0604030504040204" pitchFamily="34" charset="0"/>
              <a:ea typeface="Verdana" panose="020B0604030504040204" pitchFamily="34" charset="0"/>
            </a:endParaRPr>
          </a:p>
        </p:txBody>
      </p:sp>
      <p:sp>
        <p:nvSpPr>
          <p:cNvPr id="5" name="TextBox 4"/>
          <p:cNvSpPr txBox="1"/>
          <p:nvPr/>
        </p:nvSpPr>
        <p:spPr>
          <a:xfrm>
            <a:off x="809512" y="5468733"/>
            <a:ext cx="3531736" cy="369332"/>
          </a:xfrm>
          <a:prstGeom prst="rect">
            <a:avLst/>
          </a:prstGeom>
          <a:noFill/>
        </p:spPr>
        <p:txBody>
          <a:bodyPr wrap="none" rtlCol="0">
            <a:spAutoFit/>
          </a:bodyPr>
          <a:lstStyle/>
          <a:p>
            <a:r>
              <a:rPr lang="en-US" b="1" dirty="0">
                <a:solidFill>
                  <a:schemeClr val="tx2"/>
                </a:solidFill>
                <a:latin typeface="Verdana" panose="020B0604030504040204" pitchFamily="34" charset="0"/>
                <a:ea typeface="Verdana" panose="020B0604030504040204" pitchFamily="34" charset="0"/>
              </a:rPr>
              <a:t>~$10,500 </a:t>
            </a:r>
            <a:r>
              <a:rPr lang="en-US" dirty="0">
                <a:solidFill>
                  <a:schemeClr val="tx2"/>
                </a:solidFill>
                <a:latin typeface="Verdana" panose="020B0604030504040204" pitchFamily="34" charset="0"/>
                <a:ea typeface="Verdana" panose="020B0604030504040204" pitchFamily="34" charset="0"/>
              </a:rPr>
              <a:t>per mile installed</a:t>
            </a:r>
          </a:p>
        </p:txBody>
      </p:sp>
      <p:sp>
        <p:nvSpPr>
          <p:cNvPr id="8" name="TextBox 7"/>
          <p:cNvSpPr txBox="1"/>
          <p:nvPr/>
        </p:nvSpPr>
        <p:spPr>
          <a:xfrm>
            <a:off x="6581776" y="5476593"/>
            <a:ext cx="4891088" cy="646331"/>
          </a:xfrm>
          <a:prstGeom prst="rect">
            <a:avLst/>
          </a:prstGeom>
          <a:noFill/>
        </p:spPr>
        <p:txBody>
          <a:bodyPr wrap="square" rtlCol="0">
            <a:spAutoFit/>
          </a:bodyPr>
          <a:lstStyle/>
          <a:p>
            <a:r>
              <a:rPr lang="en-US" dirty="0">
                <a:solidFill>
                  <a:schemeClr val="tx2"/>
                </a:solidFill>
                <a:latin typeface="Verdana" panose="020B0604030504040204" pitchFamily="34" charset="0"/>
                <a:ea typeface="Verdana" panose="020B0604030504040204" pitchFamily="34" charset="0"/>
              </a:rPr>
              <a:t>Depending on strength, medium grade: </a:t>
            </a:r>
            <a:r>
              <a:rPr lang="en-US" b="1" dirty="0">
                <a:solidFill>
                  <a:schemeClr val="tx2"/>
                </a:solidFill>
                <a:latin typeface="Verdana" panose="020B0604030504040204" pitchFamily="34" charset="0"/>
                <a:ea typeface="Verdana" panose="020B0604030504040204" pitchFamily="34" charset="0"/>
              </a:rPr>
              <a:t>~$15,000 </a:t>
            </a:r>
            <a:r>
              <a:rPr lang="en-US" dirty="0">
                <a:solidFill>
                  <a:schemeClr val="tx2"/>
                </a:solidFill>
                <a:latin typeface="Verdana" panose="020B0604030504040204" pitchFamily="34" charset="0"/>
                <a:ea typeface="Verdana" panose="020B0604030504040204" pitchFamily="34" charset="0"/>
              </a:rPr>
              <a:t>per mile plus installation</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512" y="2319040"/>
            <a:ext cx="4655442" cy="3081635"/>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3679" y="2308145"/>
            <a:ext cx="4605997" cy="3059016"/>
          </a:xfrm>
          <a:prstGeom prst="rect">
            <a:avLst/>
          </a:prstGeom>
        </p:spPr>
      </p:pic>
      <p:sp>
        <p:nvSpPr>
          <p:cNvPr id="11" name="TextBox 10">
            <a:extLst>
              <a:ext uri="{FF2B5EF4-FFF2-40B4-BE49-F238E27FC236}">
                <a16:creationId xmlns:a16="http://schemas.microsoft.com/office/drawing/2014/main" id="{915F5409-D9E0-DE45-9CA7-E2138FA50EDE}"/>
              </a:ext>
            </a:extLst>
          </p:cNvPr>
          <p:cNvSpPr txBox="1"/>
          <p:nvPr/>
        </p:nvSpPr>
        <p:spPr>
          <a:xfrm>
            <a:off x="7938052" y="6467951"/>
            <a:ext cx="4253948" cy="276999"/>
          </a:xfrm>
          <a:prstGeom prst="rect">
            <a:avLst/>
          </a:prstGeom>
          <a:solidFill>
            <a:schemeClr val="bg1">
              <a:alpha val="64000"/>
            </a:schemeClr>
          </a:solid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Photos: Francisca </a:t>
            </a:r>
            <a:r>
              <a:rPr lang="en-US"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4044991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25" y="193002"/>
            <a:ext cx="10515600" cy="1325563"/>
          </a:xfrm>
        </p:spPr>
        <p:txBody>
          <a:bodyPr>
            <a:normAutofit/>
          </a:bodyPr>
          <a:lstStyle/>
          <a:p>
            <a:r>
              <a:rPr lang="en-US" dirty="0"/>
              <a:t>Stream crossings</a:t>
            </a:r>
          </a:p>
        </p:txBody>
      </p:sp>
      <p:sp>
        <p:nvSpPr>
          <p:cNvPr id="7" name="Content Placeholder 10"/>
          <p:cNvSpPr>
            <a:spLocks noGrp="1"/>
          </p:cNvSpPr>
          <p:nvPr>
            <p:ph sz="quarter" idx="4294967295"/>
          </p:nvPr>
        </p:nvSpPr>
        <p:spPr>
          <a:xfrm>
            <a:off x="0" y="1518565"/>
            <a:ext cx="6850633" cy="4289425"/>
          </a:xfrm>
        </p:spPr>
        <p:txBody>
          <a:bodyPr>
            <a:noAutofit/>
          </a:bodyPr>
          <a:lstStyle/>
          <a:p>
            <a:pPr lvl="1"/>
            <a:r>
              <a:rPr lang="en-US" sz="3200" b="1" dirty="0">
                <a:solidFill>
                  <a:schemeClr val="tx2"/>
                </a:solidFill>
                <a:latin typeface="Verdana" panose="020B0604030504040204" pitchFamily="34" charset="0"/>
                <a:ea typeface="Verdana" panose="020B0604030504040204" pitchFamily="34" charset="0"/>
              </a:rPr>
              <a:t>Culverts: </a:t>
            </a:r>
            <a:r>
              <a:rPr lang="en-US" sz="3200" dirty="0">
                <a:solidFill>
                  <a:schemeClr val="tx2"/>
                </a:solidFill>
                <a:latin typeface="Verdana" panose="020B0604030504040204" pitchFamily="34" charset="0"/>
                <a:ea typeface="Verdana" panose="020B0604030504040204" pitchFamily="34" charset="0"/>
              </a:rPr>
              <a:t>special care with fish streams and sizing</a:t>
            </a:r>
          </a:p>
          <a:p>
            <a:pPr lvl="1"/>
            <a:endParaRPr lang="en-US" sz="1050" dirty="0">
              <a:solidFill>
                <a:schemeClr val="tx2"/>
              </a:solidFill>
              <a:latin typeface="Verdana" panose="020B0604030504040204" pitchFamily="34" charset="0"/>
              <a:ea typeface="Verdana" panose="020B0604030504040204" pitchFamily="34" charset="0"/>
            </a:endParaRPr>
          </a:p>
          <a:p>
            <a:pPr lvl="1"/>
            <a:r>
              <a:rPr lang="en-US" sz="3200" b="1" dirty="0">
                <a:solidFill>
                  <a:schemeClr val="tx2"/>
                </a:solidFill>
                <a:latin typeface="Verdana" panose="020B0604030504040204" pitchFamily="34" charset="0"/>
                <a:ea typeface="Verdana" panose="020B0604030504040204" pitchFamily="34" charset="0"/>
              </a:rPr>
              <a:t>Low water crossings: </a:t>
            </a:r>
            <a:r>
              <a:rPr lang="en-US" sz="3200" dirty="0">
                <a:solidFill>
                  <a:schemeClr val="tx2"/>
                </a:solidFill>
                <a:latin typeface="Verdana" panose="020B0604030504040204" pitchFamily="34" charset="0"/>
                <a:ea typeface="Verdana" panose="020B0604030504040204" pitchFamily="34" charset="0"/>
              </a:rPr>
              <a:t>access; less maintenance; for shallow/low current </a:t>
            </a:r>
          </a:p>
          <a:p>
            <a:pPr lvl="1"/>
            <a:endParaRPr lang="en-US" sz="1000" dirty="0">
              <a:solidFill>
                <a:schemeClr val="tx2"/>
              </a:solidFill>
              <a:latin typeface="Verdana" panose="020B0604030504040204" pitchFamily="34" charset="0"/>
              <a:ea typeface="Verdana" panose="020B0604030504040204" pitchFamily="34" charset="0"/>
            </a:endParaRPr>
          </a:p>
          <a:p>
            <a:pPr lvl="1"/>
            <a:r>
              <a:rPr lang="en-US" sz="3200" b="1" dirty="0">
                <a:solidFill>
                  <a:schemeClr val="tx2"/>
                </a:solidFill>
                <a:latin typeface="Verdana" panose="020B0604030504040204" pitchFamily="34" charset="0"/>
                <a:ea typeface="Verdana" panose="020B0604030504040204" pitchFamily="34" charset="0"/>
              </a:rPr>
              <a:t>Bridges: </a:t>
            </a:r>
            <a:r>
              <a:rPr lang="en-US" sz="3200" dirty="0">
                <a:solidFill>
                  <a:schemeClr val="tx2"/>
                </a:solidFill>
                <a:latin typeface="Verdana" panose="020B0604030504040204" pitchFamily="34" charset="0"/>
                <a:ea typeface="Verdana" panose="020B0604030504040204" pitchFamily="34" charset="0"/>
              </a:rPr>
              <a:t>expensive; best option when large volume of water; requires specialized engineering skills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1690" y="1628775"/>
            <a:ext cx="4723952" cy="3149301"/>
          </a:xfrm>
          <a:prstGeom prst="rect">
            <a:avLst/>
          </a:prstGeom>
        </p:spPr>
      </p:pic>
      <p:sp>
        <p:nvSpPr>
          <p:cNvPr id="9" name="TextBox 8"/>
          <p:cNvSpPr txBox="1"/>
          <p:nvPr/>
        </p:nvSpPr>
        <p:spPr>
          <a:xfrm>
            <a:off x="8075085" y="4888286"/>
            <a:ext cx="4290607" cy="276999"/>
          </a:xfrm>
          <a:prstGeom prst="rect">
            <a:avLst/>
          </a:prstGeom>
          <a:no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3134710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5" y="365125"/>
            <a:ext cx="10696575" cy="1325563"/>
          </a:xfrm>
        </p:spPr>
        <p:txBody>
          <a:bodyPr>
            <a:normAutofit/>
          </a:bodyPr>
          <a:lstStyle/>
          <a:p>
            <a:r>
              <a:rPr lang="en-US" dirty="0"/>
              <a:t>Road maintenance</a:t>
            </a:r>
            <a:endParaRPr lang="en-US" b="1" dirty="0"/>
          </a:p>
        </p:txBody>
      </p:sp>
      <p:sp>
        <p:nvSpPr>
          <p:cNvPr id="7" name="Content Placeholder 10"/>
          <p:cNvSpPr>
            <a:spLocks noGrp="1"/>
          </p:cNvSpPr>
          <p:nvPr>
            <p:ph sz="quarter" idx="4294967295"/>
          </p:nvPr>
        </p:nvSpPr>
        <p:spPr>
          <a:xfrm>
            <a:off x="85723" y="1690689"/>
            <a:ext cx="7829045" cy="5040312"/>
          </a:xfrm>
        </p:spPr>
        <p:txBody>
          <a:bodyPr>
            <a:noAutofit/>
          </a:bodyPr>
          <a:lstStyle/>
          <a:p>
            <a:pPr lvl="1"/>
            <a:r>
              <a:rPr lang="en-US" sz="3200" dirty="0">
                <a:solidFill>
                  <a:schemeClr val="tx2"/>
                </a:solidFill>
                <a:latin typeface="Verdana" panose="020B0604030504040204" pitchFamily="34" charset="0"/>
                <a:ea typeface="Verdana" panose="020B0604030504040204" pitchFamily="34" charset="0"/>
              </a:rPr>
              <a:t>Use forms to inspect roads and keep a record</a:t>
            </a:r>
          </a:p>
          <a:p>
            <a:pPr lvl="1"/>
            <a:endParaRPr lang="en-US" sz="1800" dirty="0">
              <a:solidFill>
                <a:schemeClr val="tx2"/>
              </a:solidFill>
              <a:latin typeface="Verdana" panose="020B0604030504040204" pitchFamily="34" charset="0"/>
              <a:ea typeface="Verdana" panose="020B0604030504040204" pitchFamily="34" charset="0"/>
            </a:endParaRPr>
          </a:p>
          <a:p>
            <a:pPr lvl="1"/>
            <a:r>
              <a:rPr lang="en-US" sz="3200" dirty="0">
                <a:solidFill>
                  <a:schemeClr val="tx2"/>
                </a:solidFill>
                <a:latin typeface="Verdana" panose="020B0604030504040204" pitchFamily="34" charset="0"/>
                <a:ea typeface="Verdana" panose="020B0604030504040204" pitchFamily="34" charset="0"/>
              </a:rPr>
              <a:t>Prioritize: </a:t>
            </a:r>
          </a:p>
          <a:p>
            <a:pPr lvl="2"/>
            <a:r>
              <a:rPr lang="en-US" sz="2400" dirty="0">
                <a:solidFill>
                  <a:schemeClr val="tx2"/>
                </a:solidFill>
                <a:latin typeface="Verdana" panose="020B0604030504040204" pitchFamily="34" charset="0"/>
                <a:ea typeface="Verdana" panose="020B0604030504040204" pitchFamily="34" charset="0"/>
              </a:rPr>
              <a:t>Drainage problems</a:t>
            </a:r>
          </a:p>
          <a:p>
            <a:pPr lvl="2"/>
            <a:r>
              <a:rPr lang="en-US" sz="2400" dirty="0">
                <a:solidFill>
                  <a:schemeClr val="tx2"/>
                </a:solidFill>
                <a:latin typeface="Verdana" panose="020B0604030504040204" pitchFamily="34" charset="0"/>
                <a:ea typeface="Verdana" panose="020B0604030504040204" pitchFamily="34" charset="0"/>
              </a:rPr>
              <a:t>Potential for sediment discharge</a:t>
            </a:r>
          </a:p>
          <a:p>
            <a:pPr lvl="2"/>
            <a:r>
              <a:rPr lang="en-US" sz="2400" dirty="0">
                <a:solidFill>
                  <a:schemeClr val="tx2"/>
                </a:solidFill>
                <a:latin typeface="Verdana" panose="020B0604030504040204" pitchFamily="34" charset="0"/>
                <a:ea typeface="Verdana" panose="020B0604030504040204" pitchFamily="34" charset="0"/>
              </a:rPr>
              <a:t>Potential fill or cut-slope failure, </a:t>
            </a:r>
            <a:br>
              <a:rPr lang="en-US" sz="2400" dirty="0">
                <a:solidFill>
                  <a:schemeClr val="tx2"/>
                </a:solidFill>
                <a:latin typeface="Verdana" panose="020B0604030504040204" pitchFamily="34" charset="0"/>
                <a:ea typeface="Verdana" panose="020B0604030504040204" pitchFamily="34" charset="0"/>
              </a:rPr>
            </a:br>
            <a:r>
              <a:rPr lang="en-US" sz="2400" dirty="0">
                <a:solidFill>
                  <a:schemeClr val="tx2"/>
                </a:solidFill>
                <a:latin typeface="Verdana" panose="020B0604030504040204" pitchFamily="34" charset="0"/>
                <a:ea typeface="Verdana" panose="020B0604030504040204" pitchFamily="34" charset="0"/>
              </a:rPr>
              <a:t>arc-shaped cracks in fill or roadway</a:t>
            </a:r>
          </a:p>
          <a:p>
            <a:pPr lvl="2"/>
            <a:r>
              <a:rPr lang="en-US" sz="2400" dirty="0">
                <a:solidFill>
                  <a:schemeClr val="tx2"/>
                </a:solidFill>
                <a:latin typeface="Verdana" panose="020B0604030504040204" pitchFamily="34" charset="0"/>
                <a:ea typeface="Verdana" panose="020B0604030504040204" pitchFamily="34" charset="0"/>
              </a:rPr>
              <a:t>Fish passage/stream crossings </a:t>
            </a:r>
            <a:br>
              <a:rPr lang="en-US" sz="2400" dirty="0">
                <a:solidFill>
                  <a:schemeClr val="tx2"/>
                </a:solidFill>
                <a:latin typeface="Verdana" panose="020B0604030504040204" pitchFamily="34" charset="0"/>
                <a:ea typeface="Verdana" panose="020B0604030504040204" pitchFamily="34" charset="0"/>
              </a:rPr>
            </a:br>
            <a:r>
              <a:rPr lang="en-US" sz="2400" dirty="0">
                <a:solidFill>
                  <a:schemeClr val="tx2"/>
                </a:solidFill>
                <a:latin typeface="Verdana" panose="020B0604030504040204" pitchFamily="34" charset="0"/>
                <a:ea typeface="Verdana" panose="020B0604030504040204" pitchFamily="34" charset="0"/>
              </a:rPr>
              <a:t>(culvert outlets, structural deterioration, adequate size?)</a:t>
            </a:r>
          </a:p>
          <a:p>
            <a:pPr lvl="1"/>
            <a:endParaRPr lang="en-US" sz="2800" dirty="0">
              <a:solidFill>
                <a:schemeClr val="tx2"/>
              </a:solidFill>
              <a:latin typeface="Plantagenet Cherokee" panose="02020602070100000000" pitchFamily="18" charset="0"/>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1833" y="211477"/>
            <a:ext cx="4040007" cy="6246474"/>
          </a:xfrm>
          <a:prstGeom prst="rect">
            <a:avLst/>
          </a:prstGeom>
        </p:spPr>
      </p:pic>
      <p:sp>
        <p:nvSpPr>
          <p:cNvPr id="8" name="TextBox 7"/>
          <p:cNvSpPr txBox="1"/>
          <p:nvPr/>
        </p:nvSpPr>
        <p:spPr>
          <a:xfrm>
            <a:off x="8863212" y="7068985"/>
            <a:ext cx="2688931" cy="338554"/>
          </a:xfrm>
          <a:prstGeom prst="rect">
            <a:avLst/>
          </a:prstGeom>
          <a:solidFill>
            <a:schemeClr val="accent2">
              <a:alpha val="64000"/>
            </a:schemeClr>
          </a:solid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Belart</a:t>
            </a:r>
          </a:p>
        </p:txBody>
      </p:sp>
    </p:spTree>
    <p:extLst>
      <p:ext uri="{BB962C8B-B14F-4D97-AF65-F5344CB8AC3E}">
        <p14:creationId xmlns:p14="http://schemas.microsoft.com/office/powerpoint/2010/main" val="87917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45" y="216615"/>
            <a:ext cx="10200341" cy="1325563"/>
          </a:xfrm>
        </p:spPr>
        <p:txBody>
          <a:bodyPr/>
          <a:lstStyle/>
          <a:p>
            <a:r>
              <a:rPr lang="en-US" dirty="0"/>
              <a:t>Economic viability</a:t>
            </a:r>
          </a:p>
        </p:txBody>
      </p:sp>
      <p:sp>
        <p:nvSpPr>
          <p:cNvPr id="3" name="Content Placeholder 2"/>
          <p:cNvSpPr>
            <a:spLocks noGrp="1"/>
          </p:cNvSpPr>
          <p:nvPr>
            <p:ph idx="1"/>
          </p:nvPr>
        </p:nvSpPr>
        <p:spPr>
          <a:xfrm>
            <a:off x="572546" y="1692366"/>
            <a:ext cx="9420923" cy="4351338"/>
          </a:xfrm>
        </p:spPr>
        <p:txBody>
          <a:bodyPr>
            <a:noAutofit/>
          </a:bodyPr>
          <a:lstStyle/>
          <a:p>
            <a:pPr>
              <a:lnSpc>
                <a:spcPct val="100000"/>
              </a:lnSpc>
            </a:pPr>
            <a:r>
              <a:rPr lang="en-US" sz="3200" dirty="0"/>
              <a:t>Access</a:t>
            </a:r>
          </a:p>
          <a:p>
            <a:pPr lvl="1">
              <a:lnSpc>
                <a:spcPct val="100000"/>
              </a:lnSpc>
              <a:buFontTx/>
              <a:buChar char="-"/>
            </a:pPr>
            <a:r>
              <a:rPr lang="en-US" sz="3200" dirty="0"/>
              <a:t>Obstacles</a:t>
            </a:r>
          </a:p>
          <a:p>
            <a:pPr lvl="1">
              <a:lnSpc>
                <a:spcPct val="100000"/>
              </a:lnSpc>
              <a:buFontTx/>
              <a:buChar char="-"/>
            </a:pPr>
            <a:r>
              <a:rPr lang="en-US" sz="3200" dirty="0"/>
              <a:t>Road building/maintenance</a:t>
            </a:r>
          </a:p>
          <a:p>
            <a:pPr>
              <a:lnSpc>
                <a:spcPct val="100000"/>
              </a:lnSpc>
            </a:pPr>
            <a:r>
              <a:rPr lang="en-US" sz="3200" dirty="0"/>
              <a:t>Log markets</a:t>
            </a:r>
          </a:p>
          <a:p>
            <a:pPr>
              <a:lnSpc>
                <a:spcPct val="100000"/>
              </a:lnSpc>
            </a:pPr>
            <a:r>
              <a:rPr lang="en-US" sz="3200" dirty="0"/>
              <a:t>Type of prescription </a:t>
            </a:r>
          </a:p>
          <a:p>
            <a:pPr marL="0" indent="0">
              <a:lnSpc>
                <a:spcPct val="100000"/>
              </a:lnSpc>
              <a:buNone/>
            </a:pPr>
            <a:r>
              <a:rPr lang="en-US" sz="3200" dirty="0"/>
              <a:t>      (</a:t>
            </a:r>
            <a:r>
              <a:rPr lang="en-US" sz="3200" dirty="0" err="1"/>
              <a:t>clearcut</a:t>
            </a:r>
            <a:r>
              <a:rPr lang="en-US" sz="3200" dirty="0"/>
              <a:t> vs thinning)</a:t>
            </a:r>
          </a:p>
          <a:p>
            <a:pPr>
              <a:lnSpc>
                <a:spcPct val="100000"/>
              </a:lnSpc>
            </a:pPr>
            <a:r>
              <a:rPr lang="en-US" sz="3200" dirty="0"/>
              <a:t>Distance to the mill</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58063" y="2827"/>
            <a:ext cx="4833937" cy="685517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0AAE515-BC53-3940-AE4C-B0425A2F9678}"/>
              </a:ext>
            </a:extLst>
          </p:cNvPr>
          <p:cNvSpPr txBox="1"/>
          <p:nvPr/>
        </p:nvSpPr>
        <p:spPr>
          <a:xfrm>
            <a:off x="8176591" y="6559202"/>
            <a:ext cx="4015409"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3501806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 y="231609"/>
            <a:ext cx="10515600" cy="1325563"/>
          </a:xfrm>
        </p:spPr>
        <p:txBody>
          <a:bodyPr>
            <a:normAutofit/>
          </a:bodyPr>
          <a:lstStyle/>
          <a:p>
            <a:r>
              <a:rPr lang="en-US" dirty="0"/>
              <a:t>Wet weather operations</a:t>
            </a:r>
            <a:endParaRPr lang="en-US" b="1" dirty="0"/>
          </a:p>
        </p:txBody>
      </p:sp>
      <p:sp>
        <p:nvSpPr>
          <p:cNvPr id="7" name="Content Placeholder 10"/>
          <p:cNvSpPr>
            <a:spLocks noGrp="1"/>
          </p:cNvSpPr>
          <p:nvPr>
            <p:ph sz="quarter" idx="4294967295"/>
          </p:nvPr>
        </p:nvSpPr>
        <p:spPr>
          <a:xfrm>
            <a:off x="533814" y="1745141"/>
            <a:ext cx="6386055" cy="3751262"/>
          </a:xfrm>
        </p:spPr>
        <p:txBody>
          <a:bodyPr>
            <a:noAutofit/>
          </a:bodyPr>
          <a:lstStyle/>
          <a:p>
            <a:pPr lvl="1">
              <a:spcBef>
                <a:spcPts val="1800"/>
              </a:spcBef>
            </a:pPr>
            <a:r>
              <a:rPr lang="en-US" sz="2600" dirty="0">
                <a:solidFill>
                  <a:schemeClr val="tx2"/>
                </a:solidFill>
                <a:latin typeface="Verdana" panose="020B0604030504040204" pitchFamily="34" charset="0"/>
                <a:ea typeface="Verdana" panose="020B0604030504040204" pitchFamily="34" charset="0"/>
              </a:rPr>
              <a:t>Durable surfacing on road segments connected to streams </a:t>
            </a:r>
          </a:p>
          <a:p>
            <a:pPr lvl="1">
              <a:spcBef>
                <a:spcPts val="1800"/>
              </a:spcBef>
            </a:pPr>
            <a:r>
              <a:rPr lang="en-US" sz="2600" dirty="0">
                <a:solidFill>
                  <a:schemeClr val="tx2"/>
                </a:solidFill>
                <a:latin typeface="Verdana" panose="020B0604030504040204" pitchFamily="34" charset="0"/>
                <a:ea typeface="Verdana" panose="020B0604030504040204" pitchFamily="34" charset="0"/>
              </a:rPr>
              <a:t>Aggregate placed </a:t>
            </a:r>
            <a:r>
              <a:rPr lang="en-US" sz="2600" u="sng" dirty="0">
                <a:solidFill>
                  <a:schemeClr val="tx2"/>
                </a:solidFill>
                <a:latin typeface="Verdana" panose="020B0604030504040204" pitchFamily="34" charset="0"/>
                <a:ea typeface="Verdana" panose="020B0604030504040204" pitchFamily="34" charset="0"/>
              </a:rPr>
              <a:t>before</a:t>
            </a:r>
            <a:r>
              <a:rPr lang="en-US" sz="2600" dirty="0">
                <a:solidFill>
                  <a:schemeClr val="tx2"/>
                </a:solidFill>
                <a:latin typeface="Verdana" panose="020B0604030504040204" pitchFamily="34" charset="0"/>
                <a:ea typeface="Verdana" panose="020B0604030504040204" pitchFamily="34" charset="0"/>
              </a:rPr>
              <a:t> wet season</a:t>
            </a:r>
          </a:p>
          <a:p>
            <a:pPr lvl="1">
              <a:spcBef>
                <a:spcPts val="1800"/>
              </a:spcBef>
            </a:pPr>
            <a:r>
              <a:rPr lang="en-US" sz="2600" dirty="0">
                <a:solidFill>
                  <a:schemeClr val="tx2"/>
                </a:solidFill>
                <a:latin typeface="Verdana" panose="020B0604030504040204" pitchFamily="34" charset="0"/>
                <a:ea typeface="Verdana" panose="020B0604030504040204" pitchFamily="34" charset="0"/>
              </a:rPr>
              <a:t>Clay cohesion in surfacing material vanishes, becomes a lubricant instead of binder</a:t>
            </a:r>
          </a:p>
          <a:p>
            <a:pPr lvl="1">
              <a:spcBef>
                <a:spcPts val="1800"/>
              </a:spcBef>
            </a:pPr>
            <a:r>
              <a:rPr lang="en-US" sz="2600" dirty="0">
                <a:solidFill>
                  <a:schemeClr val="tx2"/>
                </a:solidFill>
                <a:latin typeface="Verdana" panose="020B0604030504040204" pitchFamily="34" charset="0"/>
                <a:ea typeface="Verdana" panose="020B0604030504040204" pitchFamily="34" charset="0"/>
              </a:rPr>
              <a:t>Discontinue heavy traffic for several days after thaw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9869" y="1481396"/>
            <a:ext cx="4121730" cy="2243138"/>
          </a:xfrm>
          <a:prstGeom prst="rect">
            <a:avLst/>
          </a:prstGeom>
          <a:ln w="76200">
            <a:solidFill>
              <a:srgbClr val="00B050"/>
            </a:solidFill>
          </a:ln>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9534" y="4077774"/>
            <a:ext cx="4121730" cy="2243138"/>
          </a:xfrm>
          <a:prstGeom prst="rect">
            <a:avLst/>
          </a:prstGeom>
          <a:ln w="76200">
            <a:solidFill>
              <a:srgbClr val="FF0000"/>
            </a:solidFill>
          </a:ln>
        </p:spPr>
      </p:pic>
      <p:pic>
        <p:nvPicPr>
          <p:cNvPr id="5" name="Picture 4" descr="Clipart - Thumbs Up Circl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7272" y="2927813"/>
            <a:ext cx="695651" cy="692959"/>
          </a:xfrm>
          <a:prstGeom prst="rect">
            <a:avLst/>
          </a:prstGeom>
        </p:spPr>
      </p:pic>
      <p:pic>
        <p:nvPicPr>
          <p:cNvPr id="8" name="Picture 7" descr="Random thoughts on random things | Turn the P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8104" y="5720498"/>
            <a:ext cx="664819" cy="449106"/>
          </a:xfrm>
          <a:prstGeom prst="rect">
            <a:avLst/>
          </a:prstGeom>
        </p:spPr>
      </p:pic>
      <p:sp>
        <p:nvSpPr>
          <p:cNvPr id="9" name="TextBox 8"/>
          <p:cNvSpPr txBox="1"/>
          <p:nvPr/>
        </p:nvSpPr>
        <p:spPr>
          <a:xfrm>
            <a:off x="2750" y="6519446"/>
            <a:ext cx="2467087" cy="338554"/>
          </a:xfrm>
          <a:prstGeom prst="rect">
            <a:avLst/>
          </a:prstGeom>
          <a:noFill/>
        </p:spPr>
        <p:txBody>
          <a:bodyPr wrap="square" rtlCol="0">
            <a:spAutoFit/>
          </a:bodyPr>
          <a:lstStyle/>
          <a:p>
            <a:r>
              <a:rPr lang="en-US" sz="1600" dirty="0">
                <a:solidFill>
                  <a:schemeClr val="tx2"/>
                </a:solidFill>
                <a:latin typeface="Verdana" panose="020B0604030504040204" pitchFamily="34" charset="0"/>
                <a:ea typeface="Verdana" panose="020B0604030504040204" pitchFamily="34" charset="0"/>
                <a:cs typeface="Verdana" panose="020B0604030504040204" pitchFamily="34" charset="0"/>
              </a:rPr>
              <a:t>Photos: Steve Bowers</a:t>
            </a:r>
          </a:p>
        </p:txBody>
      </p:sp>
    </p:spTree>
    <p:extLst>
      <p:ext uri="{BB962C8B-B14F-4D97-AF65-F5344CB8AC3E}">
        <p14:creationId xmlns:p14="http://schemas.microsoft.com/office/powerpoint/2010/main" val="1468137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14" y="107529"/>
            <a:ext cx="10515600" cy="1325563"/>
          </a:xfrm>
        </p:spPr>
        <p:txBody>
          <a:bodyPr>
            <a:normAutofit/>
          </a:bodyPr>
          <a:lstStyle/>
          <a:p>
            <a:r>
              <a:rPr lang="en-US" dirty="0"/>
              <a:t>Wet weather operations</a:t>
            </a:r>
            <a:endParaRPr lang="en-US" b="1" dirty="0"/>
          </a:p>
        </p:txBody>
      </p:sp>
      <p:sp>
        <p:nvSpPr>
          <p:cNvPr id="7" name="Content Placeholder 10"/>
          <p:cNvSpPr>
            <a:spLocks noGrp="1"/>
          </p:cNvSpPr>
          <p:nvPr>
            <p:ph sz="quarter" idx="4294967295"/>
          </p:nvPr>
        </p:nvSpPr>
        <p:spPr>
          <a:xfrm>
            <a:off x="258461" y="1386009"/>
            <a:ext cx="5821497" cy="5143128"/>
          </a:xfrm>
          <a:ln w="19050">
            <a:noFill/>
          </a:ln>
        </p:spPr>
        <p:txBody>
          <a:bodyPr>
            <a:noAutofit/>
          </a:bodyPr>
          <a:lstStyle/>
          <a:p>
            <a:pPr>
              <a:spcBef>
                <a:spcPts val="3000"/>
              </a:spcBef>
            </a:pPr>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Use maximum economically feasible aggregate (3-in+). </a:t>
            </a:r>
          </a:p>
          <a:p>
            <a:pPr>
              <a:spcBef>
                <a:spcPts val="3000"/>
              </a:spcBef>
            </a:pPr>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Year-round wet spots: max size aggregate or geotextile to provide strength and separation.</a:t>
            </a:r>
          </a:p>
          <a:p>
            <a:pPr>
              <a:spcBef>
                <a:spcPts val="3000"/>
              </a:spcBef>
            </a:pPr>
            <a:r>
              <a:rPr lang="en-US" dirty="0">
                <a:solidFill>
                  <a:schemeClr val="tx2"/>
                </a:solidFill>
                <a:latin typeface="Verdana" panose="020B0604030504040204" pitchFamily="34" charset="0"/>
                <a:ea typeface="Verdana" panose="020B0604030504040204" pitchFamily="34" charset="0"/>
                <a:cs typeface="Verdana" panose="020B0604030504040204" pitchFamily="34" charset="0"/>
              </a:rPr>
              <a:t>Remember: subgrade strength is conditioned by wet weather; road deformation and/or pumping can occur.</a:t>
            </a:r>
          </a:p>
        </p:txBody>
      </p:sp>
      <p:sp>
        <p:nvSpPr>
          <p:cNvPr id="9" name="TextBox 8"/>
          <p:cNvSpPr txBox="1"/>
          <p:nvPr/>
        </p:nvSpPr>
        <p:spPr>
          <a:xfrm>
            <a:off x="7741747" y="-579772"/>
            <a:ext cx="2467087" cy="338554"/>
          </a:xfrm>
          <a:prstGeom prst="rect">
            <a:avLst/>
          </a:prstGeom>
          <a:solidFill>
            <a:schemeClr val="accent2">
              <a:alpha val="64000"/>
            </a:schemeClr>
          </a:solid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67313" y="1605548"/>
            <a:ext cx="6036902" cy="3720431"/>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9537128" y="5325979"/>
            <a:ext cx="2467087" cy="338554"/>
          </a:xfrm>
          <a:prstGeom prst="rect">
            <a:avLst/>
          </a:prstGeom>
          <a:solidFill>
            <a:schemeClr val="accent2">
              <a:alpha val="64000"/>
            </a:schemeClr>
          </a:solid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a:t>
            </a:r>
          </a:p>
        </p:txBody>
      </p:sp>
    </p:spTree>
    <p:extLst>
      <p:ext uri="{BB962C8B-B14F-4D97-AF65-F5344CB8AC3E}">
        <p14:creationId xmlns:p14="http://schemas.microsoft.com/office/powerpoint/2010/main" val="2592336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52" y="196599"/>
            <a:ext cx="10272320" cy="1325563"/>
          </a:xfrm>
        </p:spPr>
        <p:txBody>
          <a:bodyPr>
            <a:normAutofit/>
          </a:bodyPr>
          <a:lstStyle/>
          <a:p>
            <a:r>
              <a:rPr lang="en-US" dirty="0"/>
              <a:t>Wet weather operations</a:t>
            </a:r>
            <a:endParaRPr lang="en-US" b="1" dirty="0"/>
          </a:p>
        </p:txBody>
      </p:sp>
      <p:sp>
        <p:nvSpPr>
          <p:cNvPr id="8" name="TextBox 7"/>
          <p:cNvSpPr txBox="1"/>
          <p:nvPr/>
        </p:nvSpPr>
        <p:spPr>
          <a:xfrm>
            <a:off x="674252" y="1653950"/>
            <a:ext cx="6573836" cy="2862322"/>
          </a:xfrm>
          <a:prstGeom prst="rect">
            <a:avLst/>
          </a:prstGeom>
          <a:noFill/>
          <a:ln w="19050">
            <a:solidFill>
              <a:schemeClr val="bg1"/>
            </a:solidFill>
          </a:ln>
        </p:spPr>
        <p:txBody>
          <a:bodyPr wrap="square" rtlCol="0">
            <a:spAutoFit/>
          </a:bodyPr>
          <a:lstStyle/>
          <a:p>
            <a:pPr marL="457200" indent="-457200">
              <a:spcBef>
                <a:spcPts val="1200"/>
              </a:spcBef>
              <a:buFont typeface="Arial" panose="020B0604020202020204" pitchFamily="34" charset="0"/>
              <a:buChar char="•"/>
            </a:pPr>
            <a:r>
              <a:rPr lang="en-US" sz="3200" dirty="0">
                <a:solidFill>
                  <a:schemeClr val="tx2"/>
                </a:solidFill>
                <a:latin typeface="Verdana" panose="020B0604030504040204" pitchFamily="34" charset="0"/>
                <a:ea typeface="Verdana" panose="020B0604030504040204" pitchFamily="34" charset="0"/>
              </a:rPr>
              <a:t>Establish criteria for when hauling should stop</a:t>
            </a:r>
          </a:p>
          <a:p>
            <a:pPr marL="457200" indent="-457200">
              <a:spcBef>
                <a:spcPts val="1200"/>
              </a:spcBef>
              <a:buFont typeface="Arial" panose="020B0604020202020204" pitchFamily="34" charset="0"/>
              <a:buChar char="•"/>
            </a:pPr>
            <a:r>
              <a:rPr lang="en-US" sz="3200" dirty="0">
                <a:solidFill>
                  <a:schemeClr val="tx2"/>
                </a:solidFill>
                <a:latin typeface="Verdana" panose="020B0604030504040204" pitchFamily="34" charset="0"/>
                <a:ea typeface="Verdana" panose="020B0604030504040204" pitchFamily="34" charset="0"/>
              </a:rPr>
              <a:t>Adequate compaction of subgrade and surface</a:t>
            </a:r>
          </a:p>
          <a:p>
            <a:pPr marL="457200" indent="-457200">
              <a:spcBef>
                <a:spcPts val="1200"/>
              </a:spcBef>
              <a:buFont typeface="Arial" panose="020B0604020202020204" pitchFamily="34" charset="0"/>
              <a:buChar char="•"/>
            </a:pPr>
            <a:r>
              <a:rPr lang="en-US" sz="3200" dirty="0">
                <a:solidFill>
                  <a:schemeClr val="tx2"/>
                </a:solidFill>
                <a:latin typeface="Verdana" panose="020B0604030504040204" pitchFamily="34" charset="0"/>
                <a:ea typeface="Verdana" panose="020B0604030504040204" pitchFamily="34" charset="0"/>
              </a:rPr>
              <a:t>Adequate drainage</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8531" y="1477721"/>
            <a:ext cx="4033469" cy="5380279"/>
          </a:xfrm>
          <a:prstGeom prst="rect">
            <a:avLst/>
          </a:prstGeom>
          <a:ln>
            <a:noFill/>
          </a:ln>
          <a:effectLst/>
        </p:spPr>
      </p:pic>
      <p:sp>
        <p:nvSpPr>
          <p:cNvPr id="12" name="TextBox 11">
            <a:extLst>
              <a:ext uri="{FF2B5EF4-FFF2-40B4-BE49-F238E27FC236}">
                <a16:creationId xmlns:a16="http://schemas.microsoft.com/office/drawing/2014/main" id="{9569ADAD-DEF1-8641-8E5F-89F0696B6580}"/>
              </a:ext>
            </a:extLst>
          </p:cNvPr>
          <p:cNvSpPr txBox="1"/>
          <p:nvPr/>
        </p:nvSpPr>
        <p:spPr>
          <a:xfrm>
            <a:off x="3961170" y="6270258"/>
            <a:ext cx="4290607" cy="276999"/>
          </a:xfrm>
          <a:prstGeom prst="rect">
            <a:avLst/>
          </a:prstGeom>
          <a:no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2814694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77" y="144302"/>
            <a:ext cx="10515600" cy="1325563"/>
          </a:xfrm>
        </p:spPr>
        <p:txBody>
          <a:bodyPr>
            <a:normAutofit/>
          </a:bodyPr>
          <a:lstStyle/>
          <a:p>
            <a:r>
              <a:rPr lang="en-US" dirty="0"/>
              <a:t>Take-home messages</a:t>
            </a:r>
            <a:endParaRPr lang="en-US" b="1" dirty="0"/>
          </a:p>
        </p:txBody>
      </p:sp>
      <p:sp>
        <p:nvSpPr>
          <p:cNvPr id="7" name="Content Placeholder 10"/>
          <p:cNvSpPr>
            <a:spLocks noGrp="1"/>
          </p:cNvSpPr>
          <p:nvPr>
            <p:ph sz="quarter" idx="4294967295"/>
          </p:nvPr>
        </p:nvSpPr>
        <p:spPr>
          <a:xfrm>
            <a:off x="310393" y="1469865"/>
            <a:ext cx="7547731" cy="5000004"/>
          </a:xfrm>
        </p:spPr>
        <p:txBody>
          <a:bodyPr>
            <a:noAutofit/>
          </a:bodyPr>
          <a:lstStyle/>
          <a:p>
            <a:pPr>
              <a:spcBef>
                <a:spcPts val="1800"/>
              </a:spcBef>
            </a:pPr>
            <a:r>
              <a:rPr lang="en-US" sz="2900" dirty="0">
                <a:solidFill>
                  <a:schemeClr val="tx2"/>
                </a:solidFill>
                <a:latin typeface="Verdana" panose="020B0604030504040204" pitchFamily="34" charset="0"/>
                <a:ea typeface="Verdana" panose="020B0604030504040204" pitchFamily="34" charset="0"/>
                <a:cs typeface="Verdana" panose="020B0604030504040204" pitchFamily="34" charset="0"/>
              </a:rPr>
              <a:t>Roads provide access to manage our forests. </a:t>
            </a:r>
          </a:p>
          <a:p>
            <a:pPr>
              <a:spcBef>
                <a:spcPts val="1800"/>
              </a:spcBef>
            </a:pPr>
            <a:r>
              <a:rPr lang="en-US" sz="2900" dirty="0">
                <a:solidFill>
                  <a:schemeClr val="tx2"/>
                </a:solidFill>
                <a:latin typeface="Verdana" panose="020B0604030504040204" pitchFamily="34" charset="0"/>
                <a:ea typeface="Verdana" panose="020B0604030504040204" pitchFamily="34" charset="0"/>
                <a:cs typeface="Verdana" panose="020B0604030504040204" pitchFamily="34" charset="0"/>
              </a:rPr>
              <a:t>Roads are </a:t>
            </a:r>
            <a:r>
              <a:rPr lang="en-US" sz="2900" b="1" dirty="0">
                <a:solidFill>
                  <a:srgbClr val="D73F09"/>
                </a:solidFill>
                <a:latin typeface="Verdana" panose="020B0604030504040204" pitchFamily="34" charset="0"/>
                <a:ea typeface="Verdana" panose="020B0604030504040204" pitchFamily="34" charset="0"/>
                <a:cs typeface="Verdana" panose="020B0604030504040204" pitchFamily="34" charset="0"/>
              </a:rPr>
              <a:t>complex</a:t>
            </a:r>
            <a:r>
              <a:rPr lang="en-US" sz="2900" dirty="0">
                <a:solidFill>
                  <a:schemeClr val="tx2"/>
                </a:solidFill>
                <a:latin typeface="Verdana" panose="020B0604030504040204" pitchFamily="34" charset="0"/>
                <a:ea typeface="Verdana" panose="020B0604030504040204" pitchFamily="34" charset="0"/>
                <a:cs typeface="Verdana" panose="020B0604030504040204" pitchFamily="34" charset="0"/>
              </a:rPr>
              <a:t> and expensive structures that need constant maintenance.</a:t>
            </a:r>
          </a:p>
          <a:p>
            <a:pPr>
              <a:spcBef>
                <a:spcPts val="1800"/>
              </a:spcBef>
            </a:pPr>
            <a:r>
              <a:rPr lang="en-US" sz="2900" dirty="0">
                <a:solidFill>
                  <a:schemeClr val="tx2"/>
                </a:solidFill>
                <a:latin typeface="Verdana" panose="020B0604030504040204" pitchFamily="34" charset="0"/>
                <a:ea typeface="Verdana" panose="020B0604030504040204" pitchFamily="34" charset="0"/>
                <a:cs typeface="Verdana" panose="020B0604030504040204" pitchFamily="34" charset="0"/>
              </a:rPr>
              <a:t>Roads have environmental implications, especially for water quality and aquatic life.</a:t>
            </a:r>
          </a:p>
          <a:p>
            <a:pPr>
              <a:spcBef>
                <a:spcPts val="1800"/>
              </a:spcBef>
            </a:pPr>
            <a:r>
              <a:rPr lang="en-US" sz="2900" dirty="0">
                <a:solidFill>
                  <a:schemeClr val="tx2"/>
                </a:solidFill>
                <a:latin typeface="Verdana" panose="020B0604030504040204" pitchFamily="34" charset="0"/>
                <a:ea typeface="Verdana" panose="020B0604030504040204" pitchFamily="34" charset="0"/>
                <a:cs typeface="Verdana" panose="020B0604030504040204" pitchFamily="34" charset="0"/>
              </a:rPr>
              <a:t>Roads are regulated to reduce negative impacts on the environment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39124" y="0"/>
            <a:ext cx="3952876" cy="68580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F1C1D19-B78E-984C-AA77-B5DBE85016AB}"/>
              </a:ext>
            </a:extLst>
          </p:cNvPr>
          <p:cNvSpPr txBox="1"/>
          <p:nvPr/>
        </p:nvSpPr>
        <p:spPr>
          <a:xfrm>
            <a:off x="4217460" y="6469869"/>
            <a:ext cx="4290607" cy="276999"/>
          </a:xfrm>
          <a:prstGeom prst="rect">
            <a:avLst/>
          </a:prstGeom>
          <a:noFill/>
        </p:spPr>
        <p:txBody>
          <a:bodyPr wrap="square" rtlCol="0">
            <a:spAutoFit/>
          </a:bodyPr>
          <a:lstStyle/>
          <a:p>
            <a:r>
              <a:rPr lang="en-US" sz="1200" dirty="0">
                <a:solidFill>
                  <a:schemeClr val="tx2"/>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147016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126"/>
          <a:stretch/>
        </p:blipFill>
        <p:spPr>
          <a:xfrm>
            <a:off x="-112294" y="-109207"/>
            <a:ext cx="12809008" cy="6967207"/>
          </a:xfrm>
          <a:prstGeom prst="rect">
            <a:avLst/>
          </a:prstGeom>
        </p:spPr>
      </p:pic>
      <p:sp>
        <p:nvSpPr>
          <p:cNvPr id="2" name="Title 1"/>
          <p:cNvSpPr>
            <a:spLocks noGrp="1"/>
          </p:cNvSpPr>
          <p:nvPr>
            <p:ph type="title"/>
          </p:nvPr>
        </p:nvSpPr>
        <p:spPr>
          <a:xfrm>
            <a:off x="504713" y="83060"/>
            <a:ext cx="10214386" cy="1325563"/>
          </a:xfrm>
        </p:spPr>
        <p:txBody>
          <a:bodyPr/>
          <a:lstStyle/>
          <a:p>
            <a:r>
              <a:rPr lang="en-US" dirty="0">
                <a:solidFill>
                  <a:schemeClr val="bg1"/>
                </a:solidFill>
              </a:rPr>
              <a:t>Steps in a timber sale</a:t>
            </a:r>
          </a:p>
        </p:txBody>
      </p:sp>
      <p:sp>
        <p:nvSpPr>
          <p:cNvPr id="20" name="Content Placeholder 2"/>
          <p:cNvSpPr>
            <a:spLocks noGrp="1"/>
          </p:cNvSpPr>
          <p:nvPr>
            <p:ph idx="1"/>
          </p:nvPr>
        </p:nvSpPr>
        <p:spPr>
          <a:xfrm>
            <a:off x="504713" y="1761704"/>
            <a:ext cx="6667612" cy="3767559"/>
          </a:xfrm>
          <a:solidFill>
            <a:schemeClr val="accent4">
              <a:lumMod val="50000"/>
              <a:alpha val="46000"/>
            </a:schemeClr>
          </a:solidFill>
        </p:spPr>
        <p:txBody>
          <a:bodyPr>
            <a:noAutofit/>
          </a:bodyPr>
          <a:lstStyle/>
          <a:p>
            <a:pPr marL="514350" indent="-514350">
              <a:buFont typeface="+mj-lt"/>
              <a:buAutoNum type="arabicPeriod"/>
            </a:pPr>
            <a:r>
              <a:rPr lang="en-US" sz="3200" dirty="0">
                <a:solidFill>
                  <a:schemeClr val="bg1"/>
                </a:solidFill>
              </a:rPr>
              <a:t>Notification of operations</a:t>
            </a:r>
          </a:p>
          <a:p>
            <a:pPr marL="514350" indent="-514350">
              <a:buFont typeface="+mj-lt"/>
              <a:buAutoNum type="arabicPeriod"/>
            </a:pPr>
            <a:r>
              <a:rPr lang="en-US" sz="3200" dirty="0">
                <a:solidFill>
                  <a:schemeClr val="bg1"/>
                </a:solidFill>
              </a:rPr>
              <a:t>Ensure proper access</a:t>
            </a:r>
          </a:p>
          <a:p>
            <a:pPr marL="514350" indent="-514350">
              <a:buFont typeface="+mj-lt"/>
              <a:buAutoNum type="arabicPeriod"/>
            </a:pPr>
            <a:r>
              <a:rPr lang="en-US" sz="3200" dirty="0">
                <a:solidFill>
                  <a:schemeClr val="bg1"/>
                </a:solidFill>
              </a:rPr>
              <a:t>Identify what’s on your property</a:t>
            </a:r>
          </a:p>
          <a:p>
            <a:pPr marL="514350" indent="-514350">
              <a:buFont typeface="+mj-lt"/>
              <a:buAutoNum type="arabicPeriod"/>
            </a:pPr>
            <a:r>
              <a:rPr lang="en-US" sz="3200" dirty="0">
                <a:solidFill>
                  <a:schemeClr val="bg1"/>
                </a:solidFill>
              </a:rPr>
              <a:t>Choose stumpage or log sale</a:t>
            </a:r>
          </a:p>
          <a:p>
            <a:pPr marL="514350" indent="-514350">
              <a:buFont typeface="+mj-lt"/>
              <a:buAutoNum type="arabicPeriod"/>
            </a:pPr>
            <a:r>
              <a:rPr lang="en-US" sz="3200" dirty="0">
                <a:solidFill>
                  <a:schemeClr val="bg1"/>
                </a:solidFill>
              </a:rPr>
              <a:t>Identify potential buyers</a:t>
            </a:r>
          </a:p>
          <a:p>
            <a:pPr marL="514350" indent="-514350">
              <a:buFont typeface="+mj-lt"/>
              <a:buAutoNum type="arabicPeriod"/>
            </a:pPr>
            <a:endParaRPr lang="en-US" sz="3200" dirty="0"/>
          </a:p>
        </p:txBody>
      </p:sp>
      <p:sp>
        <p:nvSpPr>
          <p:cNvPr id="6" name="TextBox 5">
            <a:extLst>
              <a:ext uri="{FF2B5EF4-FFF2-40B4-BE49-F238E27FC236}">
                <a16:creationId xmlns:a16="http://schemas.microsoft.com/office/drawing/2014/main" id="{7722C3E0-611C-CF46-A8C2-E6CB16B30B09}"/>
              </a:ext>
            </a:extLst>
          </p:cNvPr>
          <p:cNvSpPr txBox="1"/>
          <p:nvPr/>
        </p:nvSpPr>
        <p:spPr>
          <a:xfrm>
            <a:off x="0" y="6453663"/>
            <a:ext cx="425394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68514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400"/>
            <a:ext cx="12192000" cy="7026442"/>
          </a:xfrm>
          <a:prstGeom prst="rect">
            <a:avLst/>
          </a:prstGeom>
          <a:blipFill dpi="0" rotWithShape="1">
            <a:blip r:embed="rId4">
              <a:alphaModFix amt="6000"/>
            </a:blip>
            <a:srcRect/>
            <a:stretch>
              <a:fillRect/>
            </a:stretch>
          </a:blipFill>
        </p:spPr>
      </p:pic>
      <p:sp>
        <p:nvSpPr>
          <p:cNvPr id="2" name="Title 1"/>
          <p:cNvSpPr>
            <a:spLocks noGrp="1"/>
          </p:cNvSpPr>
          <p:nvPr>
            <p:ph type="title"/>
          </p:nvPr>
        </p:nvSpPr>
        <p:spPr>
          <a:xfrm>
            <a:off x="504713" y="-177247"/>
            <a:ext cx="10214386" cy="1325563"/>
          </a:xfrm>
        </p:spPr>
        <p:txBody>
          <a:bodyPr/>
          <a:lstStyle/>
          <a:p>
            <a:r>
              <a:rPr lang="en-US" dirty="0">
                <a:solidFill>
                  <a:schemeClr val="bg1"/>
                </a:solidFill>
              </a:rPr>
              <a:t>Steps in a timber sale</a:t>
            </a:r>
          </a:p>
        </p:txBody>
      </p:sp>
      <p:sp>
        <p:nvSpPr>
          <p:cNvPr id="20" name="Content Placeholder 2"/>
          <p:cNvSpPr>
            <a:spLocks noGrp="1"/>
          </p:cNvSpPr>
          <p:nvPr>
            <p:ph idx="1"/>
          </p:nvPr>
        </p:nvSpPr>
        <p:spPr>
          <a:xfrm>
            <a:off x="504713" y="1524521"/>
            <a:ext cx="7882050" cy="2533130"/>
          </a:xfrm>
          <a:solidFill>
            <a:schemeClr val="accent4">
              <a:lumMod val="50000"/>
              <a:alpha val="61000"/>
            </a:schemeClr>
          </a:solidFill>
        </p:spPr>
        <p:txBody>
          <a:bodyPr>
            <a:noAutofit/>
          </a:bodyPr>
          <a:lstStyle/>
          <a:p>
            <a:pPr marL="0" indent="0">
              <a:buNone/>
            </a:pPr>
            <a:r>
              <a:rPr lang="en-US" sz="3200" dirty="0">
                <a:solidFill>
                  <a:schemeClr val="bg1"/>
                </a:solidFill>
              </a:rPr>
              <a:t>6. Hire logger or contractor(s)</a:t>
            </a:r>
          </a:p>
          <a:p>
            <a:pPr marL="0" indent="0">
              <a:buNone/>
            </a:pPr>
            <a:r>
              <a:rPr lang="en-US" sz="3200" dirty="0">
                <a:solidFill>
                  <a:schemeClr val="bg1"/>
                </a:solidFill>
              </a:rPr>
              <a:t>7. Evaluate offers and select a buyer</a:t>
            </a:r>
          </a:p>
          <a:p>
            <a:pPr marL="0" indent="0">
              <a:buNone/>
            </a:pPr>
            <a:r>
              <a:rPr lang="en-US" sz="3200" dirty="0">
                <a:solidFill>
                  <a:schemeClr val="bg1"/>
                </a:solidFill>
              </a:rPr>
              <a:t>8. Monitor the sale (pre- and post-)</a:t>
            </a:r>
          </a:p>
          <a:p>
            <a:pPr marL="0" indent="0">
              <a:buNone/>
            </a:pPr>
            <a:r>
              <a:rPr lang="en-US" sz="3200" dirty="0">
                <a:solidFill>
                  <a:schemeClr val="bg1"/>
                </a:solidFill>
              </a:rPr>
              <a:t>9. Determine tax liability</a:t>
            </a:r>
          </a:p>
          <a:p>
            <a:pPr marL="514350" indent="-514350">
              <a:buFont typeface="+mj-lt"/>
              <a:buAutoNum type="arabicPeriod"/>
            </a:pPr>
            <a:endParaRPr lang="en-US" sz="3200" dirty="0">
              <a:solidFill>
                <a:schemeClr val="bg1"/>
              </a:solidFill>
            </a:endParaRPr>
          </a:p>
        </p:txBody>
      </p:sp>
      <p:sp>
        <p:nvSpPr>
          <p:cNvPr id="6" name="TextBox 5">
            <a:extLst>
              <a:ext uri="{FF2B5EF4-FFF2-40B4-BE49-F238E27FC236}">
                <a16:creationId xmlns:a16="http://schemas.microsoft.com/office/drawing/2014/main" id="{916D6823-C308-1A4D-ADC4-5ABBE6120D47}"/>
              </a:ext>
            </a:extLst>
          </p:cNvPr>
          <p:cNvSpPr txBox="1"/>
          <p:nvPr/>
        </p:nvSpPr>
        <p:spPr>
          <a:xfrm>
            <a:off x="191790" y="6519446"/>
            <a:ext cx="425394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Photos: Francisca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Belart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Oregon State University</a:t>
            </a:r>
          </a:p>
        </p:txBody>
      </p:sp>
    </p:spTree>
    <p:extLst>
      <p:ext uri="{BB962C8B-B14F-4D97-AF65-F5344CB8AC3E}">
        <p14:creationId xmlns:p14="http://schemas.microsoft.com/office/powerpoint/2010/main" val="153887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218"/>
            <a:ext cx="10515600" cy="1325563"/>
          </a:xfrm>
        </p:spPr>
        <p:txBody>
          <a:bodyPr/>
          <a:lstStyle/>
          <a:p>
            <a:pPr algn="l"/>
            <a:r>
              <a:rPr lang="en-US" dirty="0"/>
              <a:t>Property access</a:t>
            </a:r>
          </a:p>
        </p:txBody>
      </p:sp>
      <p:sp>
        <p:nvSpPr>
          <p:cNvPr id="3" name="Content Placeholder 2"/>
          <p:cNvSpPr>
            <a:spLocks noGrp="1"/>
          </p:cNvSpPr>
          <p:nvPr>
            <p:ph idx="1"/>
          </p:nvPr>
        </p:nvSpPr>
        <p:spPr>
          <a:xfrm>
            <a:off x="714968" y="1708323"/>
            <a:ext cx="6460958" cy="4719554"/>
          </a:xfrm>
        </p:spPr>
        <p:txBody>
          <a:bodyPr>
            <a:noAutofit/>
          </a:bodyPr>
          <a:lstStyle/>
          <a:p>
            <a:pPr marL="0" indent="0">
              <a:buNone/>
            </a:pPr>
            <a:r>
              <a:rPr lang="en-US" sz="4000" b="1" dirty="0">
                <a:solidFill>
                  <a:srgbClr val="D73F09"/>
                </a:solidFill>
              </a:rPr>
              <a:t>Easement</a:t>
            </a:r>
            <a:endParaRPr lang="en-US" sz="4000" b="1" dirty="0"/>
          </a:p>
          <a:p>
            <a:pPr lvl="1">
              <a:lnSpc>
                <a:spcPct val="100000"/>
              </a:lnSpc>
            </a:pPr>
            <a:r>
              <a:rPr lang="en-US" sz="2800" dirty="0"/>
              <a:t>Road use agreement</a:t>
            </a:r>
          </a:p>
          <a:p>
            <a:pPr lvl="1">
              <a:lnSpc>
                <a:spcPct val="100000"/>
              </a:lnSpc>
            </a:pPr>
            <a:r>
              <a:rPr lang="en-US" sz="2800" dirty="0"/>
              <a:t>Legal description</a:t>
            </a:r>
          </a:p>
          <a:p>
            <a:pPr lvl="1">
              <a:lnSpc>
                <a:spcPct val="100000"/>
              </a:lnSpc>
            </a:pPr>
            <a:r>
              <a:rPr lang="en-US" sz="2800" dirty="0"/>
              <a:t>Stated time of duration</a:t>
            </a:r>
          </a:p>
          <a:p>
            <a:pPr lvl="1">
              <a:lnSpc>
                <a:spcPct val="100000"/>
              </a:lnSpc>
            </a:pPr>
            <a:r>
              <a:rPr lang="en-US" sz="2800" dirty="0"/>
              <a:t>Compliance with existing laws </a:t>
            </a:r>
          </a:p>
          <a:p>
            <a:pPr lvl="1">
              <a:lnSpc>
                <a:spcPct val="100000"/>
              </a:lnSpc>
            </a:pPr>
            <a:r>
              <a:rPr lang="en-US" sz="2800" dirty="0"/>
              <a:t>Stipulations for use</a:t>
            </a:r>
          </a:p>
          <a:p>
            <a:pPr lvl="1">
              <a:lnSpc>
                <a:spcPct val="100000"/>
              </a:lnSpc>
            </a:pPr>
            <a:r>
              <a:rPr lang="en-US" sz="2800" dirty="0"/>
              <a:t>Waiver of legal responsibilities</a:t>
            </a:r>
          </a:p>
          <a:p>
            <a:pPr lvl="1">
              <a:lnSpc>
                <a:spcPct val="100000"/>
              </a:lnSpc>
            </a:pPr>
            <a:r>
              <a:rPr lang="en-US" sz="2800" dirty="0"/>
              <a:t>Insurance</a:t>
            </a:r>
          </a:p>
          <a:p>
            <a:pPr lvl="1">
              <a:lnSpc>
                <a:spcPct val="100000"/>
              </a:lnSpc>
            </a:pPr>
            <a:r>
              <a:rPr lang="en-US" sz="2800" dirty="0"/>
              <a:t>Method of payment</a:t>
            </a:r>
          </a:p>
        </p:txBody>
      </p:sp>
      <p:sp>
        <p:nvSpPr>
          <p:cNvPr id="4" name="TextBox 3"/>
          <p:cNvSpPr txBox="1"/>
          <p:nvPr/>
        </p:nvSpPr>
        <p:spPr>
          <a:xfrm rot="1521220">
            <a:off x="6287940" y="7995150"/>
            <a:ext cx="2878246" cy="646331"/>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dirty="0">
                <a:solidFill>
                  <a:schemeClr val="accent4"/>
                </a:solidFill>
                <a:latin typeface="Verdana" panose="020B0604030504040204" pitchFamily="34" charset="0"/>
                <a:ea typeface="Verdana" panose="020B0604030504040204" pitchFamily="34" charset="0"/>
                <a:cs typeface="Verdana" panose="020B0604030504040204" pitchFamily="34" charset="0"/>
              </a:rPr>
              <a:t>Contracts for Woodland Owners: EC 1192</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4160" y="16778"/>
            <a:ext cx="5130918" cy="6841222"/>
          </a:xfrm>
          <a:prstGeom prst="rect">
            <a:avLst/>
          </a:prstGeom>
        </p:spPr>
      </p:pic>
      <p:sp>
        <p:nvSpPr>
          <p:cNvPr id="7" name="TextBox 6">
            <a:extLst>
              <a:ext uri="{FF2B5EF4-FFF2-40B4-BE49-F238E27FC236}">
                <a16:creationId xmlns:a16="http://schemas.microsoft.com/office/drawing/2014/main" id="{DB30AA06-8BBA-E24D-9F68-54C0210220E4}"/>
              </a:ext>
            </a:extLst>
          </p:cNvPr>
          <p:cNvSpPr txBox="1"/>
          <p:nvPr/>
        </p:nvSpPr>
        <p:spPr>
          <a:xfrm>
            <a:off x="8166655" y="6453663"/>
            <a:ext cx="4006298" cy="276999"/>
          </a:xfrm>
          <a:prstGeom prst="rect">
            <a:avLst/>
          </a:prstGeom>
          <a:solidFill>
            <a:schemeClr val="accent2">
              <a:alpha val="64000"/>
            </a:schemeClr>
          </a:solid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Photo: Steve Bowers, © Oregon State University</a:t>
            </a:r>
          </a:p>
        </p:txBody>
      </p:sp>
    </p:spTree>
    <p:extLst>
      <p:ext uri="{BB962C8B-B14F-4D97-AF65-F5344CB8AC3E}">
        <p14:creationId xmlns:p14="http://schemas.microsoft.com/office/powerpoint/2010/main" val="141029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7428" y="1742495"/>
            <a:ext cx="10250905" cy="4626033"/>
          </a:xfrm>
        </p:spPr>
        <p:txBody>
          <a:bodyPr>
            <a:noAutofit/>
          </a:bodyPr>
          <a:lstStyle/>
          <a:p>
            <a:pPr lvl="1">
              <a:lnSpc>
                <a:spcPct val="100000"/>
              </a:lnSpc>
            </a:pPr>
            <a:r>
              <a:rPr lang="en-US" sz="3200" dirty="0"/>
              <a:t>Intensity based on stand and objectives</a:t>
            </a:r>
          </a:p>
          <a:p>
            <a:pPr lvl="1">
              <a:lnSpc>
                <a:spcPct val="100000"/>
              </a:lnSpc>
            </a:pPr>
            <a:r>
              <a:rPr lang="en-US" sz="3200" dirty="0"/>
              <a:t>Estimate volume by grade and species</a:t>
            </a:r>
          </a:p>
          <a:p>
            <a:pPr lvl="1">
              <a:lnSpc>
                <a:spcPct val="100000"/>
              </a:lnSpc>
            </a:pPr>
            <a:r>
              <a:rPr lang="en-US" sz="3200" dirty="0"/>
              <a:t>Estimate value by grade and species</a:t>
            </a:r>
          </a:p>
          <a:p>
            <a:pPr lvl="1">
              <a:lnSpc>
                <a:spcPct val="100000"/>
              </a:lnSpc>
            </a:pPr>
            <a:r>
              <a:rPr lang="en-US" sz="3200" dirty="0"/>
              <a:t>Consulting forester specialty </a:t>
            </a:r>
          </a:p>
          <a:p>
            <a:pPr lvl="1">
              <a:lnSpc>
                <a:spcPct val="100000"/>
              </a:lnSpc>
            </a:pPr>
            <a:r>
              <a:rPr lang="en-US" sz="3200" dirty="0"/>
              <a:t>Expertise needed in defect and grade</a:t>
            </a:r>
          </a:p>
          <a:p>
            <a:pPr lvl="1">
              <a:lnSpc>
                <a:spcPct val="100000"/>
              </a:lnSpc>
            </a:pPr>
            <a:r>
              <a:rPr lang="en-US" sz="3200" dirty="0"/>
              <a:t>$50-$70/</a:t>
            </a:r>
            <a:r>
              <a:rPr lang="en-US" sz="3200" dirty="0" err="1"/>
              <a:t>hr</a:t>
            </a:r>
            <a:r>
              <a:rPr lang="en-US" sz="3200" dirty="0"/>
              <a:t>, $400-$600/day or $/job</a:t>
            </a:r>
          </a:p>
          <a:p>
            <a:pPr lvl="1">
              <a:lnSpc>
                <a:spcPct val="100000"/>
              </a:lnSpc>
            </a:pPr>
            <a:r>
              <a:rPr lang="en-US" sz="3200" u="sng" dirty="0"/>
              <a:t>You</a:t>
            </a:r>
            <a:r>
              <a:rPr lang="en-US" sz="3200" dirty="0"/>
              <a:t> can do it</a:t>
            </a:r>
          </a:p>
        </p:txBody>
      </p:sp>
      <p:sp>
        <p:nvSpPr>
          <p:cNvPr id="2" name="Title 1"/>
          <p:cNvSpPr>
            <a:spLocks noGrp="1"/>
          </p:cNvSpPr>
          <p:nvPr>
            <p:ph type="title"/>
          </p:nvPr>
        </p:nvSpPr>
        <p:spPr>
          <a:xfrm>
            <a:off x="549442" y="239922"/>
            <a:ext cx="10515600" cy="1325563"/>
          </a:xfrm>
        </p:spPr>
        <p:txBody>
          <a:bodyPr/>
          <a:lstStyle/>
          <a:p>
            <a:r>
              <a:rPr lang="en-US" dirty="0"/>
              <a:t>Timber cruising</a:t>
            </a:r>
          </a:p>
        </p:txBody>
      </p:sp>
    </p:spTree>
    <p:extLst>
      <p:ext uri="{BB962C8B-B14F-4D97-AF65-F5344CB8AC3E}">
        <p14:creationId xmlns:p14="http://schemas.microsoft.com/office/powerpoint/2010/main" val="2580919065"/>
      </p:ext>
    </p:extLst>
  </p:cSld>
  <p:clrMapOvr>
    <a:masterClrMapping/>
  </p:clrMapOvr>
</p:sld>
</file>

<file path=ppt/theme/theme1.xml><?xml version="1.0" encoding="utf-8"?>
<a:theme xmlns:a="http://schemas.openxmlformats.org/drawingml/2006/main" name="Template_Extension_PowerPoint_SystemsFonts">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558C814-5AD2-4C3E-94CD-E263C007C33E}" vid="{EDDDF600-7E31-4DED-A7F5-9B514B1ECE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Template_Extension_PowerPoint_SystemsFonts</Template>
  <TotalTime>9696</TotalTime>
  <Words>4797</Words>
  <Application>Microsoft Macintosh PowerPoint</Application>
  <PresentationFormat>Widescreen</PresentationFormat>
  <Paragraphs>591</Paragraphs>
  <Slides>53</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Blackoak Std</vt:lpstr>
      <vt:lpstr>Calibri</vt:lpstr>
      <vt:lpstr>Georgia</vt:lpstr>
      <vt:lpstr>Impact</vt:lpstr>
      <vt:lpstr>Monotype Sorts</vt:lpstr>
      <vt:lpstr>Plantagenet Cherokee</vt:lpstr>
      <vt:lpstr>Verdana</vt:lpstr>
      <vt:lpstr>Wingdings</vt:lpstr>
      <vt:lpstr>Template_Extension_PowerPoint_SystemsFonts</vt:lpstr>
      <vt:lpstr> Timber sale fundamentals</vt:lpstr>
      <vt:lpstr>Overview</vt:lpstr>
      <vt:lpstr>Planning</vt:lpstr>
      <vt:lpstr>Economic viability</vt:lpstr>
      <vt:lpstr>Economic viability</vt:lpstr>
      <vt:lpstr>Steps in a timber sale</vt:lpstr>
      <vt:lpstr>Steps in a timber sale</vt:lpstr>
      <vt:lpstr>Property access</vt:lpstr>
      <vt:lpstr>Timber cruising</vt:lpstr>
      <vt:lpstr>Types of timber sales</vt:lpstr>
      <vt:lpstr>Timber versus log sales</vt:lpstr>
      <vt:lpstr>Timber versus log sales</vt:lpstr>
      <vt:lpstr>Sale preparation</vt:lpstr>
      <vt:lpstr>Selecting a log buyer</vt:lpstr>
      <vt:lpstr>Log buyer directory</vt:lpstr>
      <vt:lpstr>Oregon annual timber harvest</vt:lpstr>
      <vt:lpstr>Frequency of months with the highest and lowest prices for Douglas-fir</vt:lpstr>
      <vt:lpstr>Oregon City/Molalla market, Sept 2018</vt:lpstr>
      <vt:lpstr>Oregon City/Molalla market, Oct 2018</vt:lpstr>
      <vt:lpstr>Purchase order</vt:lpstr>
      <vt:lpstr>Bucking</vt:lpstr>
      <vt:lpstr>Purchase order</vt:lpstr>
      <vt:lpstr>Scribner Log Rule</vt:lpstr>
      <vt:lpstr>Bucking for defect: points to ponder</vt:lpstr>
      <vt:lpstr>Find a logger</vt:lpstr>
      <vt:lpstr>Selecting a logger</vt:lpstr>
      <vt:lpstr>Five steps of timber harvesting</vt:lpstr>
      <vt:lpstr>Harvesting costs</vt:lpstr>
      <vt:lpstr>Harvesting costs</vt:lpstr>
      <vt:lpstr>Contracts</vt:lpstr>
      <vt:lpstr>Contracts</vt:lpstr>
      <vt:lpstr>Forest Practices Act</vt:lpstr>
      <vt:lpstr>Monitoring</vt:lpstr>
      <vt:lpstr>Postharvest considerations</vt:lpstr>
      <vt:lpstr>Expectations</vt:lpstr>
      <vt:lpstr>Reality</vt:lpstr>
      <vt:lpstr>Let’s not forget about ROADS!</vt:lpstr>
      <vt:lpstr>Why are roads important?</vt:lpstr>
      <vt:lpstr>Road surface: materials</vt:lpstr>
      <vt:lpstr>Road surface: width</vt:lpstr>
      <vt:lpstr>Road surface: aggregate</vt:lpstr>
      <vt:lpstr>Road surface: crushed rock</vt:lpstr>
      <vt:lpstr>Road surface: crushed rock</vt:lpstr>
      <vt:lpstr>Road surface: Why fines?</vt:lpstr>
      <vt:lpstr>PowerPoint Presentation</vt:lpstr>
      <vt:lpstr>Road drainage</vt:lpstr>
      <vt:lpstr>Road drainage: geosynthetics</vt:lpstr>
      <vt:lpstr>Stream crossings</vt:lpstr>
      <vt:lpstr>Road maintenance</vt:lpstr>
      <vt:lpstr>Wet weather operations</vt:lpstr>
      <vt:lpstr>Wet weather operations</vt:lpstr>
      <vt:lpstr>Wet weather operations</vt:lpstr>
      <vt:lpstr>Take-home messages</vt:lpstr>
    </vt:vector>
  </TitlesOfParts>
  <Manager/>
  <Company>Oregon State University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Timber Sales Fundamentals</dc:title>
  <dc:subject>Selling Logs Curriculum</dc:subject>
  <dc:creator>Belart, Francisca</dc:creator>
  <cp:keywords/>
  <dc:description/>
  <cp:lastModifiedBy>Donnelly, Janet</cp:lastModifiedBy>
  <cp:revision>361</cp:revision>
  <cp:lastPrinted>2020-04-06T23:42:10Z</cp:lastPrinted>
  <dcterms:created xsi:type="dcterms:W3CDTF">2017-06-14T17:58:06Z</dcterms:created>
  <dcterms:modified xsi:type="dcterms:W3CDTF">2020-06-10T19:16:10Z</dcterms:modified>
  <cp:category/>
</cp:coreProperties>
</file>