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4" r:id="rId3"/>
    <p:sldId id="276" r:id="rId4"/>
    <p:sldId id="277" r:id="rId5"/>
    <p:sldId id="278" r:id="rId6"/>
    <p:sldId id="285" r:id="rId7"/>
    <p:sldId id="279" r:id="rId8"/>
    <p:sldId id="280" r:id="rId9"/>
    <p:sldId id="281" r:id="rId10"/>
    <p:sldId id="282"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elly, Janet" initials="DJ" lastIdx="2" clrIdx="0">
    <p:extLst>
      <p:ext uri="{19B8F6BF-5375-455C-9EA6-DF929625EA0E}">
        <p15:presenceInfo xmlns:p15="http://schemas.microsoft.com/office/powerpoint/2012/main" userId="S::donnelja@oregonstate.edu::415bd498-a053-4626-b8dc-0a43a907d015" providerId="AD"/>
      </p:ext>
    </p:extLst>
  </p:cmAuthor>
  <p:cmAuthor id="2" name="Grand, Lauren" initials="GL" lastIdx="4" clrIdx="1">
    <p:extLst>
      <p:ext uri="{19B8F6BF-5375-455C-9EA6-DF929625EA0E}">
        <p15:presenceInfo xmlns:p15="http://schemas.microsoft.com/office/powerpoint/2012/main" userId="S-1-5-21-828376571-1197701538-1844936127-314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autoAdjust="0"/>
    <p:restoredTop sz="73626" autoAdjust="0"/>
  </p:normalViewPr>
  <p:slideViewPr>
    <p:cSldViewPr snapToGrid="0">
      <p:cViewPr varScale="1">
        <p:scale>
          <a:sx n="91" d="100"/>
          <a:sy n="91" d="100"/>
        </p:scale>
        <p:origin x="1592" y="192"/>
      </p:cViewPr>
      <p:guideLst/>
    </p:cSldViewPr>
  </p:slideViewPr>
  <p:notesTextViewPr>
    <p:cViewPr>
      <p:scale>
        <a:sx n="1" d="1"/>
        <a:sy n="1" d="1"/>
      </p:scale>
      <p:origin x="0" y="0"/>
    </p:cViewPr>
  </p:notesTextViewPr>
  <p:notesViewPr>
    <p:cSldViewPr snapToGrid="0">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3A1C0-0859-4FC1-A829-280537C77221}" type="datetimeFigureOut">
              <a:rPr lang="en-US" smtClean="0"/>
              <a:t>6/10/20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8043D-E1D2-49DC-8FA3-3498AA440049}" type="slidenum">
              <a:rPr lang="en-US" smtClean="0"/>
              <a:t>‹#›</a:t>
            </a:fld>
            <a:endParaRPr lang="en-US"/>
          </a:p>
        </p:txBody>
      </p:sp>
    </p:spTree>
    <p:extLst>
      <p:ext uri="{BB962C8B-B14F-4D97-AF65-F5344CB8AC3E}">
        <p14:creationId xmlns:p14="http://schemas.microsoft.com/office/powerpoint/2010/main" val="168810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8043D-E1D2-49DC-8FA3-3498AA440049}" type="slidenum">
              <a:rPr lang="en-US" smtClean="0"/>
              <a:t>1</a:t>
            </a:fld>
            <a:endParaRPr lang="en-US"/>
          </a:p>
        </p:txBody>
      </p:sp>
    </p:spTree>
    <p:extLst>
      <p:ext uri="{BB962C8B-B14F-4D97-AF65-F5344CB8AC3E}">
        <p14:creationId xmlns:p14="http://schemas.microsoft.com/office/powerpoint/2010/main" val="354659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Specifications describe important features of the logs that the landowner must provide in order to avoid price deductions on their logs. This is the main reason that you get your purchase order before you cut and buck up your trees. The specifications in this order ask for preferred lengths of 34, 26 and 17 with acceptable lengths of 36, 28 and 18. If you send them logs that are precut to 38 feet, you’ll not only be losing 2 feet in scale, they may only pay you a fraction of the price of a 36-foot log because they’ll have to manufacture the log differently or send it to another mill. </a:t>
            </a:r>
          </a:p>
        </p:txBody>
      </p:sp>
      <p:sp>
        <p:nvSpPr>
          <p:cNvPr id="4" name="Slide Number Placeholder 3"/>
          <p:cNvSpPr>
            <a:spLocks noGrp="1"/>
          </p:cNvSpPr>
          <p:nvPr>
            <p:ph type="sldNum" sz="quarter" idx="10"/>
          </p:nvPr>
        </p:nvSpPr>
        <p:spPr/>
        <p:txBody>
          <a:bodyPr/>
          <a:lstStyle/>
          <a:p>
            <a:fld id="{FFF8043D-E1D2-49DC-8FA3-3498AA440049}" type="slidenum">
              <a:rPr lang="en-US" smtClean="0"/>
              <a:t>10</a:t>
            </a:fld>
            <a:endParaRPr lang="en-US"/>
          </a:p>
        </p:txBody>
      </p:sp>
    </p:spTree>
    <p:extLst>
      <p:ext uri="{BB962C8B-B14F-4D97-AF65-F5344CB8AC3E}">
        <p14:creationId xmlns:p14="http://schemas.microsoft.com/office/powerpoint/2010/main" val="40435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usually a month or two. This can be negotiated for an additional month or two down the road if the harvest is taking a long time. The new price may be higher or lower depending on how the log market has changed over the previous month or two. </a:t>
            </a:r>
          </a:p>
        </p:txBody>
      </p:sp>
      <p:sp>
        <p:nvSpPr>
          <p:cNvPr id="4" name="Slide Number Placeholder 3"/>
          <p:cNvSpPr>
            <a:spLocks noGrp="1"/>
          </p:cNvSpPr>
          <p:nvPr>
            <p:ph type="sldNum" sz="quarter" idx="10"/>
          </p:nvPr>
        </p:nvSpPr>
        <p:spPr/>
        <p:txBody>
          <a:bodyPr/>
          <a:lstStyle/>
          <a:p>
            <a:fld id="{FFF8043D-E1D2-49DC-8FA3-3498AA440049}" type="slidenum">
              <a:rPr lang="en-US" smtClean="0"/>
              <a:t>11</a:t>
            </a:fld>
            <a:endParaRPr lang="en-US"/>
          </a:p>
        </p:txBody>
      </p:sp>
    </p:spTree>
    <p:extLst>
      <p:ext uri="{BB962C8B-B14F-4D97-AF65-F5344CB8AC3E}">
        <p14:creationId xmlns:p14="http://schemas.microsoft.com/office/powerpoint/2010/main" val="165775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Log grades explain the quality of the logs that the purchaser will accept and they each have associated prices. Better quality logs typically pay more; however, some mills specialize in products made from lower-quality logs. At those mills you may see higher prices for “uglier logs.” Prices are typically reported in per thousand board feet (MBF) or price per ton. Specifications on diameter and length limits may also be listed here, as well as any other features that the mill is looking for. </a:t>
            </a:r>
            <a:r>
              <a:rPr lang="en-US" sz="1200" kern="1200">
                <a:solidFill>
                  <a:schemeClr val="tx1"/>
                </a:solidFill>
                <a:effectLst/>
                <a:latin typeface="+mn-lt"/>
                <a:ea typeface="+mn-ea"/>
                <a:cs typeface="+mn-cs"/>
              </a:rPr>
              <a:t>Specifications are very important to follow because they tell the logger how to manufacture the logs into the preferred lengths, which will get you both the highest return. </a:t>
            </a:r>
          </a:p>
        </p:txBody>
      </p:sp>
      <p:sp>
        <p:nvSpPr>
          <p:cNvPr id="4" name="Slide Number Placeholder 3"/>
          <p:cNvSpPr>
            <a:spLocks noGrp="1"/>
          </p:cNvSpPr>
          <p:nvPr>
            <p:ph type="sldNum" sz="quarter" idx="10"/>
          </p:nvPr>
        </p:nvSpPr>
        <p:spPr/>
        <p:txBody>
          <a:bodyPr/>
          <a:lstStyle/>
          <a:p>
            <a:fld id="{FFF8043D-E1D2-49DC-8FA3-3498AA440049}" type="slidenum">
              <a:rPr lang="en-US" smtClean="0"/>
              <a:t>12</a:t>
            </a:fld>
            <a:endParaRPr lang="en-US"/>
          </a:p>
        </p:txBody>
      </p:sp>
    </p:spTree>
    <p:extLst>
      <p:ext uri="{BB962C8B-B14F-4D97-AF65-F5344CB8AC3E}">
        <p14:creationId xmlns:p14="http://schemas.microsoft.com/office/powerpoint/2010/main" val="272124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here in general terms what log buyers do as they relate to the timber selling process. Describe that they can work for a mill or sort yard, for example. If not too repetitive, comment on how to contact them. Encourage landowners to contact log buyers once they have laid out the harvest boundaries. (In the case of a thinning, contact buyers once they’ve marked the trees for sale.) Invite them to come out to the property and bid on the timber you’ve marked. When you call, be prepared to describe what you have to sell in terms of species, volume, approximate diameters and quality.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FF8043D-E1D2-49DC-8FA3-3498AA440049}" type="slidenum">
              <a:rPr lang="en-US" smtClean="0"/>
              <a:t>2</a:t>
            </a:fld>
            <a:endParaRPr lang="en-US"/>
          </a:p>
        </p:txBody>
      </p:sp>
    </p:spTree>
    <p:extLst>
      <p:ext uri="{BB962C8B-B14F-4D97-AF65-F5344CB8AC3E}">
        <p14:creationId xmlns:p14="http://schemas.microsoft.com/office/powerpoint/2010/main" val="100992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possible, provide your participants with a list of log buyers in the area. On the slide, replace our directory with your own and refer your participants to where it is in their participant folder. </a:t>
            </a:r>
          </a:p>
          <a:p>
            <a:r>
              <a:rPr lang="en-US" sz="1200" kern="1200" dirty="0">
                <a:solidFill>
                  <a:schemeClr val="tx1"/>
                </a:solidFill>
                <a:effectLst/>
                <a:latin typeface="+mn-lt"/>
                <a:ea typeface="+mn-ea"/>
                <a:cs typeface="+mn-cs"/>
              </a:rPr>
              <a:t>Explain that the directory is a compilation of primary log manufacturers (lumber, veneer and fiber operations) and sort yards (export and domestic) in the area. If you have left out any resource such as special wood products (exotic species or portable mills) be sure to let them know. Take a minute to share any other resource for local buyers you may have. For example, Oregon has an online Forest Industries Directory located at </a:t>
            </a:r>
            <a:r>
              <a:rPr lang="en-US" sz="1200" kern="1200" dirty="0" err="1">
                <a:solidFill>
                  <a:schemeClr val="tx1"/>
                </a:solidFill>
                <a:effectLst/>
                <a:latin typeface="+mn-lt"/>
                <a:ea typeface="+mn-ea"/>
                <a:cs typeface="+mn-cs"/>
              </a:rPr>
              <a:t>www.orforestdirectory.com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there is time, explain how the directory is sorted, what information they should expect to find, and how often they should request a revision, since turnover for log buyers can be frequent. </a:t>
            </a:r>
          </a:p>
        </p:txBody>
      </p:sp>
      <p:sp>
        <p:nvSpPr>
          <p:cNvPr id="4" name="Slide Number Placeholder 3"/>
          <p:cNvSpPr>
            <a:spLocks noGrp="1"/>
          </p:cNvSpPr>
          <p:nvPr>
            <p:ph type="sldNum" sz="quarter" idx="10"/>
          </p:nvPr>
        </p:nvSpPr>
        <p:spPr/>
        <p:txBody>
          <a:bodyPr/>
          <a:lstStyle/>
          <a:p>
            <a:fld id="{FFF8043D-E1D2-49DC-8FA3-3498AA440049}" type="slidenum">
              <a:rPr lang="en-US" smtClean="0"/>
              <a:t>3</a:t>
            </a:fld>
            <a:endParaRPr lang="en-US"/>
          </a:p>
        </p:txBody>
      </p:sp>
    </p:spTree>
    <p:extLst>
      <p:ext uri="{BB962C8B-B14F-4D97-AF65-F5344CB8AC3E}">
        <p14:creationId xmlns:p14="http://schemas.microsoft.com/office/powerpoint/2010/main" val="277106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Contact at least three log buyers, if possible, to compare price information. Landowners can find log buyer contact information by searching a local forest industry directory or log buyer list. Landowners will need to provide species and approximate volume (if not at least acreage) information and invite the log buyer to provide an on-site bid. When choosing log buyers, the main goal is to find buyers with product lines that best match the timber on the property, as buyers will pay more for logs that give them the best value for the type of product they manufacture. Keep in mind transportation costs in relation to the price offered for the product. If the landowner plans to conduct timber sales regularly, it is good to build a working relationship with log buyers. </a:t>
            </a:r>
          </a:p>
          <a:p>
            <a:r>
              <a:rPr lang="en-US" sz="1200" kern="1200" dirty="0">
                <a:solidFill>
                  <a:schemeClr val="tx1"/>
                </a:solidFill>
                <a:effectLst/>
                <a:latin typeface="+mn-lt"/>
                <a:ea typeface="+mn-ea"/>
                <a:cs typeface="+mn-cs"/>
              </a:rPr>
              <a:t>This is also a good time to remind landowners that a particular mill may not want all the logs that they have to sell. In this case the landowner may need to market the logs to more than one mill and will be working with multiple buyers. For example, 5"–11" logs to Mill A, 12"–16" logs to Mill B and 16"+ logs to Mill C.</a:t>
            </a:r>
          </a:p>
        </p:txBody>
      </p:sp>
      <p:sp>
        <p:nvSpPr>
          <p:cNvPr id="4" name="Slide Number Placeholder 3"/>
          <p:cNvSpPr>
            <a:spLocks noGrp="1"/>
          </p:cNvSpPr>
          <p:nvPr>
            <p:ph type="sldNum" sz="quarter" idx="10"/>
          </p:nvPr>
        </p:nvSpPr>
        <p:spPr/>
        <p:txBody>
          <a:bodyPr/>
          <a:lstStyle/>
          <a:p>
            <a:fld id="{FFF8043D-E1D2-49DC-8FA3-3498AA440049}" type="slidenum">
              <a:rPr lang="en-US" smtClean="0"/>
              <a:t>4</a:t>
            </a:fld>
            <a:endParaRPr lang="en-US"/>
          </a:p>
        </p:txBody>
      </p:sp>
    </p:spTree>
    <p:extLst>
      <p:ext uri="{BB962C8B-B14F-4D97-AF65-F5344CB8AC3E}">
        <p14:creationId xmlns:p14="http://schemas.microsoft.com/office/powerpoint/2010/main" val="90341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 log buyer is chosen, they will enter into an agreement with the landowner called a purchase order. The landowner must understand the purchase order, which will describe the log specifications and prices paid for delivered logs. The pay structure is listed on a gross scale, but the landowner and logger are paid for the net volume after the deductions for defect are taken at the mill. </a:t>
            </a:r>
          </a:p>
        </p:txBody>
      </p:sp>
      <p:sp>
        <p:nvSpPr>
          <p:cNvPr id="4" name="Slide Number Placeholder 3"/>
          <p:cNvSpPr>
            <a:spLocks noGrp="1"/>
          </p:cNvSpPr>
          <p:nvPr>
            <p:ph type="sldNum" sz="quarter" idx="10"/>
          </p:nvPr>
        </p:nvSpPr>
        <p:spPr/>
        <p:txBody>
          <a:bodyPr/>
          <a:lstStyle/>
          <a:p>
            <a:fld id="{FFF8043D-E1D2-49DC-8FA3-3498AA440049}" type="slidenum">
              <a:rPr lang="en-US" smtClean="0"/>
              <a:t>5</a:t>
            </a:fld>
            <a:endParaRPr lang="en-US"/>
          </a:p>
        </p:txBody>
      </p:sp>
    </p:spTree>
    <p:extLst>
      <p:ext uri="{BB962C8B-B14F-4D97-AF65-F5344CB8AC3E}">
        <p14:creationId xmlns:p14="http://schemas.microsoft.com/office/powerpoint/2010/main" val="381905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remaining slides explain what might be on a purchase order, including information from the log buyer’s employer. </a:t>
            </a:r>
          </a:p>
        </p:txBody>
      </p:sp>
      <p:sp>
        <p:nvSpPr>
          <p:cNvPr id="4" name="Slide Number Placeholder 3"/>
          <p:cNvSpPr>
            <a:spLocks noGrp="1"/>
          </p:cNvSpPr>
          <p:nvPr>
            <p:ph type="sldNum" sz="quarter" idx="10"/>
          </p:nvPr>
        </p:nvSpPr>
        <p:spPr/>
        <p:txBody>
          <a:bodyPr/>
          <a:lstStyle/>
          <a:p>
            <a:fld id="{FFF8043D-E1D2-49DC-8FA3-3498AA440049}" type="slidenum">
              <a:rPr lang="en-US" smtClean="0"/>
              <a:t>6</a:t>
            </a:fld>
            <a:endParaRPr lang="en-US"/>
          </a:p>
        </p:txBody>
      </p:sp>
    </p:spTree>
    <p:extLst>
      <p:ext uri="{BB962C8B-B14F-4D97-AF65-F5344CB8AC3E}">
        <p14:creationId xmlns:p14="http://schemas.microsoft.com/office/powerpoint/2010/main" val="3610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amount doesn’t have to be exact. The mill wants to know roughly how much volume you have for sale in order to keep track of their inventory. </a:t>
            </a:r>
          </a:p>
        </p:txBody>
      </p:sp>
      <p:sp>
        <p:nvSpPr>
          <p:cNvPr id="4" name="Slide Number Placeholder 3"/>
          <p:cNvSpPr>
            <a:spLocks noGrp="1"/>
          </p:cNvSpPr>
          <p:nvPr>
            <p:ph type="sldNum" sz="quarter" idx="10"/>
          </p:nvPr>
        </p:nvSpPr>
        <p:spPr/>
        <p:txBody>
          <a:bodyPr/>
          <a:lstStyle/>
          <a:p>
            <a:fld id="{FFF8043D-E1D2-49DC-8FA3-3498AA440049}" type="slidenum">
              <a:rPr lang="en-US" smtClean="0"/>
              <a:t>7</a:t>
            </a:fld>
            <a:endParaRPr lang="en-US"/>
          </a:p>
        </p:txBody>
      </p:sp>
    </p:spTree>
    <p:extLst>
      <p:ext uri="{BB962C8B-B14F-4D97-AF65-F5344CB8AC3E}">
        <p14:creationId xmlns:p14="http://schemas.microsoft.com/office/powerpoint/2010/main" val="77373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brand is a stamp or imprint of a symbol that associates the logs with the seller. If you do not have your own brand, a consultant or logger working on your project will likely have one. </a:t>
            </a:r>
          </a:p>
        </p:txBody>
      </p:sp>
      <p:sp>
        <p:nvSpPr>
          <p:cNvPr id="4" name="Slide Number Placeholder 3"/>
          <p:cNvSpPr>
            <a:spLocks noGrp="1"/>
          </p:cNvSpPr>
          <p:nvPr>
            <p:ph type="sldNum" sz="quarter" idx="10"/>
          </p:nvPr>
        </p:nvSpPr>
        <p:spPr/>
        <p:txBody>
          <a:bodyPr/>
          <a:lstStyle/>
          <a:p>
            <a:fld id="{FFF8043D-E1D2-49DC-8FA3-3498AA440049}" type="slidenum">
              <a:rPr lang="en-US" smtClean="0"/>
              <a:t>8</a:t>
            </a:fld>
            <a:endParaRPr lang="en-US"/>
          </a:p>
        </p:txBody>
      </p:sp>
    </p:spTree>
    <p:extLst>
      <p:ext uri="{BB962C8B-B14F-4D97-AF65-F5344CB8AC3E}">
        <p14:creationId xmlns:p14="http://schemas.microsoft.com/office/powerpoint/2010/main" val="134926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landowners who are selling logs contract out the cutting to a logger. Loggers typically get paid on a percentage or price per unit net scaled. As the seller, you can choose to receive all the payments from the mill and then pay your logger based on the terms of your contract. Or, in this section, you can have the mill split up the payment. The mill will send you your share, and will send a check directly to the logger for their share. This system is usually preferred because there is less money handling and the logger is assured they will get paid on time.  </a:t>
            </a:r>
          </a:p>
        </p:txBody>
      </p:sp>
      <p:sp>
        <p:nvSpPr>
          <p:cNvPr id="4" name="Slide Number Placeholder 3"/>
          <p:cNvSpPr>
            <a:spLocks noGrp="1"/>
          </p:cNvSpPr>
          <p:nvPr>
            <p:ph type="sldNum" sz="quarter" idx="10"/>
          </p:nvPr>
        </p:nvSpPr>
        <p:spPr/>
        <p:txBody>
          <a:bodyPr/>
          <a:lstStyle/>
          <a:p>
            <a:fld id="{FFF8043D-E1D2-49DC-8FA3-3498AA440049}" type="slidenum">
              <a:rPr lang="en-US" smtClean="0"/>
              <a:t>9</a:t>
            </a:fld>
            <a:endParaRPr lang="en-US"/>
          </a:p>
        </p:txBody>
      </p:sp>
    </p:spTree>
    <p:extLst>
      <p:ext uri="{BB962C8B-B14F-4D97-AF65-F5344CB8AC3E}">
        <p14:creationId xmlns:p14="http://schemas.microsoft.com/office/powerpoint/2010/main" val="1490334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Image 1">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297812"/>
            <a:ext cx="12191999" cy="7944255"/>
          </a:xfrm>
          <a:prstGeom prst="rect">
            <a:avLst/>
          </a:prstGeom>
        </p:spPr>
      </p:pic>
      <p:sp>
        <p:nvSpPr>
          <p:cNvPr id="2" name="Title 1"/>
          <p:cNvSpPr>
            <a:spLocks noGrp="1"/>
          </p:cNvSpPr>
          <p:nvPr>
            <p:ph type="ctrTitle"/>
          </p:nvPr>
        </p:nvSpPr>
        <p:spPr>
          <a:xfrm>
            <a:off x="1066801" y="1866359"/>
            <a:ext cx="5375563" cy="3480716"/>
          </a:xfrm>
        </p:spPr>
        <p:txBody>
          <a:bodyPr wrap="square" lIns="0" tIns="0" rIns="0" bIns="0" anchor="t" anchorCtr="0">
            <a:normAutofit/>
          </a:bodyPr>
          <a:lstStyle>
            <a:lvl1pPr algn="l">
              <a:defRPr lang="en-US" sz="1100" b="1" smtClean="0">
                <a:effectLst/>
              </a:defRPr>
            </a:lvl1pPr>
          </a:lstStyle>
          <a:p>
            <a:endParaRPr lang="en-US" dirty="0"/>
          </a:p>
        </p:txBody>
      </p:sp>
      <p:sp>
        <p:nvSpPr>
          <p:cNvPr id="3" name="Subtitle 2"/>
          <p:cNvSpPr>
            <a:spLocks noGrp="1"/>
          </p:cNvSpPr>
          <p:nvPr>
            <p:ph type="subTitle" idx="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397" y="5347074"/>
            <a:ext cx="3483017" cy="1433781"/>
          </a:xfrm>
          <a:prstGeom prst="rect">
            <a:avLst/>
          </a:prstGeom>
        </p:spPr>
      </p:pic>
      <p:sp>
        <p:nvSpPr>
          <p:cNvPr id="4" name="TextBox 3"/>
          <p:cNvSpPr txBox="1"/>
          <p:nvPr userDrawn="1"/>
        </p:nvSpPr>
        <p:spPr>
          <a:xfrm>
            <a:off x="0" y="7369444"/>
            <a:ext cx="3637727" cy="276999"/>
          </a:xfrm>
          <a:prstGeom prst="rect">
            <a:avLst/>
          </a:prstGeom>
          <a:noFill/>
        </p:spPr>
        <p:txBody>
          <a:bodyPr wrap="none" rtlCol="0">
            <a:spAutoFit/>
          </a:bodyPr>
          <a:lstStyle/>
          <a:p>
            <a:r>
              <a:rPr lang="en-US" sz="1200" dirty="0">
                <a:solidFill>
                  <a:schemeClr val="bg1"/>
                </a:solidFill>
              </a:rPr>
              <a:t>Phot</a:t>
            </a:r>
            <a:r>
              <a:rPr lang="en-US" sz="1200" baseline="0" dirty="0">
                <a:solidFill>
                  <a:schemeClr val="bg1"/>
                </a:solidFill>
              </a:rPr>
              <a:t>o Credit</a:t>
            </a:r>
            <a:r>
              <a:rPr lang="en-US" sz="1200" dirty="0">
                <a:solidFill>
                  <a:schemeClr val="bg1"/>
                </a:solidFill>
              </a:rPr>
              <a:t>: Lynn Ketchum, © Oregon State University</a:t>
            </a:r>
          </a:p>
        </p:txBody>
      </p:sp>
    </p:spTree>
    <p:extLst>
      <p:ext uri="{BB962C8B-B14F-4D97-AF65-F5344CB8AC3E}">
        <p14:creationId xmlns:p14="http://schemas.microsoft.com/office/powerpoint/2010/main" val="224531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70481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51300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05195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1"/>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20113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36295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131088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6084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62543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327578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78059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Full Image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358735"/>
            <a:ext cx="10058404" cy="4140533"/>
          </a:xfrm>
          <a:prstGeom prst="rect">
            <a:avLst/>
          </a:prstGeom>
        </p:spPr>
      </p:pic>
    </p:spTree>
    <p:extLst>
      <p:ext uri="{BB962C8B-B14F-4D97-AF65-F5344CB8AC3E}">
        <p14:creationId xmlns:p14="http://schemas.microsoft.com/office/powerpoint/2010/main" val="128166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409514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09532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1881820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763248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179081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74142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48776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Kievit Offc" panose="020B0504030101020102" pitchFamily="34" charset="0"/>
              </a:defRPr>
            </a:lvl1pPr>
            <a:lvl2pPr>
              <a:defRPr sz="2800">
                <a:latin typeface="Kievit Offc" panose="020B0504030101020102" pitchFamily="34" charset="0"/>
              </a:defRPr>
            </a:lvl2pPr>
            <a:lvl3pPr>
              <a:defRPr sz="2400">
                <a:latin typeface="Kievit Offc" panose="020B0504030101020102" pitchFamily="34" charset="0"/>
              </a:defRPr>
            </a:lvl3pPr>
            <a:lvl4pPr>
              <a:defRPr sz="2000">
                <a:latin typeface="Kievit Offc" panose="020B0504030101020102" pitchFamily="34" charset="0"/>
              </a:defRPr>
            </a:lvl4pPr>
            <a:lvl5pPr>
              <a:defRPr sz="2000">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2708162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Kievit Offc" panose="020B0504030101020102" pitchFamily="34" charset="0"/>
              </a:defRPr>
            </a:lvl1pPr>
            <a:lvl2pPr>
              <a:defRPr sz="2800">
                <a:latin typeface="Kievit Offc" panose="020B0504030101020102" pitchFamily="34" charset="0"/>
              </a:defRPr>
            </a:lvl2pPr>
            <a:lvl3pPr>
              <a:defRPr sz="2400">
                <a:latin typeface="Kievit Offc" panose="020B0504030101020102" pitchFamily="34" charset="0"/>
              </a:defRPr>
            </a:lvl3pPr>
            <a:lvl4pPr>
              <a:defRPr sz="2000">
                <a:latin typeface="Kievit Offc" panose="020B0504030101020102" pitchFamily="34" charset="0"/>
              </a:defRPr>
            </a:lvl4pPr>
            <a:lvl5pPr>
              <a:defRPr sz="2000">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51854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7780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Full Image 3">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Title 1"/>
          <p:cNvSpPr>
            <a:spLocks noGrp="1"/>
          </p:cNvSpPr>
          <p:nvPr>
            <p:ph type="ctrTitle" hasCustomPrompt="1"/>
          </p:nvPr>
        </p:nvSpPr>
        <p:spPr>
          <a:xfrm>
            <a:off x="1098124" y="2343437"/>
            <a:ext cx="4997877"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00" y="119037"/>
            <a:ext cx="3483016" cy="1433781"/>
          </a:xfrm>
          <a:prstGeom prst="rect">
            <a:avLst/>
          </a:prstGeom>
        </p:spPr>
      </p:pic>
    </p:spTree>
    <p:extLst>
      <p:ext uri="{BB962C8B-B14F-4D97-AF65-F5344CB8AC3E}">
        <p14:creationId xmlns:p14="http://schemas.microsoft.com/office/powerpoint/2010/main" val="3419719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Kievit Offc" panose="020B0504030101020102"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979157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3275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406357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Full Image 4">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8000" cap="all" baseline="0">
                <a:solidFill>
                  <a:schemeClr val="tx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00" y="5347019"/>
            <a:ext cx="3483016" cy="1433781"/>
          </a:xfrm>
          <a:prstGeom prst="rect">
            <a:avLst/>
          </a:prstGeom>
        </p:spPr>
      </p:pic>
    </p:spTree>
    <p:extLst>
      <p:ext uri="{BB962C8B-B14F-4D97-AF65-F5344CB8AC3E}">
        <p14:creationId xmlns:p14="http://schemas.microsoft.com/office/powerpoint/2010/main" val="80201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Full Image 5">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028660" y="1866359"/>
            <a:ext cx="7712765" cy="3480716"/>
          </a:xfrm>
        </p:spPr>
        <p:txBody>
          <a:bodyPr wrap="square" lIns="0" tIns="0" rIns="0" bIns="0" anchor="t" anchorCtr="0">
            <a:normAutofit/>
          </a:bodyPr>
          <a:lstStyle>
            <a:lvl1pPr algn="r">
              <a:defRPr sz="8000" cap="all" baseline="0">
                <a:solidFill>
                  <a:schemeClr val="bg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674624" cy="456108"/>
          </a:xfrm>
        </p:spPr>
        <p:txBody>
          <a:bodyPr lIns="0" tIns="0" rIns="0" bIns="0">
            <a:normAutofit/>
          </a:bodyPr>
          <a:lstStyle>
            <a:lvl1pPr marL="0" indent="0" algn="r">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396" y="5347019"/>
            <a:ext cx="3483016" cy="1433781"/>
          </a:xfrm>
          <a:prstGeom prst="rect">
            <a:avLst/>
          </a:prstGeom>
        </p:spPr>
      </p:pic>
    </p:spTree>
    <p:extLst>
      <p:ext uri="{BB962C8B-B14F-4D97-AF65-F5344CB8AC3E}">
        <p14:creationId xmlns:p14="http://schemas.microsoft.com/office/powerpoint/2010/main" val="29204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7" y="5347074"/>
            <a:ext cx="3483017" cy="1433781"/>
          </a:xfrm>
          <a:prstGeom prst="rect">
            <a:avLst/>
          </a:prstGeom>
        </p:spPr>
      </p:pic>
    </p:spTree>
    <p:extLst>
      <p:ext uri="{BB962C8B-B14F-4D97-AF65-F5344CB8AC3E}">
        <p14:creationId xmlns:p14="http://schemas.microsoft.com/office/powerpoint/2010/main" val="137073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6" y="5347075"/>
            <a:ext cx="3483016" cy="1433781"/>
          </a:xfrm>
          <a:prstGeom prst="rect">
            <a:avLst/>
          </a:prstGeom>
        </p:spPr>
      </p:pic>
    </p:spTree>
    <p:extLst>
      <p:ext uri="{BB962C8B-B14F-4D97-AF65-F5344CB8AC3E}">
        <p14:creationId xmlns:p14="http://schemas.microsoft.com/office/powerpoint/2010/main" val="427506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6" y="5347019"/>
            <a:ext cx="3483016" cy="1433781"/>
          </a:xfrm>
          <a:prstGeom prst="rect">
            <a:avLst/>
          </a:prstGeom>
        </p:spPr>
      </p:pic>
    </p:spTree>
    <p:extLst>
      <p:ext uri="{BB962C8B-B14F-4D97-AF65-F5344CB8AC3E}">
        <p14:creationId xmlns:p14="http://schemas.microsoft.com/office/powerpoint/2010/main" val="18337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Kievit Offc" panose="020B0504030101020102" pitchFamily="34" charset="0"/>
              </a:defRPr>
            </a:lvl1pPr>
            <a:lvl2pPr>
              <a:defRPr>
                <a:latin typeface="Kievit Offc" panose="020B0504030101020102" pitchFamily="34" charset="0"/>
              </a:defRPr>
            </a:lvl2pPr>
            <a:lvl3pPr>
              <a:defRPr>
                <a:latin typeface="Kievit Offc" panose="020B0504030101020102" pitchFamily="34" charset="0"/>
              </a:defRPr>
            </a:lvl3pPr>
            <a:lvl4pPr>
              <a:defRPr>
                <a:latin typeface="Kievit Offc" panose="020B0504030101020102" pitchFamily="34" charset="0"/>
              </a:defRPr>
            </a:lvl4pPr>
            <a:lvl5pPr>
              <a:defRPr>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Kievit Offc" panose="020B0504030101020102"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Kievit Offc" panose="020B0504030101020102" pitchFamily="34"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6814519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6"/>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endParaRPr lang="en-US"/>
          </a:p>
        </p:txBody>
      </p:sp>
      <p:sp>
        <p:nvSpPr>
          <p:cNvPr id="6" name="Slide Number Placeholder 5"/>
          <p:cNvSpPr>
            <a:spLocks noGrp="1"/>
          </p:cNvSpPr>
          <p:nvPr>
            <p:ph type="sldNum" sz="quarter" idx="4"/>
          </p:nvPr>
        </p:nvSpPr>
        <p:spPr>
          <a:xfrm>
            <a:off x="10718800" y="6226176"/>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fld id="{841DE3C3-0387-4242-AF7D-81C20632CA6E}" type="slidenum">
              <a:rPr lang="en-US" smtClean="0"/>
              <a:t>‹#›</a:t>
            </a:fld>
            <a:endParaRPr lang="en-US"/>
          </a:p>
        </p:txBody>
      </p:sp>
    </p:spTree>
    <p:extLst>
      <p:ext uri="{BB962C8B-B14F-4D97-AF65-F5344CB8AC3E}">
        <p14:creationId xmlns:p14="http://schemas.microsoft.com/office/powerpoint/2010/main" val="51713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85" y="1667434"/>
            <a:ext cx="11928615" cy="2532157"/>
          </a:xfrm>
        </p:spPr>
        <p:txBody>
          <a:bodyPr>
            <a:normAutofit/>
          </a:bodyPr>
          <a:lstStyle/>
          <a:p>
            <a:r>
              <a:rPr lang="en-US" sz="7000">
                <a:latin typeface="Georgia" panose="02040502050405020303" pitchFamily="18" charset="0"/>
              </a:rPr>
              <a:t>Working with a log buyer</a:t>
            </a:r>
            <a:endParaRPr lang="en-US" sz="7000" dirty="0">
              <a:latin typeface="Georgia" panose="02040502050405020303" pitchFamily="18" charset="0"/>
            </a:endParaRPr>
          </a:p>
        </p:txBody>
      </p:sp>
      <p:sp>
        <p:nvSpPr>
          <p:cNvPr id="4" name="TextBox 2"/>
          <p:cNvSpPr txBox="1"/>
          <p:nvPr/>
        </p:nvSpPr>
        <p:spPr>
          <a:xfrm>
            <a:off x="263386" y="2702679"/>
            <a:ext cx="1094338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rPr>
              <a:t>Presentation prepared by: Lauren Grand, Extension agent, Oregon State University</a:t>
            </a:r>
          </a:p>
        </p:txBody>
      </p:sp>
    </p:spTree>
    <p:extLst>
      <p:ext uri="{BB962C8B-B14F-4D97-AF65-F5344CB8AC3E}">
        <p14:creationId xmlns:p14="http://schemas.microsoft.com/office/powerpoint/2010/main" val="71632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13" name="TextBox 12"/>
          <p:cNvSpPr txBox="1"/>
          <p:nvPr/>
        </p:nvSpPr>
        <p:spPr>
          <a:xfrm>
            <a:off x="1804338" y="3839382"/>
            <a:ext cx="5688861" cy="646331"/>
          </a:xfrm>
          <a:prstGeom prst="rect">
            <a:avLst/>
          </a:prstGeom>
          <a:noFill/>
        </p:spPr>
        <p:txBody>
          <a:bodyPr wrap="square" rtlCol="0">
            <a:spAutoFit/>
          </a:bodyPr>
          <a:lstStyle/>
          <a:p>
            <a:r>
              <a:rPr lang="en-US" sz="3600" b="1" dirty="0">
                <a:solidFill>
                  <a:srgbClr val="DC4405"/>
                </a:solidFill>
                <a:latin typeface="Verdana" panose="020B0604030504040204" pitchFamily="34" charset="0"/>
                <a:ea typeface="Verdana" panose="020B0604030504040204" pitchFamily="34" charset="0"/>
              </a:rPr>
              <a:t>Specifications</a:t>
            </a:r>
          </a:p>
        </p:txBody>
      </p:sp>
      <p:sp>
        <p:nvSpPr>
          <p:cNvPr id="3" name="Rectangle 2"/>
          <p:cNvSpPr/>
          <p:nvPr/>
        </p:nvSpPr>
        <p:spPr>
          <a:xfrm>
            <a:off x="6606033" y="2264737"/>
            <a:ext cx="5206739" cy="1020725"/>
          </a:xfrm>
          <a:prstGeom prst="rect">
            <a:avLst/>
          </a:prstGeom>
          <a:noFill/>
          <a:ln w="762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37943" y="1170667"/>
            <a:ext cx="56888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2"/>
                </a:solidFill>
                <a:latin typeface="Rufina-Stencil-Bold" charset="0"/>
                <a:ea typeface="+mj-ea"/>
                <a:cs typeface="+mj-cs"/>
              </a:defRPr>
            </a:lvl1p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 </a:t>
            </a:r>
            <a:endParaRPr lang="en-US" sz="6000" dirty="0"/>
          </a:p>
        </p:txBody>
      </p:sp>
    </p:spTree>
    <p:extLst>
      <p:ext uri="{BB962C8B-B14F-4D97-AF65-F5344CB8AC3E}">
        <p14:creationId xmlns:p14="http://schemas.microsoft.com/office/powerpoint/2010/main" val="170076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13" name="TextBox 12"/>
          <p:cNvSpPr txBox="1"/>
          <p:nvPr/>
        </p:nvSpPr>
        <p:spPr>
          <a:xfrm>
            <a:off x="1713052" y="3423684"/>
            <a:ext cx="4277847" cy="1200329"/>
          </a:xfrm>
          <a:prstGeom prst="rect">
            <a:avLst/>
          </a:prstGeom>
          <a:noFill/>
        </p:spPr>
        <p:txBody>
          <a:bodyPr wrap="square" rtlCol="0">
            <a:spAutoFit/>
          </a:bodyPr>
          <a:lstStyle/>
          <a:p>
            <a:r>
              <a:rPr lang="en-US" sz="3600" b="1" dirty="0">
                <a:solidFill>
                  <a:srgbClr val="DC4405"/>
                </a:solidFill>
                <a:latin typeface="Verdana" panose="020B0604030504040204" pitchFamily="34" charset="0"/>
                <a:ea typeface="Verdana" panose="020B0604030504040204" pitchFamily="34" charset="0"/>
              </a:rPr>
              <a:t>Dates purchase order is valid</a:t>
            </a:r>
          </a:p>
        </p:txBody>
      </p:sp>
      <p:sp>
        <p:nvSpPr>
          <p:cNvPr id="3" name="Rectangle 2"/>
          <p:cNvSpPr/>
          <p:nvPr/>
        </p:nvSpPr>
        <p:spPr>
          <a:xfrm>
            <a:off x="6606033" y="3143005"/>
            <a:ext cx="5206739" cy="280679"/>
          </a:xfrm>
          <a:prstGeom prst="rect">
            <a:avLst/>
          </a:prstGeom>
          <a:noFill/>
          <a:ln w="762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61757" y="1089004"/>
            <a:ext cx="56888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2"/>
                </a:solidFill>
                <a:latin typeface="Rufina-Stencil-Bold" charset="0"/>
                <a:ea typeface="+mj-ea"/>
                <a:cs typeface="+mj-cs"/>
              </a:defRPr>
            </a:lvl1p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 </a:t>
            </a:r>
            <a:endParaRPr lang="en-US" sz="6000" dirty="0"/>
          </a:p>
        </p:txBody>
      </p:sp>
    </p:spTree>
    <p:extLst>
      <p:ext uri="{BB962C8B-B14F-4D97-AF65-F5344CB8AC3E}">
        <p14:creationId xmlns:p14="http://schemas.microsoft.com/office/powerpoint/2010/main" val="120085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10633"/>
            <a:ext cx="5681662"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13" name="TextBox 12"/>
          <p:cNvSpPr txBox="1"/>
          <p:nvPr/>
        </p:nvSpPr>
        <p:spPr>
          <a:xfrm>
            <a:off x="1398475" y="3181526"/>
            <a:ext cx="5700364" cy="2308324"/>
          </a:xfrm>
          <a:prstGeom prst="rect">
            <a:avLst/>
          </a:prstGeom>
          <a:noFill/>
        </p:spPr>
        <p:txBody>
          <a:bodyPr wrap="square" rtlCol="0">
            <a:spAutoFit/>
          </a:bodyPr>
          <a:lstStyle/>
          <a:p>
            <a:r>
              <a:rPr lang="en-US" sz="3600" b="1" dirty="0">
                <a:solidFill>
                  <a:schemeClr val="accent5"/>
                </a:solidFill>
                <a:latin typeface="Verdana" panose="020B0604030504040204" pitchFamily="34" charset="0"/>
                <a:ea typeface="Verdana" panose="020B0604030504040204" pitchFamily="34" charset="0"/>
              </a:rPr>
              <a:t>Grades</a:t>
            </a:r>
          </a:p>
          <a:p>
            <a:r>
              <a:rPr lang="en-US" sz="3600" b="1" dirty="0">
                <a:solidFill>
                  <a:schemeClr val="tx2"/>
                </a:solidFill>
                <a:latin typeface="Verdana" panose="020B0604030504040204" pitchFamily="34" charset="0"/>
                <a:ea typeface="Verdana" panose="020B0604030504040204" pitchFamily="34" charset="0"/>
              </a:rPr>
              <a:t>Prices</a:t>
            </a:r>
          </a:p>
          <a:p>
            <a:r>
              <a:rPr lang="en-US" sz="3600" b="1" dirty="0">
                <a:solidFill>
                  <a:schemeClr val="accent6"/>
                </a:solidFill>
                <a:latin typeface="Verdana" panose="020B0604030504040204" pitchFamily="34" charset="0"/>
                <a:ea typeface="Verdana" panose="020B0604030504040204" pitchFamily="34" charset="0"/>
              </a:rPr>
              <a:t>Specifications</a:t>
            </a:r>
          </a:p>
          <a:p>
            <a:r>
              <a:rPr lang="en-US" sz="3600" b="1" dirty="0">
                <a:solidFill>
                  <a:srgbClr val="DC4405"/>
                </a:solidFill>
                <a:latin typeface="Verdana" panose="020B0604030504040204" pitchFamily="34" charset="0"/>
                <a:ea typeface="Verdana" panose="020B0604030504040204" pitchFamily="34" charset="0"/>
              </a:rPr>
              <a:t>Conditions</a:t>
            </a:r>
          </a:p>
        </p:txBody>
      </p:sp>
      <p:pic>
        <p:nvPicPr>
          <p:cNvPr id="7" name="Picture 2"/>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5259" t="14040" r="5720" b="43058"/>
          <a:stretch/>
        </p:blipFill>
        <p:spPr>
          <a:xfrm>
            <a:off x="6659194" y="3583173"/>
            <a:ext cx="5111046" cy="232853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55441" y="3317359"/>
            <a:ext cx="425303" cy="255181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7298" y="3317359"/>
            <a:ext cx="943083" cy="255181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Rectangle 8"/>
          <p:cNvSpPr/>
          <p:nvPr/>
        </p:nvSpPr>
        <p:spPr>
          <a:xfrm>
            <a:off x="8146439" y="3317359"/>
            <a:ext cx="3623801" cy="25518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1" name="Rectangle 10"/>
          <p:cNvSpPr/>
          <p:nvPr/>
        </p:nvSpPr>
        <p:spPr>
          <a:xfrm>
            <a:off x="6627299" y="5925786"/>
            <a:ext cx="5142942" cy="506911"/>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4" name="Title 1"/>
          <p:cNvSpPr txBox="1">
            <a:spLocks/>
          </p:cNvSpPr>
          <p:nvPr/>
        </p:nvSpPr>
        <p:spPr>
          <a:xfrm>
            <a:off x="401957" y="1077429"/>
            <a:ext cx="59851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2"/>
                </a:solidFill>
                <a:latin typeface="Rufina-Stencil-Bold" charset="0"/>
                <a:ea typeface="+mj-ea"/>
                <a:cs typeface="+mj-cs"/>
              </a:defRPr>
            </a:lvl1p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a:t>
            </a:r>
            <a:endParaRPr lang="en-US" sz="6000" dirty="0"/>
          </a:p>
        </p:txBody>
      </p:sp>
    </p:spTree>
    <p:extLst>
      <p:ext uri="{BB962C8B-B14F-4D97-AF65-F5344CB8AC3E}">
        <p14:creationId xmlns:p14="http://schemas.microsoft.com/office/powerpoint/2010/main" val="504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4784"/>
          <a:stretch/>
        </p:blipFill>
        <p:spPr>
          <a:xfrm>
            <a:off x="0" y="-42530"/>
            <a:ext cx="12192000" cy="6900530"/>
          </a:xfrm>
        </p:spPr>
      </p:pic>
      <p:sp>
        <p:nvSpPr>
          <p:cNvPr id="2" name="Title 1"/>
          <p:cNvSpPr>
            <a:spLocks noGrp="1"/>
          </p:cNvSpPr>
          <p:nvPr>
            <p:ph type="title"/>
          </p:nvPr>
        </p:nvSpPr>
        <p:spPr>
          <a:xfrm>
            <a:off x="387001" y="425302"/>
            <a:ext cx="11660372" cy="1563099"/>
          </a:xfrm>
          <a:solidFill>
            <a:schemeClr val="tx2">
              <a:lumMod val="95000"/>
              <a:lumOff val="5000"/>
              <a:alpha val="34000"/>
            </a:schemeClr>
          </a:solidFill>
        </p:spPr>
        <p:txBody>
          <a:bodyPr tIns="182880">
            <a:noAutofit/>
          </a:bodyPr>
          <a:lstStyle/>
          <a:p>
            <a:r>
              <a:rPr lang="en-US" sz="6000" dirty="0">
                <a:solidFill>
                  <a:schemeClr val="bg1"/>
                </a:solidFill>
                <a:latin typeface="Georgia" panose="02040502050405020303" pitchFamily="18" charset="0"/>
              </a:rPr>
              <a:t>Log buyers purchase your logs </a:t>
            </a:r>
            <a:br>
              <a:rPr lang="en-US" sz="6000" dirty="0">
                <a:solidFill>
                  <a:schemeClr val="bg1"/>
                </a:solidFill>
                <a:latin typeface="Georgia" panose="02040502050405020303" pitchFamily="18" charset="0"/>
              </a:rPr>
            </a:br>
            <a:r>
              <a:rPr lang="en-US" sz="6000" dirty="0">
                <a:solidFill>
                  <a:schemeClr val="bg1"/>
                </a:solidFill>
                <a:latin typeface="Georgia" panose="02040502050405020303" pitchFamily="18" charset="0"/>
              </a:rPr>
              <a:t>on behalf of a mill or sort yard</a:t>
            </a:r>
          </a:p>
        </p:txBody>
      </p:sp>
      <p:sp>
        <p:nvSpPr>
          <p:cNvPr id="7" name="Rectangle 6"/>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TextBox 4"/>
          <p:cNvSpPr txBox="1"/>
          <p:nvPr/>
        </p:nvSpPr>
        <p:spPr>
          <a:xfrm>
            <a:off x="8938109" y="6538611"/>
            <a:ext cx="3336328" cy="276999"/>
          </a:xfrm>
          <a:prstGeom prst="rect">
            <a:avLst/>
          </a:prstGeom>
          <a:noFill/>
        </p:spPr>
        <p:txBody>
          <a:bodyPr wrap="square" rtlCol="0">
            <a:spAutoFit/>
          </a:bodyPr>
          <a:lstStyle/>
          <a:p>
            <a:r>
              <a:rPr lang="en-US" sz="1200" dirty="0">
                <a:solidFill>
                  <a:schemeClr val="bg1"/>
                </a:solidFill>
              </a:rPr>
              <a:t>Phot</a:t>
            </a:r>
            <a:r>
              <a:rPr lang="en-US" sz="1200" baseline="0" dirty="0">
                <a:solidFill>
                  <a:schemeClr val="bg1"/>
                </a:solidFill>
              </a:rPr>
              <a:t>o</a:t>
            </a:r>
            <a:r>
              <a:rPr lang="en-US" sz="1200" dirty="0">
                <a:solidFill>
                  <a:schemeClr val="bg1"/>
                </a:solidFill>
              </a:rPr>
              <a:t>: Lynn Ketchum, © Oregon State University</a:t>
            </a:r>
          </a:p>
        </p:txBody>
      </p:sp>
    </p:spTree>
    <p:extLst>
      <p:ext uri="{BB962C8B-B14F-4D97-AF65-F5344CB8AC3E}">
        <p14:creationId xmlns:p14="http://schemas.microsoft.com/office/powerpoint/2010/main" val="3665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6817" y="372534"/>
            <a:ext cx="10229850" cy="1062038"/>
          </a:xfrm>
        </p:spPr>
        <p:txBody>
          <a:bodyPr>
            <a:normAutofit/>
          </a:bodyPr>
          <a:lstStyle/>
          <a:p>
            <a:r>
              <a:rPr lang="en-US" sz="6000" dirty="0">
                <a:solidFill>
                  <a:schemeClr val="tx2"/>
                </a:solidFill>
                <a:latin typeface="Georgia" panose="02040502050405020303" pitchFamily="18" charset="0"/>
              </a:rPr>
              <a:t>Log buyer directory</a:t>
            </a:r>
          </a:p>
        </p:txBody>
      </p:sp>
      <p:sp>
        <p:nvSpPr>
          <p:cNvPr id="5" name="TextBox 4">
            <a:extLst>
              <a:ext uri="{FF2B5EF4-FFF2-40B4-BE49-F238E27FC236}">
                <a16:creationId xmlns:a16="http://schemas.microsoft.com/office/drawing/2014/main" id="{9D19260E-78CF-AD48-AEEE-1058546864A8}"/>
              </a:ext>
            </a:extLst>
          </p:cNvPr>
          <p:cNvSpPr txBox="1"/>
          <p:nvPr/>
        </p:nvSpPr>
        <p:spPr>
          <a:xfrm>
            <a:off x="1342663" y="1606022"/>
            <a:ext cx="9664004" cy="4708981"/>
          </a:xfrm>
          <a:prstGeom prst="rect">
            <a:avLst/>
          </a:prstGeom>
          <a:noFill/>
        </p:spPr>
        <p:txBody>
          <a:bodyPr wrap="square" rtlCol="0">
            <a:spAutoFit/>
          </a:bodyPr>
          <a:lstStyle/>
          <a:p>
            <a:r>
              <a:rPr lang="en-US" sz="2000" b="1" dirty="0">
                <a:solidFill>
                  <a:schemeClr val="tx2"/>
                </a:solidFill>
                <a:latin typeface="Verdana" panose="020B0604030504040204" pitchFamily="34" charset="0"/>
                <a:ea typeface="Verdana" panose="020B0604030504040204" pitchFamily="34" charset="0"/>
                <a:cs typeface="Verdana" panose="020B0604030504040204" pitchFamily="34" charset="0"/>
              </a:rPr>
              <a:t>Company Name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 Facility type</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Species purchased</a:t>
            </a: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Facility Address, log buyer phone • Log buyer name</a:t>
            </a:r>
          </a:p>
          <a:p>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b="1" dirty="0" err="1">
                <a:solidFill>
                  <a:schemeClr val="tx2"/>
                </a:solidFill>
                <a:latin typeface="Verdana" panose="020B0604030504040204" pitchFamily="34" charset="0"/>
                <a:ea typeface="Verdana" panose="020B0604030504040204" pitchFamily="34" charset="0"/>
                <a:cs typeface="Verdana" panose="020B0604030504040204" pitchFamily="34" charset="0"/>
              </a:rPr>
              <a:t>Westcoast</a:t>
            </a:r>
            <a:r>
              <a:rPr lang="en-US" sz="2000" b="1" dirty="0">
                <a:solidFill>
                  <a:schemeClr val="tx2"/>
                </a:solidFill>
                <a:latin typeface="Verdana" panose="020B0604030504040204" pitchFamily="34" charset="0"/>
                <a:ea typeface="Verdana" panose="020B0604030504040204" pitchFamily="34" charset="0"/>
                <a:cs typeface="Verdana" panose="020B0604030504040204" pitchFamily="34" charset="0"/>
              </a:rPr>
              <a:t> fir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chemeClr val="tx2"/>
                </a:solidFill>
                <a:latin typeface="Verdana" panose="020B0604030504040204" pitchFamily="34" charset="0"/>
                <a:ea typeface="Verdana" panose="020B0604030504040204" pitchFamily="34" charset="0"/>
                <a:cs typeface="Verdana" panose="020B0604030504040204" pitchFamily="34" charset="0"/>
              </a:rPr>
              <a:t> Sort Yard</a:t>
            </a: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Douglas-fir, whitewood, cedars</a:t>
            </a: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Eugene, 541-444-5555 • Jeanne Anderson</a:t>
            </a:r>
          </a:p>
          <a:p>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chemeClr val="tx2"/>
                </a:solidFill>
                <a:latin typeface="Verdana" panose="020B0604030504040204" pitchFamily="34" charset="0"/>
                <a:ea typeface="Verdana" panose="020B0604030504040204" pitchFamily="34" charset="0"/>
                <a:cs typeface="Verdana" panose="020B0604030504040204" pitchFamily="34" charset="0"/>
              </a:rPr>
              <a:t>H - O Lumber Co.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 Mill</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Douglas-fir</a:t>
            </a: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Monroe, 541-444-3333 • Nathan Smith</a:t>
            </a:r>
          </a:p>
          <a:p>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chemeClr val="tx2"/>
                </a:solidFill>
                <a:latin typeface="Verdana" panose="020B0604030504040204" pitchFamily="34" charset="0"/>
                <a:ea typeface="Verdana" panose="020B0604030504040204" pitchFamily="34" charset="0"/>
                <a:cs typeface="Verdana" panose="020B0604030504040204" pitchFamily="34" charset="0"/>
              </a:rPr>
              <a:t>Bros Forest Products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 Sort yard</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Douglas-fir</a:t>
            </a:r>
          </a:p>
          <a:p>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Newberg, 503-888-5555 • Doug Jones</a:t>
            </a:r>
          </a:p>
        </p:txBody>
      </p:sp>
    </p:spTree>
    <p:extLst>
      <p:ext uri="{BB962C8B-B14F-4D97-AF65-F5344CB8AC3E}">
        <p14:creationId xmlns:p14="http://schemas.microsoft.com/office/powerpoint/2010/main" val="64865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444" b="30870"/>
          <a:stretch/>
        </p:blipFill>
        <p:spPr>
          <a:xfrm>
            <a:off x="0" y="0"/>
            <a:ext cx="12192000" cy="1967696"/>
          </a:xfrm>
          <a:prstGeom prst="rect">
            <a:avLst/>
          </a:prstGeom>
          <a:ln>
            <a:noFill/>
          </a:ln>
          <a:effectLst/>
        </p:spPr>
      </p:pic>
      <p:sp>
        <p:nvSpPr>
          <p:cNvPr id="2" name="Title 1"/>
          <p:cNvSpPr>
            <a:spLocks noGrp="1"/>
          </p:cNvSpPr>
          <p:nvPr>
            <p:ph type="title"/>
          </p:nvPr>
        </p:nvSpPr>
        <p:spPr>
          <a:xfrm>
            <a:off x="587375" y="744213"/>
            <a:ext cx="10515600" cy="1325563"/>
          </a:xfrm>
        </p:spPr>
        <p:txBody>
          <a:bodyPr>
            <a:normAutofit/>
          </a:bodyPr>
          <a:lstStyle/>
          <a:p>
            <a:r>
              <a:rPr lang="en-US" sz="6000" dirty="0">
                <a:solidFill>
                  <a:schemeClr val="bg1"/>
                </a:solidFill>
                <a:latin typeface="Georgia" panose="02040502050405020303" pitchFamily="18" charset="0"/>
              </a:rPr>
              <a:t>Selecting a log buyer</a:t>
            </a:r>
          </a:p>
        </p:txBody>
      </p:sp>
      <p:sp>
        <p:nvSpPr>
          <p:cNvPr id="4" name="Content Placeholder 2"/>
          <p:cNvSpPr>
            <a:spLocks noGrp="1"/>
          </p:cNvSpPr>
          <p:nvPr>
            <p:ph idx="4294967295"/>
          </p:nvPr>
        </p:nvSpPr>
        <p:spPr>
          <a:xfrm>
            <a:off x="587375" y="2268637"/>
            <a:ext cx="11604625" cy="4078793"/>
          </a:xfrm>
        </p:spPr>
        <p:txBody>
          <a:bodyPr>
            <a:noAutofit/>
          </a:bodyPr>
          <a:lstStyle/>
          <a:p>
            <a:pPr>
              <a:lnSpc>
                <a:spcPct val="150000"/>
              </a:lnSpc>
              <a:spcBef>
                <a:spcPts val="0"/>
              </a:spcBef>
            </a:pPr>
            <a:r>
              <a:rPr lang="en-US" sz="3200" dirty="0">
                <a:solidFill>
                  <a:schemeClr val="tx2"/>
                </a:solidFill>
                <a:latin typeface="Verdana" panose="020B0604030504040204" pitchFamily="34" charset="0"/>
                <a:ea typeface="Verdana" panose="020B0604030504040204" pitchFamily="34" charset="0"/>
              </a:rPr>
              <a:t>Contact three — invite each for a visit.</a:t>
            </a:r>
          </a:p>
          <a:p>
            <a:pPr>
              <a:lnSpc>
                <a:spcPct val="150000"/>
              </a:lnSpc>
              <a:spcBef>
                <a:spcPts val="0"/>
              </a:spcBef>
            </a:pPr>
            <a:r>
              <a:rPr lang="en-US" sz="3200" dirty="0">
                <a:solidFill>
                  <a:schemeClr val="tx2"/>
                </a:solidFill>
                <a:latin typeface="Verdana" panose="020B0604030504040204" pitchFamily="34" charset="0"/>
                <a:ea typeface="Verdana" panose="020B0604030504040204" pitchFamily="34" charset="0"/>
              </a:rPr>
              <a:t>Match </a:t>
            </a:r>
            <a:r>
              <a:rPr lang="en-US" sz="3200" b="1" dirty="0">
                <a:solidFill>
                  <a:schemeClr val="tx2"/>
                </a:solidFill>
                <a:latin typeface="Verdana" panose="020B0604030504040204" pitchFamily="34" charset="0"/>
                <a:ea typeface="Verdana" panose="020B0604030504040204" pitchFamily="34" charset="0"/>
              </a:rPr>
              <a:t>your</a:t>
            </a:r>
            <a:r>
              <a:rPr lang="en-US" sz="3200" dirty="0">
                <a:solidFill>
                  <a:schemeClr val="tx2"/>
                </a:solidFill>
                <a:latin typeface="Verdana" panose="020B0604030504040204" pitchFamily="34" charset="0"/>
                <a:ea typeface="Verdana" panose="020B0604030504040204" pitchFamily="34" charset="0"/>
              </a:rPr>
              <a:t> timber to buyer </a:t>
            </a:r>
            <a:r>
              <a:rPr lang="en-US" sz="3200" b="1" dirty="0">
                <a:solidFill>
                  <a:schemeClr val="tx2"/>
                </a:solidFill>
                <a:latin typeface="Verdana" panose="020B0604030504040204" pitchFamily="34" charset="0"/>
                <a:ea typeface="Verdana" panose="020B0604030504040204" pitchFamily="34" charset="0"/>
              </a:rPr>
              <a:t>product lines.</a:t>
            </a:r>
          </a:p>
          <a:p>
            <a:pPr>
              <a:lnSpc>
                <a:spcPct val="150000"/>
              </a:lnSpc>
              <a:spcBef>
                <a:spcPts val="0"/>
              </a:spcBef>
            </a:pPr>
            <a:r>
              <a:rPr lang="en-US" sz="3200" dirty="0">
                <a:solidFill>
                  <a:schemeClr val="tx2"/>
                </a:solidFill>
                <a:latin typeface="Verdana" panose="020B0604030504040204" pitchFamily="34" charset="0"/>
                <a:ea typeface="Verdana" panose="020B0604030504040204" pitchFamily="34" charset="0"/>
              </a:rPr>
              <a:t>Foster a working relationship.</a:t>
            </a:r>
          </a:p>
          <a:p>
            <a:pPr>
              <a:lnSpc>
                <a:spcPct val="150000"/>
              </a:lnSpc>
              <a:spcBef>
                <a:spcPts val="0"/>
              </a:spcBef>
            </a:pPr>
            <a:r>
              <a:rPr lang="en-US" sz="3200" dirty="0">
                <a:solidFill>
                  <a:schemeClr val="tx2"/>
                </a:solidFill>
                <a:latin typeface="Verdana" panose="020B0604030504040204" pitchFamily="34" charset="0"/>
                <a:ea typeface="Verdana" panose="020B0604030504040204" pitchFamily="34" charset="0"/>
              </a:rPr>
              <a:t>Shop around, but don’t overdo it.</a:t>
            </a:r>
          </a:p>
          <a:p>
            <a:pPr>
              <a:lnSpc>
                <a:spcPct val="150000"/>
              </a:lnSpc>
              <a:spcBef>
                <a:spcPts val="0"/>
              </a:spcBef>
            </a:pPr>
            <a:r>
              <a:rPr lang="en-US" sz="3200" dirty="0">
                <a:solidFill>
                  <a:schemeClr val="tx2"/>
                </a:solidFill>
                <a:latin typeface="Verdana" panose="020B0604030504040204" pitchFamily="34" charset="0"/>
                <a:ea typeface="Verdana" panose="020B0604030504040204" pitchFamily="34" charset="0"/>
              </a:rPr>
              <a:t>How far is the mill? </a:t>
            </a:r>
          </a:p>
        </p:txBody>
      </p:sp>
      <p:sp>
        <p:nvSpPr>
          <p:cNvPr id="6" name="TextBox 5"/>
          <p:cNvSpPr txBox="1"/>
          <p:nvPr/>
        </p:nvSpPr>
        <p:spPr>
          <a:xfrm>
            <a:off x="8909290" y="6509871"/>
            <a:ext cx="3756184" cy="276999"/>
          </a:xfrm>
          <a:prstGeom prst="rect">
            <a:avLst/>
          </a:prstGeom>
          <a:noFill/>
        </p:spPr>
        <p:txBody>
          <a:bodyPr wrap="square" rtlCol="0">
            <a:spAutoFit/>
          </a:bodyPr>
          <a:lstStyle/>
          <a:p>
            <a:r>
              <a:rPr lang="en-US" sz="1200" dirty="0">
                <a:solidFill>
                  <a:schemeClr val="tx2"/>
                </a:solidFill>
              </a:rPr>
              <a:t>Phot</a:t>
            </a:r>
            <a:r>
              <a:rPr lang="en-US" sz="1200" baseline="0" dirty="0">
                <a:solidFill>
                  <a:schemeClr val="tx2"/>
                </a:solidFill>
              </a:rPr>
              <a:t>o</a:t>
            </a:r>
            <a:r>
              <a:rPr lang="en-US" sz="1200" dirty="0">
                <a:solidFill>
                  <a:schemeClr val="tx2"/>
                </a:solidFill>
              </a:rPr>
              <a:t>: Lauren Grand, © Oregon State University</a:t>
            </a:r>
          </a:p>
        </p:txBody>
      </p:sp>
    </p:spTree>
    <p:extLst>
      <p:ext uri="{BB962C8B-B14F-4D97-AF65-F5344CB8AC3E}">
        <p14:creationId xmlns:p14="http://schemas.microsoft.com/office/powerpoint/2010/main" val="8651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0" y="702591"/>
            <a:ext cx="6212213" cy="1895399"/>
          </a:xfrm>
        </p:spPr>
        <p:txBody>
          <a:bodyPr>
            <a:noAutofit/>
          </a:body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 (PO)</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13" name="TextBox 12"/>
          <p:cNvSpPr txBox="1"/>
          <p:nvPr/>
        </p:nvSpPr>
        <p:spPr>
          <a:xfrm>
            <a:off x="1562581" y="3605935"/>
            <a:ext cx="4791919" cy="646331"/>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rPr>
              <a:t>… Before you cut!</a:t>
            </a:r>
          </a:p>
        </p:txBody>
      </p:sp>
    </p:spTree>
    <p:extLst>
      <p:ext uri="{BB962C8B-B14F-4D97-AF65-F5344CB8AC3E}">
        <p14:creationId xmlns:p14="http://schemas.microsoft.com/office/powerpoint/2010/main" val="196943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05" y="1098149"/>
            <a:ext cx="5688862" cy="1325563"/>
          </a:xfrm>
        </p:spPr>
        <p:txBody>
          <a:bodyPr>
            <a:noAutofit/>
          </a:body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a:t>
            </a:r>
            <a:endParaRPr lang="en-US" sz="6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8" name="Oval 7"/>
          <p:cNvSpPr/>
          <p:nvPr/>
        </p:nvSpPr>
        <p:spPr>
          <a:xfrm>
            <a:off x="6474079" y="98688"/>
            <a:ext cx="2038239" cy="999461"/>
          </a:xfrm>
          <a:prstGeom prst="ellipse">
            <a:avLst/>
          </a:prstGeom>
          <a:noFill/>
          <a:ln w="76200">
            <a:solidFill>
              <a:srgbClr val="DC440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3" name="TextBox 12"/>
          <p:cNvSpPr txBox="1"/>
          <p:nvPr/>
        </p:nvSpPr>
        <p:spPr>
          <a:xfrm>
            <a:off x="1713097" y="3128058"/>
            <a:ext cx="4760982" cy="1200329"/>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rPr>
              <a:t>Buyer/</a:t>
            </a:r>
            <a:br>
              <a:rPr lang="en-US" sz="3600" b="1" dirty="0">
                <a:latin typeface="Verdana" panose="020B0604030504040204" pitchFamily="34" charset="0"/>
                <a:ea typeface="Verdana" panose="020B0604030504040204" pitchFamily="34" charset="0"/>
              </a:rPr>
            </a:br>
            <a:r>
              <a:rPr lang="en-US" sz="3600" b="1" dirty="0">
                <a:solidFill>
                  <a:srgbClr val="DC4405"/>
                </a:solidFill>
                <a:latin typeface="Verdana" panose="020B0604030504040204" pitchFamily="34" charset="0"/>
                <a:ea typeface="Verdana" panose="020B0604030504040204" pitchFamily="34" charset="0"/>
              </a:rPr>
              <a:t>timber</a:t>
            </a:r>
            <a:r>
              <a:rPr lang="en-US" sz="3600" b="1" dirty="0">
                <a:latin typeface="Verdana" panose="020B0604030504040204" pitchFamily="34" charset="0"/>
                <a:ea typeface="Verdana" panose="020B0604030504040204" pitchFamily="34" charset="0"/>
              </a:rPr>
              <a:t> company</a:t>
            </a:r>
          </a:p>
        </p:txBody>
      </p:sp>
    </p:spTree>
    <p:extLst>
      <p:ext uri="{BB962C8B-B14F-4D97-AF65-F5344CB8AC3E}">
        <p14:creationId xmlns:p14="http://schemas.microsoft.com/office/powerpoint/2010/main" val="75628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8" name="Oval 7"/>
          <p:cNvSpPr/>
          <p:nvPr/>
        </p:nvSpPr>
        <p:spPr>
          <a:xfrm>
            <a:off x="8476060" y="275254"/>
            <a:ext cx="1810122" cy="646331"/>
          </a:xfrm>
          <a:prstGeom prst="ellipse">
            <a:avLst/>
          </a:prstGeom>
          <a:noFill/>
          <a:ln w="76200">
            <a:solidFill>
              <a:srgbClr val="DC440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p:cNvSpPr txBox="1"/>
          <p:nvPr/>
        </p:nvSpPr>
        <p:spPr>
          <a:xfrm>
            <a:off x="2581154" y="3209081"/>
            <a:ext cx="3095488" cy="1754326"/>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rPr>
              <a:t>Estimated</a:t>
            </a:r>
            <a:r>
              <a:rPr lang="en-US" sz="3600" u="sng" dirty="0">
                <a:latin typeface="Verdana" panose="020B0604030504040204" pitchFamily="34" charset="0"/>
                <a:ea typeface="Verdana" panose="020B0604030504040204" pitchFamily="34" charset="0"/>
              </a:rPr>
              <a:t> </a:t>
            </a:r>
            <a:r>
              <a:rPr lang="en-US" sz="3600" dirty="0">
                <a:latin typeface="Verdana" panose="020B0604030504040204" pitchFamily="34" charset="0"/>
                <a:ea typeface="Verdana" panose="020B0604030504040204" pitchFamily="34" charset="0"/>
              </a:rPr>
              <a:t>volume purchased</a:t>
            </a:r>
          </a:p>
        </p:txBody>
      </p:sp>
      <p:sp>
        <p:nvSpPr>
          <p:cNvPr id="7" name="Title 1"/>
          <p:cNvSpPr txBox="1">
            <a:spLocks/>
          </p:cNvSpPr>
          <p:nvPr/>
        </p:nvSpPr>
        <p:spPr>
          <a:xfrm>
            <a:off x="510478" y="1089003"/>
            <a:ext cx="56888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2"/>
                </a:solidFill>
                <a:latin typeface="Rufina-Stencil-Bold" charset="0"/>
                <a:ea typeface="+mj-ea"/>
                <a:cs typeface="+mj-cs"/>
              </a:defRPr>
            </a:lvl1p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a:t>
            </a:r>
            <a:endParaRPr lang="en-US" sz="6000" dirty="0"/>
          </a:p>
        </p:txBody>
      </p:sp>
    </p:spTree>
    <p:extLst>
      <p:ext uri="{BB962C8B-B14F-4D97-AF65-F5344CB8AC3E}">
        <p14:creationId xmlns:p14="http://schemas.microsoft.com/office/powerpoint/2010/main" val="147305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8" name="Oval 7"/>
          <p:cNvSpPr/>
          <p:nvPr/>
        </p:nvSpPr>
        <p:spPr>
          <a:xfrm>
            <a:off x="9925297" y="13628"/>
            <a:ext cx="2038239" cy="999461"/>
          </a:xfrm>
          <a:prstGeom prst="ellipse">
            <a:avLst/>
          </a:prstGeom>
          <a:noFill/>
          <a:ln w="76200">
            <a:solidFill>
              <a:srgbClr val="DC440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p:cNvSpPr txBox="1"/>
          <p:nvPr/>
        </p:nvSpPr>
        <p:spPr>
          <a:xfrm>
            <a:off x="2569580" y="2955970"/>
            <a:ext cx="3595160" cy="2308324"/>
          </a:xfrm>
          <a:prstGeom prst="rect">
            <a:avLst/>
          </a:prstGeom>
          <a:noFill/>
        </p:spPr>
        <p:txBody>
          <a:bodyPr wrap="square" rtlCol="0">
            <a:spAutoFit/>
          </a:bodyPr>
          <a:lstStyle/>
          <a:p>
            <a:r>
              <a:rPr lang="en-US" sz="3600" b="1" dirty="0">
                <a:latin typeface="Verdana" panose="020B0604030504040204" pitchFamily="34" charset="0"/>
                <a:ea typeface="Verdana" panose="020B0604030504040204" pitchFamily="34" charset="0"/>
              </a:rPr>
              <a:t>Picture of brand to identify log owner</a:t>
            </a:r>
          </a:p>
        </p:txBody>
      </p:sp>
      <p:sp>
        <p:nvSpPr>
          <p:cNvPr id="9" name="Title 1"/>
          <p:cNvSpPr>
            <a:spLocks noGrp="1"/>
          </p:cNvSpPr>
          <p:nvPr>
            <p:ph type="title"/>
          </p:nvPr>
        </p:nvSpPr>
        <p:spPr>
          <a:xfrm>
            <a:off x="636608" y="1049831"/>
            <a:ext cx="5740961" cy="1325563"/>
          </a:xfrm>
        </p:spPr>
        <p:txBody>
          <a:bodyPr>
            <a:noAutofit/>
          </a:body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purchase order</a:t>
            </a:r>
            <a:endParaRPr lang="en-US" sz="6000" dirty="0"/>
          </a:p>
        </p:txBody>
      </p:sp>
    </p:spTree>
    <p:extLst>
      <p:ext uri="{BB962C8B-B14F-4D97-AF65-F5344CB8AC3E}">
        <p14:creationId xmlns:p14="http://schemas.microsoft.com/office/powerpoint/2010/main" val="126889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10338" y="0"/>
            <a:ext cx="5681662" cy="6858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06033" y="275254"/>
            <a:ext cx="1774332" cy="646331"/>
          </a:xfrm>
          <a:prstGeom prst="rect">
            <a:avLst/>
          </a:prstGeom>
          <a:solidFill>
            <a:schemeClr val="bg1"/>
          </a:solidFill>
        </p:spPr>
        <p:txBody>
          <a:bodyPr wrap="none" rtlCol="0">
            <a:spAutoFit/>
          </a:bodyPr>
          <a:lstStyle/>
          <a:p>
            <a:r>
              <a:rPr lang="en-US" sz="1200" dirty="0">
                <a:solidFill>
                  <a:schemeClr val="tx2"/>
                </a:solidFill>
              </a:rPr>
              <a:t>Example timber company</a:t>
            </a:r>
          </a:p>
          <a:p>
            <a:r>
              <a:rPr lang="en-US" sz="1200" dirty="0">
                <a:solidFill>
                  <a:schemeClr val="tx2"/>
                </a:solidFill>
              </a:rPr>
              <a:t>Address</a:t>
            </a:r>
          </a:p>
          <a:p>
            <a:r>
              <a:rPr lang="en-US" sz="1200" dirty="0">
                <a:solidFill>
                  <a:schemeClr val="tx2"/>
                </a:solidFill>
              </a:rPr>
              <a:t>Phone</a:t>
            </a:r>
          </a:p>
        </p:txBody>
      </p:sp>
      <p:sp>
        <p:nvSpPr>
          <p:cNvPr id="13" name="TextBox 12"/>
          <p:cNvSpPr txBox="1"/>
          <p:nvPr/>
        </p:nvSpPr>
        <p:spPr>
          <a:xfrm>
            <a:off x="2025569" y="3429000"/>
            <a:ext cx="4037563" cy="1754326"/>
          </a:xfrm>
          <a:prstGeom prst="rect">
            <a:avLst/>
          </a:prstGeom>
          <a:noFill/>
        </p:spPr>
        <p:txBody>
          <a:bodyPr wrap="square" rtlCol="0">
            <a:spAutoFit/>
          </a:bodyPr>
          <a:lstStyle/>
          <a:p>
            <a:r>
              <a:rPr lang="en-US" sz="3600" b="1" dirty="0">
                <a:solidFill>
                  <a:srgbClr val="DC4405"/>
                </a:solidFill>
                <a:latin typeface="Verdana" panose="020B0604030504040204" pitchFamily="34" charset="0"/>
                <a:ea typeface="Verdana" panose="020B0604030504040204" pitchFamily="34" charset="0"/>
              </a:rPr>
              <a:t>Payment split for you and your logger</a:t>
            </a:r>
          </a:p>
        </p:txBody>
      </p:sp>
      <p:sp>
        <p:nvSpPr>
          <p:cNvPr id="3" name="Rectangle 2"/>
          <p:cNvSpPr/>
          <p:nvPr/>
        </p:nvSpPr>
        <p:spPr>
          <a:xfrm>
            <a:off x="6606033" y="1196839"/>
            <a:ext cx="5483186" cy="1057263"/>
          </a:xfrm>
          <a:prstGeom prst="rect">
            <a:avLst/>
          </a:prstGeom>
          <a:noFill/>
          <a:ln w="762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64180" y="928539"/>
            <a:ext cx="56888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2"/>
                </a:solidFill>
                <a:latin typeface="Rufina-Stencil-Bold" charset="0"/>
                <a:ea typeface="+mj-ea"/>
                <a:cs typeface="+mj-cs"/>
              </a:defRPr>
            </a:lvl1pPr>
          </a:lstStyle>
          <a:p>
            <a:r>
              <a:rPr lang="en-US" sz="6000" dirty="0">
                <a:latin typeface="Georgia" panose="02040502050405020303" pitchFamily="18" charset="0"/>
              </a:rPr>
              <a:t>Seal the deal</a:t>
            </a:r>
            <a:br>
              <a:rPr lang="en-US" sz="6000" dirty="0">
                <a:latin typeface="Georgia" panose="02040502050405020303" pitchFamily="18" charset="0"/>
              </a:rPr>
            </a:br>
            <a:r>
              <a:rPr lang="en-US" sz="6000" dirty="0">
                <a:latin typeface="Georgia" panose="02040502050405020303" pitchFamily="18" charset="0"/>
              </a:rPr>
              <a:t>with a </a:t>
            </a:r>
            <a:r>
              <a:rPr lang="en-US" sz="6000">
                <a:latin typeface="Georgia" panose="02040502050405020303" pitchFamily="18" charset="0"/>
              </a:rPr>
              <a:t>purchase order</a:t>
            </a:r>
            <a:endParaRPr lang="en-US" sz="6000" dirty="0"/>
          </a:p>
        </p:txBody>
      </p:sp>
    </p:spTree>
    <p:extLst>
      <p:ext uri="{BB962C8B-B14F-4D97-AF65-F5344CB8AC3E}">
        <p14:creationId xmlns:p14="http://schemas.microsoft.com/office/powerpoint/2010/main" val="1235360196"/>
      </p:ext>
    </p:extLst>
  </p:cSld>
  <p:clrMapOvr>
    <a:masterClrMapping/>
  </p:clrMapOvr>
</p:sld>
</file>

<file path=ppt/theme/theme1.xml><?xml version="1.0" encoding="utf-8"?>
<a:theme xmlns:a="http://schemas.openxmlformats.org/drawingml/2006/main" name="Presentation_template-brand_fonts">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BF33799-075A-402D-9D46-131F7787B170}" vid="{31BBEA3B-C27C-4A8B-96B9-C42D6DB41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Presentation_template-brand_fonts</Template>
  <TotalTime>1878</TotalTime>
  <Words>1408</Words>
  <Application>Microsoft Macintosh PowerPoint</Application>
  <PresentationFormat>Widescreen</PresentationFormat>
  <Paragraphs>99</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Georgia</vt:lpstr>
      <vt:lpstr>Kievit Offc</vt:lpstr>
      <vt:lpstr>KievitPro-Regular</vt:lpstr>
      <vt:lpstr>Rufina-Stencil-Bold</vt:lpstr>
      <vt:lpstr>Stratum2 Bold</vt:lpstr>
      <vt:lpstr>Times New Roman</vt:lpstr>
      <vt:lpstr>Verdana</vt:lpstr>
      <vt:lpstr>Presentation_template-brand_fonts</vt:lpstr>
      <vt:lpstr>Working with a log buyer</vt:lpstr>
      <vt:lpstr>Log buyers purchase your logs  on behalf of a mill or sort yard</vt:lpstr>
      <vt:lpstr>Log buyer directory</vt:lpstr>
      <vt:lpstr>Selecting a log buyer</vt:lpstr>
      <vt:lpstr>Seal the deal with a purchase order (PO)</vt:lpstr>
      <vt:lpstr>Seal the deal with a purchase order</vt:lpstr>
      <vt:lpstr>PowerPoint Presentation</vt:lpstr>
      <vt:lpstr>Seal the deal with a purchase order</vt:lpstr>
      <vt:lpstr>PowerPoint Presentation</vt:lpstr>
      <vt:lpstr>PowerPoint Presentation</vt:lpstr>
      <vt:lpstr>PowerPoint Presentation</vt:lpstr>
      <vt:lpstr>PowerPoint Presentation</vt:lpstr>
    </vt:vector>
  </TitlesOfParts>
  <Manager/>
  <Company>Oregon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Grand, Lauren</dc:creator>
  <cp:keywords/>
  <dc:description/>
  <cp:lastModifiedBy>Donnelly, Janet</cp:lastModifiedBy>
  <cp:revision>53</cp:revision>
  <cp:lastPrinted>2020-03-09T20:42:25Z</cp:lastPrinted>
  <dcterms:created xsi:type="dcterms:W3CDTF">2019-04-02T22:07:22Z</dcterms:created>
  <dcterms:modified xsi:type="dcterms:W3CDTF">2020-06-10T15:39:49Z</dcterms:modified>
  <cp:category/>
</cp:coreProperties>
</file>