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005" r:id="rId1"/>
  </p:sldMasterIdLst>
  <p:notesMasterIdLst>
    <p:notesMasterId r:id="rId41"/>
  </p:notesMasterIdLst>
  <p:handoutMasterIdLst>
    <p:handoutMasterId r:id="rId42"/>
  </p:handoutMasterIdLst>
  <p:sldIdLst>
    <p:sldId id="256" r:id="rId2"/>
    <p:sldId id="514" r:id="rId3"/>
    <p:sldId id="508" r:id="rId4"/>
    <p:sldId id="504" r:id="rId5"/>
    <p:sldId id="505" r:id="rId6"/>
    <p:sldId id="506" r:id="rId7"/>
    <p:sldId id="515" r:id="rId8"/>
    <p:sldId id="507" r:id="rId9"/>
    <p:sldId id="509" r:id="rId10"/>
    <p:sldId id="513" r:id="rId11"/>
    <p:sldId id="259" r:id="rId12"/>
    <p:sldId id="258" r:id="rId13"/>
    <p:sldId id="340" r:id="rId14"/>
    <p:sldId id="270" r:id="rId15"/>
    <p:sldId id="500" r:id="rId16"/>
    <p:sldId id="501" r:id="rId17"/>
    <p:sldId id="502" r:id="rId18"/>
    <p:sldId id="296" r:id="rId19"/>
    <p:sldId id="301" r:id="rId20"/>
    <p:sldId id="503" r:id="rId21"/>
    <p:sldId id="310" r:id="rId22"/>
    <p:sldId id="360" r:id="rId23"/>
    <p:sldId id="361" r:id="rId24"/>
    <p:sldId id="362" r:id="rId25"/>
    <p:sldId id="363" r:id="rId26"/>
    <p:sldId id="364" r:id="rId27"/>
    <p:sldId id="365" r:id="rId28"/>
    <p:sldId id="346" r:id="rId29"/>
    <p:sldId id="317" r:id="rId30"/>
    <p:sldId id="497" r:id="rId31"/>
    <p:sldId id="460" r:id="rId32"/>
    <p:sldId id="461" r:id="rId33"/>
    <p:sldId id="499" r:id="rId34"/>
    <p:sldId id="463" r:id="rId35"/>
    <p:sldId id="464" r:id="rId36"/>
    <p:sldId id="465" r:id="rId37"/>
    <p:sldId id="466" r:id="rId38"/>
    <p:sldId id="498" r:id="rId39"/>
    <p:sldId id="512" r:id="rId4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shing, Tamara" initials="TLC" lastIdx="6" clrIdx="0">
    <p:extLst>
      <p:ext uri="{19B8F6BF-5375-455C-9EA6-DF929625EA0E}">
        <p15:presenceInfo xmlns:p15="http://schemas.microsoft.com/office/powerpoint/2012/main" userId="Cushing, Tamara" providerId="None"/>
      </p:ext>
    </p:extLst>
  </p:cmAuthor>
  <p:cmAuthor id="2" name="Grand, Lauren" initials="GL" lastIdx="2" clrIdx="1">
    <p:extLst>
      <p:ext uri="{19B8F6BF-5375-455C-9EA6-DF929625EA0E}">
        <p15:presenceInfo xmlns:p15="http://schemas.microsoft.com/office/powerpoint/2012/main" userId="Grand, Lauren" providerId="None"/>
      </p:ext>
    </p:extLst>
  </p:cmAuthor>
  <p:cmAuthor id="3" name="Cushing, Tamara" initials="CT" lastIdx="3" clrIdx="2">
    <p:extLst>
      <p:ext uri="{19B8F6BF-5375-455C-9EA6-DF929625EA0E}">
        <p15:presenceInfo xmlns:p15="http://schemas.microsoft.com/office/powerpoint/2012/main" userId="S-1-5-21-828376571-1197701538-1844936127-294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82005" autoAdjust="0"/>
  </p:normalViewPr>
  <p:slideViewPr>
    <p:cSldViewPr>
      <p:cViewPr varScale="1">
        <p:scale>
          <a:sx n="84" d="100"/>
          <a:sy n="84" d="100"/>
        </p:scale>
        <p:origin x="200" y="584"/>
      </p:cViewPr>
      <p:guideLst>
        <p:guide orient="horz" pos="2160"/>
        <p:guide pos="3840"/>
      </p:guideLst>
    </p:cSldViewPr>
  </p:slideViewPr>
  <p:notesTextViewPr>
    <p:cViewPr>
      <p:scale>
        <a:sx n="100" d="100"/>
        <a:sy n="100" d="100"/>
      </p:scale>
      <p:origin x="0" y="0"/>
    </p:cViewPr>
  </p:notesTextViewPr>
  <p:notesViewPr>
    <p:cSldViewPr>
      <p:cViewPr varScale="1">
        <p:scale>
          <a:sx n="94" d="100"/>
          <a:sy n="94" d="100"/>
        </p:scale>
        <p:origin x="375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smtClean="0"/>
            </a:lvl1pPr>
          </a:lstStyle>
          <a:p>
            <a:pPr>
              <a:defRPr/>
            </a:pPr>
            <a:endParaRPr lang="en-US"/>
          </a:p>
        </p:txBody>
      </p:sp>
      <p:sp>
        <p:nvSpPr>
          <p:cNvPr id="3" name="Slide Number Placeholder 2">
            <a:extLst>
              <a:ext uri="{FF2B5EF4-FFF2-40B4-BE49-F238E27FC236}">
                <a16:creationId xmlns:a16="http://schemas.microsoft.com/office/drawing/2014/main" id="{A5CF0D3A-6306-3C4F-9600-E7765F085EB9}"/>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212A49C7-D920-8442-A172-598273749BF3}" type="slidenum">
              <a:rPr lang="en-US" smtClean="0"/>
              <a:t>‹#›</a:t>
            </a:fld>
            <a:endParaRPr lang="en-US"/>
          </a:p>
        </p:txBody>
      </p:sp>
    </p:spTree>
    <p:extLst>
      <p:ext uri="{BB962C8B-B14F-4D97-AF65-F5344CB8AC3E}">
        <p14:creationId xmlns:p14="http://schemas.microsoft.com/office/powerpoint/2010/main" val="184759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F609ED41-D3EF-45D6-B7F5-0E60C82452BF}" type="datetimeFigureOut">
              <a:rPr lang="en-US" smtClean="0"/>
              <a:t>6/9/20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8F7CDDFC-B776-49E6-8392-46F9F4666799}" type="slidenum">
              <a:rPr lang="en-US" smtClean="0"/>
              <a:t>‹#›</a:t>
            </a:fld>
            <a:endParaRPr lang="en-US"/>
          </a:p>
        </p:txBody>
      </p:sp>
    </p:spTree>
    <p:extLst>
      <p:ext uri="{BB962C8B-B14F-4D97-AF65-F5344CB8AC3E}">
        <p14:creationId xmlns:p14="http://schemas.microsoft.com/office/powerpoint/2010/main" val="254538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1</a:t>
            </a:fld>
            <a:endParaRPr lang="en-US"/>
          </a:p>
        </p:txBody>
      </p:sp>
    </p:spTree>
    <p:extLst>
      <p:ext uri="{BB962C8B-B14F-4D97-AF65-F5344CB8AC3E}">
        <p14:creationId xmlns:p14="http://schemas.microsoft.com/office/powerpoint/2010/main" val="236546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is critical. This is protection against the lack of detail in the presentation and changes that happen after the presentation. The presentation is educational programming only.</a:t>
            </a:r>
          </a:p>
        </p:txBody>
      </p:sp>
      <p:sp>
        <p:nvSpPr>
          <p:cNvPr id="4" name="Slide Number Placeholder 3"/>
          <p:cNvSpPr>
            <a:spLocks noGrp="1"/>
          </p:cNvSpPr>
          <p:nvPr>
            <p:ph type="sldNum" sz="quarter" idx="5"/>
          </p:nvPr>
        </p:nvSpPr>
        <p:spPr/>
        <p:txBody>
          <a:bodyPr/>
          <a:lstStyle/>
          <a:p>
            <a:fld id="{8F7CDDFC-B776-49E6-8392-46F9F4666799}" type="slidenum">
              <a:rPr lang="en-US" smtClean="0"/>
              <a:t>10</a:t>
            </a:fld>
            <a:endParaRPr lang="en-US"/>
          </a:p>
        </p:txBody>
      </p:sp>
    </p:spTree>
    <p:extLst>
      <p:ext uri="{BB962C8B-B14F-4D97-AF65-F5344CB8AC3E}">
        <p14:creationId xmlns:p14="http://schemas.microsoft.com/office/powerpoint/2010/main" val="3323741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11</a:t>
            </a:fld>
            <a:endParaRPr lang="en-US"/>
          </a:p>
        </p:txBody>
      </p:sp>
    </p:spTree>
    <p:extLst>
      <p:ext uri="{BB962C8B-B14F-4D97-AF65-F5344CB8AC3E}">
        <p14:creationId xmlns:p14="http://schemas.microsoft.com/office/powerpoint/2010/main" val="1139128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12</a:t>
            </a:fld>
            <a:endParaRPr lang="en-US"/>
          </a:p>
        </p:txBody>
      </p:sp>
    </p:spTree>
    <p:extLst>
      <p:ext uri="{BB962C8B-B14F-4D97-AF65-F5344CB8AC3E}">
        <p14:creationId xmlns:p14="http://schemas.microsoft.com/office/powerpoint/2010/main" val="285360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13</a:t>
            </a:fld>
            <a:endParaRPr lang="en-US"/>
          </a:p>
        </p:txBody>
      </p:sp>
    </p:spTree>
    <p:extLst>
      <p:ext uri="{BB962C8B-B14F-4D97-AF65-F5344CB8AC3E}">
        <p14:creationId xmlns:p14="http://schemas.microsoft.com/office/powerpoint/2010/main" val="131221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14</a:t>
            </a:fld>
            <a:endParaRPr lang="en-US"/>
          </a:p>
        </p:txBody>
      </p:sp>
    </p:spTree>
    <p:extLst>
      <p:ext uri="{BB962C8B-B14F-4D97-AF65-F5344CB8AC3E}">
        <p14:creationId xmlns:p14="http://schemas.microsoft.com/office/powerpoint/2010/main" val="52757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asset would have its own account. For example, land and timber would each be a separate account. Basis would be in that account to show what was paid for or invested in each of those assets. Can have accounts for merchantable timber, precommercial timber, land, etc. At a minimum, the landowner should have an account for timber and an account for land. If there are buildings, tractors, etc., those would also have an account. This slide talks about using the basis in the account to take depletion, which is a way of recovering the investment prior to calculation of taxes.  </a:t>
            </a:r>
          </a:p>
        </p:txBody>
      </p:sp>
      <p:sp>
        <p:nvSpPr>
          <p:cNvPr id="4" name="Slide Number Placeholder 3"/>
          <p:cNvSpPr>
            <a:spLocks noGrp="1"/>
          </p:cNvSpPr>
          <p:nvPr>
            <p:ph type="sldNum" sz="quarter" idx="10"/>
          </p:nvPr>
        </p:nvSpPr>
        <p:spPr/>
        <p:txBody>
          <a:bodyPr/>
          <a:lstStyle/>
          <a:p>
            <a:fld id="{8F7CDDFC-B776-49E6-8392-46F9F4666799}" type="slidenum">
              <a:rPr lang="en-US" smtClean="0"/>
              <a:t>15</a:t>
            </a:fld>
            <a:endParaRPr lang="en-US"/>
          </a:p>
        </p:txBody>
      </p:sp>
    </p:spTree>
    <p:extLst>
      <p:ext uri="{BB962C8B-B14F-4D97-AF65-F5344CB8AC3E}">
        <p14:creationId xmlns:p14="http://schemas.microsoft.com/office/powerpoint/2010/main" val="922371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16</a:t>
            </a:fld>
            <a:endParaRPr lang="en-US"/>
          </a:p>
        </p:txBody>
      </p:sp>
    </p:spTree>
    <p:extLst>
      <p:ext uri="{BB962C8B-B14F-4D97-AF65-F5344CB8AC3E}">
        <p14:creationId xmlns:p14="http://schemas.microsoft.com/office/powerpoint/2010/main" val="2723743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17</a:t>
            </a:fld>
            <a:endParaRPr lang="en-US"/>
          </a:p>
        </p:txBody>
      </p:sp>
    </p:spTree>
    <p:extLst>
      <p:ext uri="{BB962C8B-B14F-4D97-AF65-F5344CB8AC3E}">
        <p14:creationId xmlns:p14="http://schemas.microsoft.com/office/powerpoint/2010/main" val="2698876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18</a:t>
            </a:fld>
            <a:endParaRPr lang="en-US"/>
          </a:p>
        </p:txBody>
      </p:sp>
    </p:spTree>
    <p:extLst>
      <p:ext uri="{BB962C8B-B14F-4D97-AF65-F5344CB8AC3E}">
        <p14:creationId xmlns:p14="http://schemas.microsoft.com/office/powerpoint/2010/main" val="223751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19</a:t>
            </a:fld>
            <a:endParaRPr lang="en-US"/>
          </a:p>
        </p:txBody>
      </p:sp>
    </p:spTree>
    <p:extLst>
      <p:ext uri="{BB962C8B-B14F-4D97-AF65-F5344CB8AC3E}">
        <p14:creationId xmlns:p14="http://schemas.microsoft.com/office/powerpoint/2010/main" val="210426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2</a:t>
            </a:fld>
            <a:endParaRPr lang="en-US"/>
          </a:p>
        </p:txBody>
      </p:sp>
    </p:spTree>
    <p:extLst>
      <p:ext uri="{BB962C8B-B14F-4D97-AF65-F5344CB8AC3E}">
        <p14:creationId xmlns:p14="http://schemas.microsoft.com/office/powerpoint/2010/main" val="369946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20</a:t>
            </a:fld>
            <a:endParaRPr lang="en-US"/>
          </a:p>
        </p:txBody>
      </p:sp>
    </p:spTree>
    <p:extLst>
      <p:ext uri="{BB962C8B-B14F-4D97-AF65-F5344CB8AC3E}">
        <p14:creationId xmlns:p14="http://schemas.microsoft.com/office/powerpoint/2010/main" val="3226209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21</a:t>
            </a:fld>
            <a:endParaRPr lang="en-US"/>
          </a:p>
        </p:txBody>
      </p:sp>
    </p:spTree>
    <p:extLst>
      <p:ext uri="{BB962C8B-B14F-4D97-AF65-F5344CB8AC3E}">
        <p14:creationId xmlns:p14="http://schemas.microsoft.com/office/powerpoint/2010/main" val="3474364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22</a:t>
            </a:fld>
            <a:endParaRPr lang="en-US"/>
          </a:p>
        </p:txBody>
      </p:sp>
    </p:spTree>
    <p:extLst>
      <p:ext uri="{BB962C8B-B14F-4D97-AF65-F5344CB8AC3E}">
        <p14:creationId xmlns:p14="http://schemas.microsoft.com/office/powerpoint/2010/main" val="1699085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23</a:t>
            </a:fld>
            <a:endParaRPr lang="en-US"/>
          </a:p>
        </p:txBody>
      </p:sp>
    </p:spTree>
    <p:extLst>
      <p:ext uri="{BB962C8B-B14F-4D97-AF65-F5344CB8AC3E}">
        <p14:creationId xmlns:p14="http://schemas.microsoft.com/office/powerpoint/2010/main" val="3623356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24</a:t>
            </a:fld>
            <a:endParaRPr lang="en-US"/>
          </a:p>
        </p:txBody>
      </p:sp>
    </p:spTree>
    <p:extLst>
      <p:ext uri="{BB962C8B-B14F-4D97-AF65-F5344CB8AC3E}">
        <p14:creationId xmlns:p14="http://schemas.microsoft.com/office/powerpoint/2010/main" val="2464278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25</a:t>
            </a:fld>
            <a:endParaRPr lang="en-US"/>
          </a:p>
        </p:txBody>
      </p:sp>
    </p:spTree>
    <p:extLst>
      <p:ext uri="{BB962C8B-B14F-4D97-AF65-F5344CB8AC3E}">
        <p14:creationId xmlns:p14="http://schemas.microsoft.com/office/powerpoint/2010/main" val="1346407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26</a:t>
            </a:fld>
            <a:endParaRPr lang="en-US"/>
          </a:p>
        </p:txBody>
      </p:sp>
    </p:spTree>
    <p:extLst>
      <p:ext uri="{BB962C8B-B14F-4D97-AF65-F5344CB8AC3E}">
        <p14:creationId xmlns:p14="http://schemas.microsoft.com/office/powerpoint/2010/main" val="2670671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27</a:t>
            </a:fld>
            <a:endParaRPr lang="en-US"/>
          </a:p>
        </p:txBody>
      </p:sp>
    </p:spTree>
    <p:extLst>
      <p:ext uri="{BB962C8B-B14F-4D97-AF65-F5344CB8AC3E}">
        <p14:creationId xmlns:p14="http://schemas.microsoft.com/office/powerpoint/2010/main" val="696862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28</a:t>
            </a:fld>
            <a:endParaRPr lang="en-US"/>
          </a:p>
        </p:txBody>
      </p:sp>
    </p:spTree>
    <p:extLst>
      <p:ext uri="{BB962C8B-B14F-4D97-AF65-F5344CB8AC3E}">
        <p14:creationId xmlns:p14="http://schemas.microsoft.com/office/powerpoint/2010/main" val="2751974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29</a:t>
            </a:fld>
            <a:endParaRPr lang="en-US"/>
          </a:p>
        </p:txBody>
      </p:sp>
    </p:spTree>
    <p:extLst>
      <p:ext uri="{BB962C8B-B14F-4D97-AF65-F5344CB8AC3E}">
        <p14:creationId xmlns:p14="http://schemas.microsoft.com/office/powerpoint/2010/main" val="85245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3</a:t>
            </a:fld>
            <a:endParaRPr lang="en-US"/>
          </a:p>
        </p:txBody>
      </p:sp>
    </p:spTree>
    <p:extLst>
      <p:ext uri="{BB962C8B-B14F-4D97-AF65-F5344CB8AC3E}">
        <p14:creationId xmlns:p14="http://schemas.microsoft.com/office/powerpoint/2010/main" val="389761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eight slides focus on taxes specific to Oregon that are relevant in the year of a harvest. These should be edited for other states as needed, or removed.</a:t>
            </a:r>
          </a:p>
        </p:txBody>
      </p:sp>
      <p:sp>
        <p:nvSpPr>
          <p:cNvPr id="4" name="Slide Number Placeholder 3"/>
          <p:cNvSpPr>
            <a:spLocks noGrp="1"/>
          </p:cNvSpPr>
          <p:nvPr>
            <p:ph type="sldNum" sz="quarter" idx="5"/>
          </p:nvPr>
        </p:nvSpPr>
        <p:spPr/>
        <p:txBody>
          <a:bodyPr/>
          <a:lstStyle/>
          <a:p>
            <a:fld id="{8F7CDDFC-B776-49E6-8392-46F9F4666799}" type="slidenum">
              <a:rPr lang="en-US" smtClean="0"/>
              <a:t>30</a:t>
            </a:fld>
            <a:endParaRPr lang="en-US"/>
          </a:p>
        </p:txBody>
      </p:sp>
    </p:spTree>
    <p:extLst>
      <p:ext uri="{BB962C8B-B14F-4D97-AF65-F5344CB8AC3E}">
        <p14:creationId xmlns:p14="http://schemas.microsoft.com/office/powerpoint/2010/main" val="4152042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31</a:t>
            </a:fld>
            <a:endParaRPr lang="en-US"/>
          </a:p>
        </p:txBody>
      </p:sp>
    </p:spTree>
    <p:extLst>
      <p:ext uri="{BB962C8B-B14F-4D97-AF65-F5344CB8AC3E}">
        <p14:creationId xmlns:p14="http://schemas.microsoft.com/office/powerpoint/2010/main" val="494715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32</a:t>
            </a:fld>
            <a:endParaRPr lang="en-US"/>
          </a:p>
        </p:txBody>
      </p:sp>
    </p:spTree>
    <p:extLst>
      <p:ext uri="{BB962C8B-B14F-4D97-AF65-F5344CB8AC3E}">
        <p14:creationId xmlns:p14="http://schemas.microsoft.com/office/powerpoint/2010/main" val="358967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OR specific and should be updated each year for the new rates.)</a:t>
            </a:r>
          </a:p>
        </p:txBody>
      </p:sp>
      <p:sp>
        <p:nvSpPr>
          <p:cNvPr id="4" name="Slide Number Placeholder 3"/>
          <p:cNvSpPr>
            <a:spLocks noGrp="1"/>
          </p:cNvSpPr>
          <p:nvPr>
            <p:ph type="sldNum" sz="quarter" idx="5"/>
          </p:nvPr>
        </p:nvSpPr>
        <p:spPr/>
        <p:txBody>
          <a:bodyPr/>
          <a:lstStyle/>
          <a:p>
            <a:fld id="{8F7CDDFC-B776-49E6-8392-46F9F4666799}" type="slidenum">
              <a:rPr lang="en-US" smtClean="0"/>
              <a:t>33</a:t>
            </a:fld>
            <a:endParaRPr lang="en-US"/>
          </a:p>
        </p:txBody>
      </p:sp>
    </p:spTree>
    <p:extLst>
      <p:ext uri="{BB962C8B-B14F-4D97-AF65-F5344CB8AC3E}">
        <p14:creationId xmlns:p14="http://schemas.microsoft.com/office/powerpoint/2010/main" val="1666535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34</a:t>
            </a:fld>
            <a:endParaRPr lang="en-US"/>
          </a:p>
        </p:txBody>
      </p:sp>
    </p:spTree>
    <p:extLst>
      <p:ext uri="{BB962C8B-B14F-4D97-AF65-F5344CB8AC3E}">
        <p14:creationId xmlns:p14="http://schemas.microsoft.com/office/powerpoint/2010/main" val="934677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OR specific and should be updated each year to reflect current rates.)</a:t>
            </a:r>
          </a:p>
        </p:txBody>
      </p:sp>
      <p:sp>
        <p:nvSpPr>
          <p:cNvPr id="4" name="Slide Number Placeholder 3"/>
          <p:cNvSpPr>
            <a:spLocks noGrp="1"/>
          </p:cNvSpPr>
          <p:nvPr>
            <p:ph type="sldNum" sz="quarter" idx="5"/>
          </p:nvPr>
        </p:nvSpPr>
        <p:spPr/>
        <p:txBody>
          <a:bodyPr/>
          <a:lstStyle/>
          <a:p>
            <a:fld id="{8F7CDDFC-B776-49E6-8392-46F9F4666799}" type="slidenum">
              <a:rPr lang="en-US" smtClean="0"/>
              <a:t>35</a:t>
            </a:fld>
            <a:endParaRPr lang="en-US"/>
          </a:p>
        </p:txBody>
      </p:sp>
    </p:spTree>
    <p:extLst>
      <p:ext uri="{BB962C8B-B14F-4D97-AF65-F5344CB8AC3E}">
        <p14:creationId xmlns:p14="http://schemas.microsoft.com/office/powerpoint/2010/main" val="4199354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36</a:t>
            </a:fld>
            <a:endParaRPr lang="en-US"/>
          </a:p>
        </p:txBody>
      </p:sp>
    </p:spTree>
    <p:extLst>
      <p:ext uri="{BB962C8B-B14F-4D97-AF65-F5344CB8AC3E}">
        <p14:creationId xmlns:p14="http://schemas.microsoft.com/office/powerpoint/2010/main" val="1505582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37</a:t>
            </a:fld>
            <a:endParaRPr lang="en-US"/>
          </a:p>
        </p:txBody>
      </p:sp>
    </p:spTree>
    <p:extLst>
      <p:ext uri="{BB962C8B-B14F-4D97-AF65-F5344CB8AC3E}">
        <p14:creationId xmlns:p14="http://schemas.microsoft.com/office/powerpoint/2010/main" val="230672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38</a:t>
            </a:fld>
            <a:endParaRPr lang="en-US"/>
          </a:p>
        </p:txBody>
      </p:sp>
    </p:spTree>
    <p:extLst>
      <p:ext uri="{BB962C8B-B14F-4D97-AF65-F5344CB8AC3E}">
        <p14:creationId xmlns:p14="http://schemas.microsoft.com/office/powerpoint/2010/main" val="3761054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Update the last reference for taxes specific to your state.</a:t>
            </a:r>
          </a:p>
        </p:txBody>
      </p:sp>
      <p:sp>
        <p:nvSpPr>
          <p:cNvPr id="4" name="Slide Number Placeholder 3"/>
          <p:cNvSpPr>
            <a:spLocks noGrp="1"/>
          </p:cNvSpPr>
          <p:nvPr>
            <p:ph type="sldNum" sz="quarter" idx="5"/>
          </p:nvPr>
        </p:nvSpPr>
        <p:spPr/>
        <p:txBody>
          <a:bodyPr/>
          <a:lstStyle/>
          <a:p>
            <a:fld id="{8F7CDDFC-B776-49E6-8392-46F9F4666799}" type="slidenum">
              <a:rPr lang="en-US" smtClean="0"/>
              <a:t>39</a:t>
            </a:fld>
            <a:endParaRPr lang="en-US"/>
          </a:p>
        </p:txBody>
      </p:sp>
    </p:spTree>
    <p:extLst>
      <p:ext uri="{BB962C8B-B14F-4D97-AF65-F5344CB8AC3E}">
        <p14:creationId xmlns:p14="http://schemas.microsoft.com/office/powerpoint/2010/main" val="99072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4</a:t>
            </a:fld>
            <a:endParaRPr lang="en-US"/>
          </a:p>
        </p:txBody>
      </p:sp>
    </p:spTree>
    <p:extLst>
      <p:ext uri="{BB962C8B-B14F-4D97-AF65-F5344CB8AC3E}">
        <p14:creationId xmlns:p14="http://schemas.microsoft.com/office/powerpoint/2010/main" val="138917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5</a:t>
            </a:fld>
            <a:endParaRPr lang="en-US"/>
          </a:p>
        </p:txBody>
      </p:sp>
    </p:spTree>
    <p:extLst>
      <p:ext uri="{BB962C8B-B14F-4D97-AF65-F5344CB8AC3E}">
        <p14:creationId xmlns:p14="http://schemas.microsoft.com/office/powerpoint/2010/main" val="4478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6</a:t>
            </a:fld>
            <a:endParaRPr lang="en-US"/>
          </a:p>
        </p:txBody>
      </p:sp>
    </p:spTree>
    <p:extLst>
      <p:ext uri="{BB962C8B-B14F-4D97-AF65-F5344CB8AC3E}">
        <p14:creationId xmlns:p14="http://schemas.microsoft.com/office/powerpoint/2010/main" val="291710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7</a:t>
            </a:fld>
            <a:endParaRPr lang="en-US"/>
          </a:p>
        </p:txBody>
      </p:sp>
    </p:spTree>
    <p:extLst>
      <p:ext uri="{BB962C8B-B14F-4D97-AF65-F5344CB8AC3E}">
        <p14:creationId xmlns:p14="http://schemas.microsoft.com/office/powerpoint/2010/main" val="106136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includes a reference to the Forest Products Harvest Tax, an Oregon tax. Remove if not applicable or update for state tax.</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7CDDFC-B776-49E6-8392-46F9F4666799}" type="slidenum">
              <a:rPr lang="en-US" smtClean="0"/>
              <a:t>8</a:t>
            </a:fld>
            <a:endParaRPr lang="en-US"/>
          </a:p>
        </p:txBody>
      </p:sp>
    </p:spTree>
    <p:extLst>
      <p:ext uri="{BB962C8B-B14F-4D97-AF65-F5344CB8AC3E}">
        <p14:creationId xmlns:p14="http://schemas.microsoft.com/office/powerpoint/2010/main" val="1913007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7CDDFC-B776-49E6-8392-46F9F4666799}" type="slidenum">
              <a:rPr lang="en-US" smtClean="0"/>
              <a:t>9</a:t>
            </a:fld>
            <a:endParaRPr lang="en-US"/>
          </a:p>
        </p:txBody>
      </p:sp>
    </p:spTree>
    <p:extLst>
      <p:ext uri="{BB962C8B-B14F-4D97-AF65-F5344CB8AC3E}">
        <p14:creationId xmlns:p14="http://schemas.microsoft.com/office/powerpoint/2010/main" val="345208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Full Image 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ctrTitle" hasCustomPrompt="1"/>
          </p:nvPr>
        </p:nvSpPr>
        <p:spPr>
          <a:xfrm>
            <a:off x="1066801" y="1866359"/>
            <a:ext cx="5375563" cy="3480716"/>
          </a:xfrm>
        </p:spPr>
        <p:txBody>
          <a:bodyPr wrap="square" lIns="0" tIns="0" rIns="0" bIns="0" anchor="t" anchorCtr="0">
            <a:normAutofit/>
          </a:bodyPr>
          <a:lstStyle>
            <a:lvl1pPr algn="l">
              <a:defRPr sz="6000" cap="all" baseline="0">
                <a:solidFill>
                  <a:srgbClr val="DC4405"/>
                </a:solidFill>
                <a:latin typeface="Impact"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350"/>
              </a:lnSpc>
              <a:buNone/>
              <a:defRPr sz="1500" baseline="0">
                <a:solidFill>
                  <a:schemeClr val="tx1"/>
                </a:solidFill>
                <a:latin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College or department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0397" y="5347074"/>
            <a:ext cx="3483017" cy="1433781"/>
          </a:xfrm>
          <a:prstGeom prst="rect">
            <a:avLst/>
          </a:prstGeom>
        </p:spPr>
      </p:pic>
    </p:spTree>
    <p:extLst>
      <p:ext uri="{BB962C8B-B14F-4D97-AF65-F5344CB8AC3E}">
        <p14:creationId xmlns:p14="http://schemas.microsoft.com/office/powerpoint/2010/main" val="10864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baseline="0">
                <a:latin typeface="Verdana"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180603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a:bodyPr>
          <a:lstStyle>
            <a:lvl1pPr>
              <a:defRPr sz="6000" baseline="0">
                <a:solidFill>
                  <a:schemeClr val="tx2"/>
                </a:solidFill>
                <a:latin typeface="Georgia"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4400" baseline="0">
                <a:solidFill>
                  <a:schemeClr val="tx2"/>
                </a:solidFill>
                <a:latin typeface="Verdana" charset="0"/>
              </a:defRPr>
            </a:lvl1pPr>
            <a:lvl2pPr>
              <a:defRPr sz="4000" baseline="0">
                <a:solidFill>
                  <a:schemeClr val="tx2"/>
                </a:solidFill>
                <a:latin typeface="Verdana" charset="0"/>
              </a:defRPr>
            </a:lvl2pPr>
            <a:lvl3pPr>
              <a:defRPr sz="3600" baseline="0">
                <a:solidFill>
                  <a:schemeClr val="tx2"/>
                </a:solidFill>
                <a:latin typeface="Verdana" charset="0"/>
              </a:defRPr>
            </a:lvl3pPr>
            <a:lvl4pPr>
              <a:defRPr baseline="0">
                <a:solidFill>
                  <a:schemeClr val="tx2"/>
                </a:solidFill>
                <a:latin typeface="Verdana" charset="0"/>
              </a:defRPr>
            </a:lvl4pPr>
            <a:lvl5pPr>
              <a:defRPr baseline="0">
                <a:solidFill>
                  <a:schemeClr val="tx2"/>
                </a:solidFill>
                <a:latin typeface="Verdana"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4132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1851" y="1709740"/>
            <a:ext cx="10515600" cy="2852737"/>
          </a:xfrm>
        </p:spPr>
        <p:txBody>
          <a:bodyPr anchor="b"/>
          <a:lstStyle>
            <a:lvl1pPr>
              <a:defRPr sz="4500" baseline="0">
                <a:latin typeface="Georgia"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baseline="0">
                <a:solidFill>
                  <a:schemeClr val="bg1">
                    <a:lumMod val="65000"/>
                  </a:schemeClr>
                </a:solidFill>
                <a:latin typeface="Verdan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1137375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1851" y="1709740"/>
            <a:ext cx="10515600" cy="2852737"/>
          </a:xfrm>
        </p:spPr>
        <p:txBody>
          <a:bodyPr anchor="b"/>
          <a:lstStyle>
            <a:lvl1pPr>
              <a:defRPr sz="4500" baseline="0">
                <a:latin typeface="Georgia"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baseline="0">
                <a:solidFill>
                  <a:schemeClr val="tx1">
                    <a:tint val="75000"/>
                  </a:schemeClr>
                </a:solidFill>
                <a:latin typeface="Verdan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2556047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1851" y="1709740"/>
            <a:ext cx="10515600" cy="2852737"/>
          </a:xfrm>
        </p:spPr>
        <p:txBody>
          <a:bodyPr anchor="b"/>
          <a:lstStyle>
            <a:lvl1pPr>
              <a:defRPr sz="4500" baseline="0">
                <a:solidFill>
                  <a:schemeClr val="tx2"/>
                </a:solidFill>
                <a:latin typeface="Georgia"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baseline="0">
                <a:solidFill>
                  <a:schemeClr val="bg1">
                    <a:lumMod val="65000"/>
                  </a:schemeClr>
                </a:solidFill>
                <a:latin typeface="Verdan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baseline="0">
                <a:solidFill>
                  <a:schemeClr val="tx2"/>
                </a:solidFill>
                <a:latin typeface="Verdana"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aseline="0">
                <a:solidFill>
                  <a:schemeClr val="tx2"/>
                </a:solidFill>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4012954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baseline="0">
                <a:latin typeface="Verdana"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275291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baseline="0">
                <a:latin typeface="Verdana"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606940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lvl1pPr>
              <a:defRPr baseline="0">
                <a:solidFill>
                  <a:schemeClr val="tx2"/>
                </a:solidFill>
                <a:latin typeface="Georgia"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Verdana" charset="0"/>
              </a:defRPr>
            </a:lvl1pPr>
            <a:lvl2pPr>
              <a:defRPr baseline="0">
                <a:solidFill>
                  <a:schemeClr val="tx2"/>
                </a:solidFill>
                <a:latin typeface="Verdana" charset="0"/>
              </a:defRPr>
            </a:lvl2pPr>
            <a:lvl3pPr>
              <a:defRPr baseline="0">
                <a:solidFill>
                  <a:schemeClr val="tx2"/>
                </a:solidFill>
                <a:latin typeface="Verdana" charset="0"/>
              </a:defRPr>
            </a:lvl3pPr>
            <a:lvl4pPr>
              <a:defRPr baseline="0">
                <a:solidFill>
                  <a:schemeClr val="tx2"/>
                </a:solidFill>
                <a:latin typeface="Verdana" charset="0"/>
              </a:defRPr>
            </a:lvl4pPr>
            <a:lvl5pPr>
              <a:defRPr baseline="0">
                <a:solidFill>
                  <a:schemeClr val="tx2"/>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Verdana" charset="0"/>
              </a:defRPr>
            </a:lvl1pPr>
            <a:lvl2pPr>
              <a:defRPr baseline="0">
                <a:solidFill>
                  <a:schemeClr val="tx2"/>
                </a:solidFill>
                <a:latin typeface="Verdana" charset="0"/>
              </a:defRPr>
            </a:lvl2pPr>
            <a:lvl3pPr>
              <a:defRPr baseline="0">
                <a:solidFill>
                  <a:schemeClr val="tx2"/>
                </a:solidFill>
                <a:latin typeface="Verdana" charset="0"/>
              </a:defRPr>
            </a:lvl3pPr>
            <a:lvl4pPr>
              <a:defRPr baseline="0">
                <a:solidFill>
                  <a:schemeClr val="tx2"/>
                </a:solidFill>
                <a:latin typeface="Verdana" charset="0"/>
              </a:defRPr>
            </a:lvl4pPr>
            <a:lvl5pPr>
              <a:defRPr baseline="0">
                <a:solidFill>
                  <a:schemeClr val="tx2"/>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baseline="0">
                <a:solidFill>
                  <a:schemeClr val="tx2"/>
                </a:solidFill>
                <a:latin typeface="Verdana"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aseline="0">
                <a:solidFill>
                  <a:schemeClr val="tx2"/>
                </a:solidFill>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201949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9788" y="365127"/>
            <a:ext cx="10515600" cy="1325563"/>
          </a:xfrm>
        </p:spPr>
        <p:txBody>
          <a:bodyPr/>
          <a:lstStyle>
            <a:lvl1pPr>
              <a:defRPr baseline="0">
                <a:latin typeface="Georgia"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baseline="0">
                <a:latin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baseline="0">
                <a:latin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baseline="0">
                <a:latin typeface="Verdana"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1523616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9788" y="365127"/>
            <a:ext cx="10515600" cy="1325563"/>
          </a:xfrm>
        </p:spPr>
        <p:txBody>
          <a:bodyPr/>
          <a:lstStyle>
            <a:lvl1pPr>
              <a:defRPr baseline="0">
                <a:latin typeface="Georgia"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baseline="0">
                <a:latin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baseline="0">
                <a:latin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baseline="0">
                <a:latin typeface="Verdana"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205288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Full Image 2">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1358735"/>
            <a:ext cx="10058404" cy="4140533"/>
          </a:xfrm>
          <a:prstGeom prst="rect">
            <a:avLst/>
          </a:prstGeom>
        </p:spPr>
      </p:pic>
    </p:spTree>
    <p:extLst>
      <p:ext uri="{BB962C8B-B14F-4D97-AF65-F5344CB8AC3E}">
        <p14:creationId xmlns:p14="http://schemas.microsoft.com/office/powerpoint/2010/main" val="1315737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9788" y="365127"/>
            <a:ext cx="10515600" cy="1325563"/>
          </a:xfrm>
        </p:spPr>
        <p:txBody>
          <a:bodyPr/>
          <a:lstStyle>
            <a:lvl1pPr>
              <a:defRPr baseline="0">
                <a:solidFill>
                  <a:schemeClr val="tx2"/>
                </a:solidFill>
                <a:latin typeface="Georgia"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baseline="0">
                <a:solidFill>
                  <a:schemeClr val="tx2"/>
                </a:solidFill>
                <a:latin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baseline="0">
                <a:solidFill>
                  <a:schemeClr val="tx2"/>
                </a:solidFill>
                <a:latin typeface="Verdana" charset="0"/>
              </a:defRPr>
            </a:lvl1pPr>
            <a:lvl2pPr>
              <a:defRPr baseline="0">
                <a:solidFill>
                  <a:schemeClr val="tx2"/>
                </a:solidFill>
                <a:latin typeface="Verdana" charset="0"/>
              </a:defRPr>
            </a:lvl2pPr>
            <a:lvl3pPr>
              <a:defRPr baseline="0">
                <a:solidFill>
                  <a:schemeClr val="tx2"/>
                </a:solidFill>
                <a:latin typeface="Verdana" charset="0"/>
              </a:defRPr>
            </a:lvl3pPr>
            <a:lvl4pPr>
              <a:defRPr baseline="0">
                <a:solidFill>
                  <a:schemeClr val="tx2"/>
                </a:solidFill>
                <a:latin typeface="Verdana" charset="0"/>
              </a:defRPr>
            </a:lvl4pPr>
            <a:lvl5pPr>
              <a:defRPr baseline="0">
                <a:solidFill>
                  <a:schemeClr val="tx2"/>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baseline="0">
                <a:solidFill>
                  <a:schemeClr val="tx2"/>
                </a:solidFill>
                <a:latin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baseline="0">
                <a:solidFill>
                  <a:schemeClr val="tx2"/>
                </a:solidFill>
                <a:latin typeface="Verdana" charset="0"/>
              </a:defRPr>
            </a:lvl1pPr>
            <a:lvl2pPr>
              <a:defRPr baseline="0">
                <a:solidFill>
                  <a:schemeClr val="tx2"/>
                </a:solidFill>
                <a:latin typeface="Verdana" charset="0"/>
              </a:defRPr>
            </a:lvl2pPr>
            <a:lvl3pPr>
              <a:defRPr baseline="0">
                <a:solidFill>
                  <a:schemeClr val="tx2"/>
                </a:solidFill>
                <a:latin typeface="Verdana" charset="0"/>
              </a:defRPr>
            </a:lvl3pPr>
            <a:lvl4pPr>
              <a:defRPr baseline="0">
                <a:solidFill>
                  <a:schemeClr val="tx2"/>
                </a:solidFill>
                <a:latin typeface="Verdana" charset="0"/>
              </a:defRPr>
            </a:lvl4pPr>
            <a:lvl5pPr>
              <a:defRPr baseline="0">
                <a:solidFill>
                  <a:schemeClr val="tx2"/>
                </a:solidFill>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baseline="0">
                <a:solidFill>
                  <a:schemeClr val="tx2"/>
                </a:solidFill>
                <a:latin typeface="Verdana"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baseline="0">
                <a:solidFill>
                  <a:schemeClr val="tx2"/>
                </a:solidFill>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645472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baseline="0">
                <a:latin typeface="Verdana"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2779073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baseline="0">
                <a:latin typeface="Verdana"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1055918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lvl1pPr>
              <a:defRPr baseline="0">
                <a:solidFill>
                  <a:schemeClr val="tx2"/>
                </a:solidFill>
                <a:latin typeface="Georgia"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baseline="0">
                <a:solidFill>
                  <a:schemeClr val="tx2"/>
                </a:solidFill>
                <a:latin typeface="Verdana"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baseline="0">
                <a:solidFill>
                  <a:schemeClr val="tx2"/>
                </a:solidFill>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3734020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ooter Placeholder 2"/>
          <p:cNvSpPr>
            <a:spLocks noGrp="1"/>
          </p:cNvSpPr>
          <p:nvPr>
            <p:ph type="ftr" sz="quarter" idx="11"/>
          </p:nvPr>
        </p:nvSpPr>
        <p:spPr/>
        <p:txBody>
          <a:bodyPr/>
          <a:lstStyle>
            <a:lvl1pPr>
              <a:defRPr baseline="0">
                <a:latin typeface="Verdana"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1575072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ooter Placeholder 2"/>
          <p:cNvSpPr>
            <a:spLocks noGrp="1"/>
          </p:cNvSpPr>
          <p:nvPr>
            <p:ph type="ftr" sz="quarter" idx="11"/>
          </p:nvPr>
        </p:nvSpPr>
        <p:spPr/>
        <p:txBody>
          <a:bodyPr/>
          <a:lstStyle>
            <a:lvl1pPr>
              <a:defRPr baseline="0">
                <a:latin typeface="Verdana"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901206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ooter Placeholder 2"/>
          <p:cNvSpPr>
            <a:spLocks noGrp="1"/>
          </p:cNvSpPr>
          <p:nvPr>
            <p:ph type="ftr" sz="quarter" idx="11"/>
          </p:nvPr>
        </p:nvSpPr>
        <p:spPr/>
        <p:txBody>
          <a:bodyPr/>
          <a:lstStyle>
            <a:lvl1pPr>
              <a:defRPr baseline="0">
                <a:solidFill>
                  <a:schemeClr val="tx2"/>
                </a:solidFill>
                <a:latin typeface="Verdana"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baseline="0">
                <a:solidFill>
                  <a:schemeClr val="tx2"/>
                </a:solidFill>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268606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9788" y="457200"/>
            <a:ext cx="3932237" cy="1600200"/>
          </a:xfrm>
        </p:spPr>
        <p:txBody>
          <a:bodyPr anchor="b"/>
          <a:lstStyle>
            <a:lvl1pPr>
              <a:defRPr sz="2400" baseline="0">
                <a:latin typeface="Georgia"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baseline="0">
                <a:latin typeface="Verdana" charset="0"/>
              </a:defRPr>
            </a:lvl1pPr>
            <a:lvl2pPr>
              <a:defRPr sz="2100" baseline="0">
                <a:latin typeface="Verdana" charset="0"/>
              </a:defRPr>
            </a:lvl2pPr>
            <a:lvl3pPr>
              <a:defRPr sz="1800" baseline="0">
                <a:latin typeface="Verdana" charset="0"/>
              </a:defRPr>
            </a:lvl3pPr>
            <a:lvl4pPr>
              <a:defRPr sz="1500" baseline="0">
                <a:latin typeface="Verdana" charset="0"/>
              </a:defRPr>
            </a:lvl4pPr>
            <a:lvl5pPr>
              <a:defRPr sz="1500" baseline="0">
                <a:latin typeface="Verdana"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baseline="0">
                <a:latin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2129953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9788" y="457200"/>
            <a:ext cx="3932237" cy="1600200"/>
          </a:xfrm>
        </p:spPr>
        <p:txBody>
          <a:bodyPr anchor="b"/>
          <a:lstStyle>
            <a:lvl1pPr>
              <a:defRPr sz="2400" baseline="0">
                <a:latin typeface="Georgia"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baseline="0">
                <a:latin typeface="Verdana" charset="0"/>
              </a:defRPr>
            </a:lvl1pPr>
            <a:lvl2pPr>
              <a:defRPr sz="2100" baseline="0">
                <a:latin typeface="Verdana" charset="0"/>
              </a:defRPr>
            </a:lvl2pPr>
            <a:lvl3pPr>
              <a:defRPr sz="1800" baseline="0">
                <a:latin typeface="Verdana" charset="0"/>
              </a:defRPr>
            </a:lvl3pPr>
            <a:lvl4pPr>
              <a:defRPr sz="1500" baseline="0">
                <a:latin typeface="Verdana" charset="0"/>
              </a:defRPr>
            </a:lvl4pPr>
            <a:lvl5pPr>
              <a:defRPr sz="1500" baseline="0">
                <a:latin typeface="Verdana"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baseline="0">
                <a:latin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430410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9788" y="457200"/>
            <a:ext cx="3932237" cy="1600200"/>
          </a:xfrm>
        </p:spPr>
        <p:txBody>
          <a:bodyPr anchor="b"/>
          <a:lstStyle>
            <a:lvl1pPr>
              <a:defRPr sz="2400" baseline="0">
                <a:solidFill>
                  <a:schemeClr val="tx2"/>
                </a:solidFill>
                <a:latin typeface="Georgia"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baseline="0">
                <a:solidFill>
                  <a:schemeClr val="tx2"/>
                </a:solidFill>
                <a:latin typeface="Verdana" charset="0"/>
              </a:defRPr>
            </a:lvl1pPr>
            <a:lvl2pPr>
              <a:defRPr sz="2100" baseline="0">
                <a:solidFill>
                  <a:schemeClr val="tx2"/>
                </a:solidFill>
                <a:latin typeface="Verdana" charset="0"/>
              </a:defRPr>
            </a:lvl2pPr>
            <a:lvl3pPr>
              <a:defRPr sz="1800" baseline="0">
                <a:solidFill>
                  <a:schemeClr val="tx2"/>
                </a:solidFill>
                <a:latin typeface="Verdana" charset="0"/>
              </a:defRPr>
            </a:lvl3pPr>
            <a:lvl4pPr>
              <a:defRPr sz="1500" baseline="0">
                <a:solidFill>
                  <a:schemeClr val="tx2"/>
                </a:solidFill>
                <a:latin typeface="Verdana" charset="0"/>
              </a:defRPr>
            </a:lvl4pPr>
            <a:lvl5pPr>
              <a:defRPr sz="1500" baseline="0">
                <a:solidFill>
                  <a:schemeClr val="tx2"/>
                </a:solidFill>
                <a:latin typeface="Verdana"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baseline="0">
                <a:solidFill>
                  <a:schemeClr val="tx2"/>
                </a:solidFill>
                <a:latin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2"/>
                </a:solidFill>
                <a:latin typeface="Verdana"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aseline="0">
                <a:solidFill>
                  <a:schemeClr val="tx2"/>
                </a:solidFill>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11636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Full Image 3">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6" name="Title 1"/>
          <p:cNvSpPr>
            <a:spLocks noGrp="1"/>
          </p:cNvSpPr>
          <p:nvPr>
            <p:ph type="ctrTitle" hasCustomPrompt="1"/>
          </p:nvPr>
        </p:nvSpPr>
        <p:spPr>
          <a:xfrm>
            <a:off x="1098124" y="2343437"/>
            <a:ext cx="4997877" cy="3480716"/>
          </a:xfrm>
        </p:spPr>
        <p:txBody>
          <a:bodyPr wrap="square" lIns="0" tIns="0" rIns="0" bIns="0" anchor="t" anchorCtr="0">
            <a:normAutofit/>
          </a:bodyPr>
          <a:lstStyle>
            <a:lvl1pPr algn="l">
              <a:defRPr sz="6000" cap="all" baseline="0">
                <a:solidFill>
                  <a:srgbClr val="DC4405"/>
                </a:solidFill>
                <a:latin typeface="Impact" charset="0"/>
              </a:defRPr>
            </a:lvl1pPr>
          </a:lstStyle>
          <a:p>
            <a:r>
              <a:rPr lang="en-US" dirty="0"/>
              <a:t>Headline or title of event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500" y="119037"/>
            <a:ext cx="3483016" cy="1433781"/>
          </a:xfrm>
          <a:prstGeom prst="rect">
            <a:avLst/>
          </a:prstGeom>
        </p:spPr>
      </p:pic>
    </p:spTree>
    <p:extLst>
      <p:ext uri="{BB962C8B-B14F-4D97-AF65-F5344CB8AC3E}">
        <p14:creationId xmlns:p14="http://schemas.microsoft.com/office/powerpoint/2010/main" val="535265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9788" y="457200"/>
            <a:ext cx="3932237" cy="1600200"/>
          </a:xfrm>
        </p:spPr>
        <p:txBody>
          <a:bodyPr anchor="b"/>
          <a:lstStyle>
            <a:lvl1pPr>
              <a:defRPr sz="2400" baseline="0">
                <a:latin typeface="Georgia"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baseline="0">
                <a:latin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304341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9788" y="457200"/>
            <a:ext cx="3932237" cy="1600200"/>
          </a:xfrm>
        </p:spPr>
        <p:txBody>
          <a:bodyPr anchor="b"/>
          <a:lstStyle>
            <a:lvl1pPr>
              <a:defRPr sz="2400" baseline="0">
                <a:latin typeface="Georgia"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baseline="0">
                <a:latin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3045083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9788" y="457200"/>
            <a:ext cx="3932237" cy="1600200"/>
          </a:xfrm>
        </p:spPr>
        <p:txBody>
          <a:bodyPr anchor="b"/>
          <a:lstStyle>
            <a:lvl1pPr>
              <a:defRPr sz="2400" baseline="0">
                <a:solidFill>
                  <a:schemeClr val="tx2"/>
                </a:solidFill>
                <a:latin typeface="Georgia"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baseline="0">
                <a:solidFill>
                  <a:schemeClr val="tx2"/>
                </a:solidFill>
                <a:latin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lvl1pPr>
              <a:defRPr baseline="0">
                <a:solidFill>
                  <a:schemeClr val="tx2"/>
                </a:solidFill>
                <a:latin typeface="Verdana"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baseline="0">
                <a:solidFill>
                  <a:schemeClr val="tx2"/>
                </a:solidFill>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502223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a:defRPr/>
            </a:pPr>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6/9/20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328260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Full Image 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1" y="1866359"/>
            <a:ext cx="5375563" cy="3480716"/>
          </a:xfrm>
        </p:spPr>
        <p:txBody>
          <a:bodyPr wrap="square" lIns="0" tIns="0" rIns="0" bIns="0" anchor="t" anchorCtr="0">
            <a:normAutofit/>
          </a:bodyPr>
          <a:lstStyle>
            <a:lvl1pPr algn="l">
              <a:defRPr sz="6000" cap="all" baseline="0">
                <a:solidFill>
                  <a:schemeClr val="tx1"/>
                </a:solidFill>
                <a:latin typeface="Impact"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350"/>
              </a:lnSpc>
              <a:buNone/>
              <a:defRPr sz="1500" baseline="0">
                <a:solidFill>
                  <a:schemeClr val="bg1"/>
                </a:solidFill>
                <a:latin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College or department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500" y="5347019"/>
            <a:ext cx="3483016" cy="1433781"/>
          </a:xfrm>
          <a:prstGeom prst="rect">
            <a:avLst/>
          </a:prstGeom>
        </p:spPr>
      </p:pic>
    </p:spTree>
    <p:extLst>
      <p:ext uri="{BB962C8B-B14F-4D97-AF65-F5344CB8AC3E}">
        <p14:creationId xmlns:p14="http://schemas.microsoft.com/office/powerpoint/2010/main" val="275972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Full Image 5">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028660" y="1866359"/>
            <a:ext cx="7712765" cy="3480716"/>
          </a:xfrm>
        </p:spPr>
        <p:txBody>
          <a:bodyPr wrap="square" lIns="0" tIns="0" rIns="0" bIns="0" anchor="t" anchorCtr="0">
            <a:normAutofit/>
          </a:bodyPr>
          <a:lstStyle>
            <a:lvl1pPr algn="r">
              <a:defRPr sz="6000" cap="all" baseline="0">
                <a:solidFill>
                  <a:schemeClr val="bg1"/>
                </a:solidFill>
                <a:latin typeface="Impact"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674624" cy="456108"/>
          </a:xfrm>
        </p:spPr>
        <p:txBody>
          <a:bodyPr lIns="0" tIns="0" rIns="0" bIns="0">
            <a:normAutofit/>
          </a:bodyPr>
          <a:lstStyle>
            <a:lvl1pPr marL="0" indent="0" algn="r">
              <a:lnSpc>
                <a:spcPts val="1350"/>
              </a:lnSpc>
              <a:buNone/>
              <a:defRPr sz="1500" baseline="0">
                <a:solidFill>
                  <a:schemeClr val="bg1"/>
                </a:solidFill>
                <a:latin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College or department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0396" y="5347019"/>
            <a:ext cx="3483016" cy="1433781"/>
          </a:xfrm>
          <a:prstGeom prst="rect">
            <a:avLst/>
          </a:prstGeom>
        </p:spPr>
      </p:pic>
    </p:spTree>
    <p:extLst>
      <p:ext uri="{BB962C8B-B14F-4D97-AF65-F5344CB8AC3E}">
        <p14:creationId xmlns:p14="http://schemas.microsoft.com/office/powerpoint/2010/main" val="427863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066801" y="1866360"/>
            <a:ext cx="10058400" cy="3748071"/>
          </a:xfrm>
        </p:spPr>
        <p:txBody>
          <a:bodyPr wrap="square" lIns="0" tIns="0" rIns="0" bIns="0" anchor="t" anchorCtr="0">
            <a:normAutofit/>
          </a:bodyPr>
          <a:lstStyle>
            <a:lvl1pPr algn="l">
              <a:defRPr sz="6000" cap="all" baseline="0">
                <a:solidFill>
                  <a:srgbClr val="DC4405"/>
                </a:solidFill>
                <a:latin typeface="Impact"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350"/>
              </a:lnSpc>
              <a:buNone/>
              <a:defRPr sz="1500" baseline="0">
                <a:solidFill>
                  <a:schemeClr val="bg1"/>
                </a:solidFill>
                <a:latin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College or department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0397" y="5347074"/>
            <a:ext cx="3483017" cy="1433781"/>
          </a:xfrm>
          <a:prstGeom prst="rect">
            <a:avLst/>
          </a:prstGeom>
        </p:spPr>
      </p:pic>
    </p:spTree>
    <p:extLst>
      <p:ext uri="{BB962C8B-B14F-4D97-AF65-F5344CB8AC3E}">
        <p14:creationId xmlns:p14="http://schemas.microsoft.com/office/powerpoint/2010/main" val="315686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066801" y="1866360"/>
            <a:ext cx="10058400" cy="3748071"/>
          </a:xfrm>
        </p:spPr>
        <p:txBody>
          <a:bodyPr wrap="square" lIns="0" tIns="0" rIns="0" bIns="0" anchor="t" anchorCtr="0">
            <a:normAutofit/>
          </a:bodyPr>
          <a:lstStyle>
            <a:lvl1pPr algn="l">
              <a:defRPr sz="6000" cap="all" baseline="0">
                <a:solidFill>
                  <a:schemeClr val="bg1"/>
                </a:solidFill>
                <a:latin typeface="Impact"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350"/>
              </a:lnSpc>
              <a:buNone/>
              <a:defRPr sz="1500" baseline="0">
                <a:solidFill>
                  <a:schemeClr val="tx2"/>
                </a:solidFill>
                <a:latin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College or department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0396" y="5347075"/>
            <a:ext cx="3483016" cy="1433781"/>
          </a:xfrm>
          <a:prstGeom prst="rect">
            <a:avLst/>
          </a:prstGeom>
        </p:spPr>
      </p:pic>
    </p:spTree>
    <p:extLst>
      <p:ext uri="{BB962C8B-B14F-4D97-AF65-F5344CB8AC3E}">
        <p14:creationId xmlns:p14="http://schemas.microsoft.com/office/powerpoint/2010/main" val="49487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1" y="1866360"/>
            <a:ext cx="10058400" cy="3748071"/>
          </a:xfrm>
        </p:spPr>
        <p:txBody>
          <a:bodyPr wrap="square" lIns="0" tIns="0" rIns="0" bIns="0" anchor="t" anchorCtr="0">
            <a:normAutofit/>
          </a:bodyPr>
          <a:lstStyle>
            <a:lvl1pPr algn="l">
              <a:defRPr sz="6000" cap="all" baseline="0">
                <a:solidFill>
                  <a:schemeClr val="tx1"/>
                </a:solidFill>
                <a:latin typeface="Impact"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350"/>
              </a:lnSpc>
              <a:buNone/>
              <a:defRPr sz="1500" baseline="0">
                <a:solidFill>
                  <a:schemeClr val="tx2"/>
                </a:solidFill>
                <a:latin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College or department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0396" y="5347019"/>
            <a:ext cx="3483016" cy="1433781"/>
          </a:xfrm>
          <a:prstGeom prst="rect">
            <a:avLst/>
          </a:prstGeom>
        </p:spPr>
      </p:pic>
    </p:spTree>
    <p:extLst>
      <p:ext uri="{BB962C8B-B14F-4D97-AF65-F5344CB8AC3E}">
        <p14:creationId xmlns:p14="http://schemas.microsoft.com/office/powerpoint/2010/main" val="195249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baseline="0">
                <a:latin typeface="Verdana"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aseline="0">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35927655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226176"/>
            <a:ext cx="6680200" cy="365125"/>
          </a:xfrm>
          <a:prstGeom prst="rect">
            <a:avLst/>
          </a:prstGeom>
        </p:spPr>
        <p:txBody>
          <a:bodyPr vert="horz" lIns="91440" tIns="45720" rIns="91440" bIns="45720" rtlCol="0" anchor="ctr"/>
          <a:lstStyle>
            <a:lvl1pPr algn="r">
              <a:defRPr sz="900" baseline="0">
                <a:solidFill>
                  <a:schemeClr val="bg1"/>
                </a:solidFill>
                <a:latin typeface="Verdana" charset="0"/>
              </a:defRPr>
            </a:lvl1pPr>
          </a:lstStyle>
          <a:p>
            <a:pPr>
              <a:defRPr/>
            </a:pPr>
            <a:endParaRPr lang="en-US"/>
          </a:p>
        </p:txBody>
      </p:sp>
      <p:sp>
        <p:nvSpPr>
          <p:cNvPr id="6" name="Slide Number Placeholder 5"/>
          <p:cNvSpPr>
            <a:spLocks noGrp="1"/>
          </p:cNvSpPr>
          <p:nvPr>
            <p:ph type="sldNum" sz="quarter" idx="4"/>
          </p:nvPr>
        </p:nvSpPr>
        <p:spPr>
          <a:xfrm>
            <a:off x="10718800" y="6226176"/>
            <a:ext cx="635000" cy="365125"/>
          </a:xfrm>
          <a:prstGeom prst="rect">
            <a:avLst/>
          </a:prstGeom>
        </p:spPr>
        <p:txBody>
          <a:bodyPr vert="horz" lIns="91440" tIns="45720" rIns="91440" bIns="45720" rtlCol="0" anchor="ctr"/>
          <a:lstStyle>
            <a:lvl1pPr algn="l">
              <a:defRPr sz="900" baseline="0">
                <a:solidFill>
                  <a:schemeClr val="bg1"/>
                </a:solidFill>
                <a:latin typeface="Verdana" charset="0"/>
              </a:defRPr>
            </a:lvl1pPr>
          </a:lstStyle>
          <a:p>
            <a:pPr>
              <a:defRPr/>
            </a:pPr>
            <a:fld id="{188C9B63-313D-4A88-AEA9-F2B4BEBA9857}" type="slidenum">
              <a:rPr lang="en-US" smtClean="0"/>
              <a:pPr>
                <a:defRPr/>
              </a:pPr>
              <a:t>‹#›</a:t>
            </a:fld>
            <a:endParaRPr lang="en-US"/>
          </a:p>
        </p:txBody>
      </p:sp>
    </p:spTree>
    <p:extLst>
      <p:ext uri="{BB962C8B-B14F-4D97-AF65-F5344CB8AC3E}">
        <p14:creationId xmlns:p14="http://schemas.microsoft.com/office/powerpoint/2010/main" val="4202043921"/>
      </p:ext>
    </p:extLst>
  </p:cSld>
  <p:clrMap bg1="lt1" tx1="dk1" bg2="lt2" tx2="dk2" accent1="accent1" accent2="accent2" accent3="accent3" accent4="accent4" accent5="accent5" accent6="accent6" hlink="hlink" folHlink="folHlink"/>
  <p:sldLayoutIdLst>
    <p:sldLayoutId id="2147485006" r:id="rId1"/>
    <p:sldLayoutId id="2147485007" r:id="rId2"/>
    <p:sldLayoutId id="2147485008" r:id="rId3"/>
    <p:sldLayoutId id="2147485009" r:id="rId4"/>
    <p:sldLayoutId id="2147485010" r:id="rId5"/>
    <p:sldLayoutId id="2147485011" r:id="rId6"/>
    <p:sldLayoutId id="2147485012" r:id="rId7"/>
    <p:sldLayoutId id="2147485013" r:id="rId8"/>
    <p:sldLayoutId id="2147485014" r:id="rId9"/>
    <p:sldLayoutId id="2147485015" r:id="rId10"/>
    <p:sldLayoutId id="2147485016" r:id="rId11"/>
    <p:sldLayoutId id="2147485017" r:id="rId12"/>
    <p:sldLayoutId id="2147485018" r:id="rId13"/>
    <p:sldLayoutId id="2147485019" r:id="rId14"/>
    <p:sldLayoutId id="2147485020" r:id="rId15"/>
    <p:sldLayoutId id="2147485021" r:id="rId16"/>
    <p:sldLayoutId id="2147485022" r:id="rId17"/>
    <p:sldLayoutId id="2147485023" r:id="rId18"/>
    <p:sldLayoutId id="2147485024" r:id="rId19"/>
    <p:sldLayoutId id="2147485025" r:id="rId20"/>
    <p:sldLayoutId id="2147485026" r:id="rId21"/>
    <p:sldLayoutId id="2147485027" r:id="rId22"/>
    <p:sldLayoutId id="2147485028" r:id="rId23"/>
    <p:sldLayoutId id="2147485029" r:id="rId24"/>
    <p:sldLayoutId id="2147485030" r:id="rId25"/>
    <p:sldLayoutId id="2147485031" r:id="rId26"/>
    <p:sldLayoutId id="2147485032" r:id="rId27"/>
    <p:sldLayoutId id="2147485033" r:id="rId28"/>
    <p:sldLayoutId id="2147485034" r:id="rId29"/>
    <p:sldLayoutId id="2147485035" r:id="rId30"/>
    <p:sldLayoutId id="2147485036" r:id="rId31"/>
    <p:sldLayoutId id="2147485037" r:id="rId32"/>
    <p:sldLayoutId id="2147485038" r:id="rId33"/>
  </p:sldLayoutIdLst>
  <p:txStyles>
    <p:titleStyle>
      <a:lvl1pPr algn="l" defTabSz="685800" rtl="0" eaLnBrk="1" latinLnBrk="0" hangingPunct="1">
        <a:lnSpc>
          <a:spcPct val="90000"/>
        </a:lnSpc>
        <a:spcBef>
          <a:spcPct val="0"/>
        </a:spcBef>
        <a:buNone/>
        <a:defRPr sz="3300" kern="1200" baseline="0">
          <a:solidFill>
            <a:schemeClr val="bg1"/>
          </a:solidFill>
          <a:latin typeface="Georgia" charset="0"/>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baseline="0">
          <a:solidFill>
            <a:schemeClr val="bg1"/>
          </a:solidFill>
          <a:latin typeface="Verdana" charset="0"/>
          <a:ea typeface="+mn-ea"/>
          <a:cs typeface="+mn-cs"/>
        </a:defRPr>
      </a:lvl1pPr>
      <a:lvl2pPr marL="514350" indent="-171450" algn="l" defTabSz="685800" rtl="0" eaLnBrk="1" latinLnBrk="0" hangingPunct="1">
        <a:lnSpc>
          <a:spcPct val="90000"/>
        </a:lnSpc>
        <a:spcBef>
          <a:spcPts val="375"/>
        </a:spcBef>
        <a:buFont typeface="Arial"/>
        <a:buChar char="•"/>
        <a:defRPr sz="1800" kern="1200" baseline="0">
          <a:solidFill>
            <a:schemeClr val="bg1"/>
          </a:solidFill>
          <a:latin typeface="Verdana" charset="0"/>
          <a:ea typeface="+mn-ea"/>
          <a:cs typeface="+mn-cs"/>
        </a:defRPr>
      </a:lvl2pPr>
      <a:lvl3pPr marL="857250" indent="-171450" algn="l" defTabSz="685800" rtl="0" eaLnBrk="1" latinLnBrk="0" hangingPunct="1">
        <a:lnSpc>
          <a:spcPct val="90000"/>
        </a:lnSpc>
        <a:spcBef>
          <a:spcPts val="375"/>
        </a:spcBef>
        <a:buFont typeface="Arial"/>
        <a:buChar char="•"/>
        <a:defRPr sz="1500" kern="1200" baseline="0">
          <a:solidFill>
            <a:schemeClr val="bg1"/>
          </a:solidFill>
          <a:latin typeface="Verdana" charset="0"/>
          <a:ea typeface="+mn-ea"/>
          <a:cs typeface="+mn-cs"/>
        </a:defRPr>
      </a:lvl3pPr>
      <a:lvl4pPr marL="1200150" indent="-171450" algn="l" defTabSz="685800" rtl="0" eaLnBrk="1" latinLnBrk="0" hangingPunct="1">
        <a:lnSpc>
          <a:spcPct val="90000"/>
        </a:lnSpc>
        <a:spcBef>
          <a:spcPts val="375"/>
        </a:spcBef>
        <a:buFont typeface="Arial"/>
        <a:buChar char="•"/>
        <a:defRPr sz="1350" kern="1200" baseline="0">
          <a:solidFill>
            <a:schemeClr val="bg1"/>
          </a:solidFill>
          <a:latin typeface="Verdana" charset="0"/>
          <a:ea typeface="+mn-ea"/>
          <a:cs typeface="+mn-cs"/>
        </a:defRPr>
      </a:lvl4pPr>
      <a:lvl5pPr marL="1543050" indent="-171450" algn="l" defTabSz="685800" rtl="0" eaLnBrk="1" latinLnBrk="0" hangingPunct="1">
        <a:lnSpc>
          <a:spcPct val="90000"/>
        </a:lnSpc>
        <a:spcBef>
          <a:spcPts val="375"/>
        </a:spcBef>
        <a:buFont typeface="Arial"/>
        <a:buChar char="•"/>
        <a:defRPr sz="1350" kern="1200" baseline="0">
          <a:solidFill>
            <a:schemeClr val="bg1"/>
          </a:solidFill>
          <a:latin typeface="Verdana"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channel/UCcVf4pGIyiZ1Nx53x1CcCVQ"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hyperlink" Target="http://www.oregon.gov/DOR/programs/property/%20Pages/timber.aspx" TargetMode="External"/><Relationship Id="rId4" Type="http://schemas.openxmlformats.org/officeDocument/2006/relationships/hyperlink" Target="http://www.srs.fs.usda.gov/pubs/4292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858982" y="990600"/>
            <a:ext cx="6684818" cy="3480716"/>
          </a:xfrm>
        </p:spPr>
        <p:txBody>
          <a:bodyPr>
            <a:normAutofit/>
          </a:bodyPr>
          <a:lstStyle/>
          <a:p>
            <a:pPr eaLnBrk="1" hangingPunct="1"/>
            <a:r>
              <a:rPr lang="en-US" sz="8000" dirty="0">
                <a:latin typeface="Georgia" panose="02040502050405020303" pitchFamily="18" charset="0"/>
              </a:rPr>
              <a:t>Contracts and Taxes</a:t>
            </a:r>
          </a:p>
        </p:txBody>
      </p:sp>
      <p:sp>
        <p:nvSpPr>
          <p:cNvPr id="3075" name="Subtitle 2"/>
          <p:cNvSpPr>
            <a:spLocks noGrp="1"/>
          </p:cNvSpPr>
          <p:nvPr>
            <p:ph type="subTitle" idx="1"/>
          </p:nvPr>
        </p:nvSpPr>
        <p:spPr>
          <a:xfrm>
            <a:off x="858982" y="3329408"/>
            <a:ext cx="6019800" cy="1141908"/>
          </a:xfrm>
        </p:spPr>
        <p:txBody>
          <a:bodyPr>
            <a:noAutofit/>
          </a:bodyPr>
          <a:lstStyle/>
          <a:p>
            <a:pPr>
              <a:lnSpc>
                <a:spcPct val="100000"/>
              </a:lnSpc>
              <a:spcAft>
                <a:spcPts val="600"/>
              </a:spcAft>
            </a:pPr>
            <a:r>
              <a:rPr lang="en-US" sz="2400" dirty="0">
                <a:solidFill>
                  <a:schemeClr val="tx2"/>
                </a:solidFill>
              </a:rPr>
              <a:t>Presentation developed by Tamara Cushing, OSU </a:t>
            </a:r>
            <a:r>
              <a:rPr lang="en-US" sz="2400">
                <a:solidFill>
                  <a:schemeClr val="tx2"/>
                </a:solidFill>
              </a:rPr>
              <a:t>Extension </a:t>
            </a:r>
            <a:r>
              <a:rPr lang="en-US" sz="2400" dirty="0">
                <a:solidFill>
                  <a:schemeClr val="tx2"/>
                </a:solidFill>
              </a:rPr>
              <a:t>s</a:t>
            </a:r>
            <a:r>
              <a:rPr lang="en-US" sz="2400">
                <a:solidFill>
                  <a:schemeClr val="tx2"/>
                </a:solidFill>
              </a:rPr>
              <a:t>pecialist, </a:t>
            </a:r>
            <a:br>
              <a:rPr lang="en-US" sz="2400">
                <a:solidFill>
                  <a:schemeClr val="tx2"/>
                </a:solidFill>
              </a:rPr>
            </a:br>
            <a:r>
              <a:rPr lang="en-US" sz="2400">
                <a:solidFill>
                  <a:schemeClr val="tx2"/>
                </a:solidFill>
              </a:rPr>
              <a:t>Forest </a:t>
            </a:r>
            <a:r>
              <a:rPr lang="en-US" sz="2400" dirty="0">
                <a:solidFill>
                  <a:schemeClr val="tx2"/>
                </a:solidFill>
              </a:rPr>
              <a:t>Economics, Management and Policy</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813" b="14685"/>
          <a:stretch/>
        </p:blipFill>
        <p:spPr>
          <a:xfrm>
            <a:off x="7315200" y="63819"/>
            <a:ext cx="4953000" cy="6794181"/>
          </a:xfrm>
          <a:prstGeom prst="rect">
            <a:avLst/>
          </a:prstGeom>
        </p:spPr>
      </p:pic>
      <p:sp>
        <p:nvSpPr>
          <p:cNvPr id="4" name="TextBox 3">
            <a:extLst>
              <a:ext uri="{FF2B5EF4-FFF2-40B4-BE49-F238E27FC236}">
                <a16:creationId xmlns:a16="http://schemas.microsoft.com/office/drawing/2014/main" id="{6EDF5E30-4E73-2145-9FDF-52BCCB39CC57}"/>
              </a:ext>
            </a:extLst>
          </p:cNvPr>
          <p:cNvSpPr txBox="1"/>
          <p:nvPr/>
        </p:nvSpPr>
        <p:spPr>
          <a:xfrm>
            <a:off x="685800" y="5181600"/>
            <a:ext cx="3886200" cy="1676400"/>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8F344E5E-C857-B54E-98A6-93FFF210B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932" y="5070241"/>
            <a:ext cx="3471862" cy="1107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Disclaimers</a:t>
            </a:r>
          </a:p>
        </p:txBody>
      </p:sp>
      <p:sp>
        <p:nvSpPr>
          <p:cNvPr id="3" name="Content Placeholder 2"/>
          <p:cNvSpPr>
            <a:spLocks noGrp="1"/>
          </p:cNvSpPr>
          <p:nvPr>
            <p:ph idx="1"/>
          </p:nvPr>
        </p:nvSpPr>
        <p:spPr/>
        <p:txBody>
          <a:bodyPr>
            <a:normAutofit/>
          </a:bodyPr>
          <a:lstStyle/>
          <a:p>
            <a:r>
              <a:rPr lang="en-US" dirty="0"/>
              <a:t> Tax law is very complex</a:t>
            </a:r>
          </a:p>
          <a:p>
            <a:pPr>
              <a:buNone/>
            </a:pPr>
            <a:endParaRPr lang="en-US" sz="1200" dirty="0"/>
          </a:p>
          <a:p>
            <a:r>
              <a:rPr lang="en-US" dirty="0"/>
              <a:t> Often hinges on details</a:t>
            </a:r>
          </a:p>
          <a:p>
            <a:pPr>
              <a:buNone/>
            </a:pPr>
            <a:endParaRPr lang="en-US" sz="1100" dirty="0"/>
          </a:p>
          <a:p>
            <a:r>
              <a:rPr lang="en-US" dirty="0"/>
              <a:t> Always changing</a:t>
            </a:r>
          </a:p>
          <a:p>
            <a:endParaRPr lang="en-US" sz="1100" dirty="0"/>
          </a:p>
          <a:p>
            <a:r>
              <a:rPr lang="en-US" dirty="0"/>
              <a:t> NOT tax advice</a:t>
            </a:r>
          </a:p>
        </p:txBody>
      </p:sp>
    </p:spTree>
    <p:extLst>
      <p:ext uri="{BB962C8B-B14F-4D97-AF65-F5344CB8AC3E}">
        <p14:creationId xmlns:p14="http://schemas.microsoft.com/office/powerpoint/2010/main" val="421073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Time of sale</a:t>
            </a:r>
          </a:p>
        </p:txBody>
      </p:sp>
      <p:sp>
        <p:nvSpPr>
          <p:cNvPr id="11267" name="Content Placeholder 2"/>
          <p:cNvSpPr>
            <a:spLocks noGrp="1"/>
          </p:cNvSpPr>
          <p:nvPr>
            <p:ph idx="1"/>
          </p:nvPr>
        </p:nvSpPr>
        <p:spPr>
          <a:xfrm>
            <a:off x="685800" y="1690690"/>
            <a:ext cx="10668000" cy="1069975"/>
          </a:xfrm>
        </p:spPr>
        <p:txBody>
          <a:bodyPr>
            <a:normAutofit/>
          </a:bodyPr>
          <a:lstStyle/>
          <a:p>
            <a:pPr marL="0" indent="0" eaLnBrk="1" hangingPunct="1">
              <a:buNone/>
            </a:pPr>
            <a:r>
              <a:rPr lang="en-US" sz="3600" dirty="0"/>
              <a:t> Determination of gain</a:t>
            </a:r>
          </a:p>
        </p:txBody>
      </p:sp>
      <p:pic>
        <p:nvPicPr>
          <p:cNvPr id="8" name="Picture 7">
            <a:extLst>
              <a:ext uri="{FF2B5EF4-FFF2-40B4-BE49-F238E27FC236}">
                <a16:creationId xmlns:a16="http://schemas.microsoft.com/office/drawing/2014/main" id="{77B85501-6942-7541-A25D-53AE3B4DE9F7}"/>
              </a:ext>
            </a:extLst>
          </p:cNvPr>
          <p:cNvPicPr>
            <a:picLocks noChangeAspect="1"/>
          </p:cNvPicPr>
          <p:nvPr/>
        </p:nvPicPr>
        <p:blipFill rotWithShape="1">
          <a:blip r:embed="rId3">
            <a:extLst>
              <a:ext uri="{28A0092B-C50C-407E-A947-70E740481C1C}">
                <a14:useLocalDpi xmlns:a14="http://schemas.microsoft.com/office/drawing/2010/main" val="0"/>
              </a:ext>
            </a:extLst>
          </a:blip>
          <a:srcRect t="45455" b="34343"/>
          <a:stretch/>
        </p:blipFill>
        <p:spPr>
          <a:xfrm>
            <a:off x="838200" y="2438401"/>
            <a:ext cx="11658600" cy="304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t>What is basis?</a:t>
            </a:r>
          </a:p>
        </p:txBody>
      </p:sp>
      <p:sp>
        <p:nvSpPr>
          <p:cNvPr id="3" name="Content Placeholder 2"/>
          <p:cNvSpPr>
            <a:spLocks noGrp="1"/>
          </p:cNvSpPr>
          <p:nvPr>
            <p:ph idx="1"/>
          </p:nvPr>
        </p:nvSpPr>
        <p:spPr/>
        <p:txBody>
          <a:bodyPr>
            <a:normAutofit/>
          </a:bodyPr>
          <a:lstStyle/>
          <a:p>
            <a:pPr eaLnBrk="1" hangingPunct="1"/>
            <a:r>
              <a:rPr lang="en-US" sz="3600" dirty="0"/>
              <a:t> A measure of an owner’s </a:t>
            </a:r>
            <a:br>
              <a:rPr lang="en-US" sz="3600" dirty="0"/>
            </a:br>
            <a:r>
              <a:rPr lang="en-US" sz="3600" dirty="0"/>
              <a:t> investment in a capital asset</a:t>
            </a:r>
          </a:p>
          <a:p>
            <a:pPr eaLnBrk="1" hangingPunct="1"/>
            <a:endParaRPr lang="en-US" sz="1400" dirty="0"/>
          </a:p>
          <a:p>
            <a:pPr eaLnBrk="1" hangingPunct="1"/>
            <a:r>
              <a:rPr lang="en-US" sz="3600" dirty="0"/>
              <a:t> Important at the point of sale</a:t>
            </a:r>
          </a:p>
          <a:p>
            <a:pPr marL="342900" lvl="1" indent="0" eaLnBrk="1" hangingPunct="1">
              <a:buNone/>
            </a:pPr>
            <a:r>
              <a:rPr lang="en-US" sz="3600" i="1" dirty="0"/>
              <a:t>Will reduce your taxable 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7"/>
            <a:ext cx="10668000" cy="1325563"/>
          </a:xfrm>
        </p:spPr>
        <p:txBody>
          <a:bodyPr>
            <a:normAutofit/>
          </a:bodyPr>
          <a:lstStyle/>
          <a:p>
            <a:r>
              <a:rPr lang="en-US" dirty="0"/>
              <a:t>Determination of basis</a:t>
            </a:r>
          </a:p>
        </p:txBody>
      </p:sp>
      <p:sp>
        <p:nvSpPr>
          <p:cNvPr id="3" name="Content Placeholder 2"/>
          <p:cNvSpPr>
            <a:spLocks noGrp="1"/>
          </p:cNvSpPr>
          <p:nvPr>
            <p:ph idx="1"/>
          </p:nvPr>
        </p:nvSpPr>
        <p:spPr>
          <a:xfrm>
            <a:off x="838200" y="1600200"/>
            <a:ext cx="11125200" cy="5167310"/>
          </a:xfrm>
        </p:spPr>
        <p:txBody>
          <a:bodyPr>
            <a:normAutofit/>
          </a:bodyPr>
          <a:lstStyle/>
          <a:p>
            <a:r>
              <a:rPr lang="en-US" dirty="0"/>
              <a:t> </a:t>
            </a:r>
            <a:r>
              <a:rPr lang="en-US" sz="3600" dirty="0"/>
              <a:t>Depends on how property is acquired</a:t>
            </a:r>
          </a:p>
          <a:p>
            <a:pPr lvl="2"/>
            <a:r>
              <a:rPr lang="en-US" dirty="0"/>
              <a:t>Purchase</a:t>
            </a:r>
          </a:p>
          <a:p>
            <a:pPr lvl="2"/>
            <a:r>
              <a:rPr lang="en-US" dirty="0"/>
              <a:t>Gift</a:t>
            </a:r>
          </a:p>
          <a:p>
            <a:pPr lvl="2"/>
            <a:r>
              <a:rPr lang="en-US" dirty="0"/>
              <a:t>Inheritance</a:t>
            </a:r>
          </a:p>
          <a:p>
            <a:pPr lvl="2"/>
            <a:r>
              <a:rPr lang="en-US" dirty="0"/>
              <a:t>Exchange</a:t>
            </a:r>
          </a:p>
          <a:p>
            <a:pPr lvl="2"/>
            <a:endParaRPr lang="en-US" sz="1200" dirty="0"/>
          </a:p>
          <a:p>
            <a:r>
              <a:rPr lang="en-US" sz="3600" dirty="0"/>
              <a:t> Reforestation after a harvest</a:t>
            </a:r>
          </a:p>
        </p:txBody>
      </p:sp>
    </p:spTree>
    <p:extLst>
      <p:ext uri="{BB962C8B-B14F-4D97-AF65-F5344CB8AC3E}">
        <p14:creationId xmlns:p14="http://schemas.microsoft.com/office/powerpoint/2010/main" val="185417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dirty="0"/>
              <a:t>What if a basis was never done?</a:t>
            </a:r>
          </a:p>
        </p:txBody>
      </p:sp>
      <p:sp>
        <p:nvSpPr>
          <p:cNvPr id="23555" name="Content Placeholder 2"/>
          <p:cNvSpPr>
            <a:spLocks noGrp="1"/>
          </p:cNvSpPr>
          <p:nvPr>
            <p:ph idx="1"/>
          </p:nvPr>
        </p:nvSpPr>
        <p:spPr>
          <a:xfrm>
            <a:off x="990600" y="1828800"/>
            <a:ext cx="9829800" cy="5029200"/>
          </a:xfrm>
        </p:spPr>
        <p:txBody>
          <a:bodyPr>
            <a:normAutofit/>
          </a:bodyPr>
          <a:lstStyle/>
          <a:p>
            <a:pPr eaLnBrk="1" hangingPunct="1">
              <a:lnSpc>
                <a:spcPct val="150000"/>
              </a:lnSpc>
            </a:pPr>
            <a:r>
              <a:rPr lang="en-US" sz="3600" dirty="0"/>
              <a:t> Retroactive basis determination</a:t>
            </a:r>
          </a:p>
          <a:p>
            <a:pPr eaLnBrk="1" hangingPunct="1">
              <a:lnSpc>
                <a:spcPct val="110000"/>
              </a:lnSpc>
            </a:pPr>
            <a:r>
              <a:rPr lang="en-US" sz="3600" dirty="0"/>
              <a:t> Same method as if at time of purchase, </a:t>
            </a:r>
            <a:br>
              <a:rPr lang="en-US" sz="3600" dirty="0"/>
            </a:br>
            <a:r>
              <a:rPr lang="en-US" sz="3600" dirty="0"/>
              <a:t> just requires research</a:t>
            </a:r>
          </a:p>
          <a:p>
            <a:pPr eaLnBrk="1" hangingPunct="1">
              <a:lnSpc>
                <a:spcPct val="150000"/>
              </a:lnSpc>
            </a:pPr>
            <a:r>
              <a:rPr lang="en-US" sz="3600" dirty="0"/>
              <a:t> Will need to determine timber prices</a:t>
            </a:r>
          </a:p>
          <a:p>
            <a:pPr eaLnBrk="1" hangingPunct="1">
              <a:lnSpc>
                <a:spcPct val="150000"/>
              </a:lnSpc>
            </a:pPr>
            <a:r>
              <a:rPr lang="en-US" sz="3600" dirty="0"/>
              <a:t> Volume estimation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Recovering basis</a:t>
            </a:r>
          </a:p>
        </p:txBody>
      </p:sp>
      <p:sp>
        <p:nvSpPr>
          <p:cNvPr id="3" name="Content Placeholder 2"/>
          <p:cNvSpPr>
            <a:spLocks noGrp="1"/>
          </p:cNvSpPr>
          <p:nvPr>
            <p:ph idx="1"/>
          </p:nvPr>
        </p:nvSpPr>
        <p:spPr/>
        <p:txBody>
          <a:bodyPr>
            <a:normAutofit/>
          </a:bodyPr>
          <a:lstStyle/>
          <a:p>
            <a:pPr>
              <a:lnSpc>
                <a:spcPct val="150000"/>
              </a:lnSpc>
            </a:pPr>
            <a:r>
              <a:rPr lang="en-US" sz="3600" dirty="0"/>
              <a:t> Done through depletion</a:t>
            </a:r>
          </a:p>
          <a:p>
            <a:pPr>
              <a:lnSpc>
                <a:spcPct val="150000"/>
              </a:lnSpc>
            </a:pPr>
            <a:r>
              <a:rPr lang="en-US" sz="3600" dirty="0"/>
              <a:t> Adjusted basis ÷ total volume of timber</a:t>
            </a:r>
          </a:p>
          <a:p>
            <a:pPr>
              <a:lnSpc>
                <a:spcPct val="150000"/>
              </a:lnSpc>
            </a:pPr>
            <a:r>
              <a:rPr lang="en-US" sz="3600" dirty="0"/>
              <a:t> Calculated for each account</a:t>
            </a:r>
          </a:p>
        </p:txBody>
      </p:sp>
    </p:spTree>
    <p:extLst>
      <p:ext uri="{BB962C8B-B14F-4D97-AF65-F5344CB8AC3E}">
        <p14:creationId xmlns:p14="http://schemas.microsoft.com/office/powerpoint/2010/main" val="320093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sz="3600" dirty="0"/>
              <a:t> Adjusted basis $5,000</a:t>
            </a:r>
          </a:p>
          <a:p>
            <a:r>
              <a:rPr lang="en-US" sz="3600" dirty="0"/>
              <a:t> Total volume of timber 800 tons</a:t>
            </a:r>
          </a:p>
          <a:p>
            <a:endParaRPr lang="en-US" sz="3600" dirty="0"/>
          </a:p>
          <a:p>
            <a:r>
              <a:rPr lang="en-US" sz="3600" dirty="0"/>
              <a:t> Depletion unit = $6.25/ton sold</a:t>
            </a:r>
          </a:p>
        </p:txBody>
      </p:sp>
    </p:spTree>
    <p:extLst>
      <p:ext uri="{BB962C8B-B14F-4D97-AF65-F5344CB8AC3E}">
        <p14:creationId xmlns:p14="http://schemas.microsoft.com/office/powerpoint/2010/main" val="75466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sale</a:t>
            </a:r>
          </a:p>
        </p:txBody>
      </p:sp>
      <p:sp>
        <p:nvSpPr>
          <p:cNvPr id="3" name="Content Placeholder 2"/>
          <p:cNvSpPr>
            <a:spLocks noGrp="1"/>
          </p:cNvSpPr>
          <p:nvPr>
            <p:ph idx="1"/>
          </p:nvPr>
        </p:nvSpPr>
        <p:spPr>
          <a:xfrm>
            <a:off x="838200" y="1825624"/>
            <a:ext cx="11125200" cy="4727575"/>
          </a:xfrm>
        </p:spPr>
        <p:txBody>
          <a:bodyPr>
            <a:normAutofit/>
          </a:bodyPr>
          <a:lstStyle/>
          <a:p>
            <a:pPr>
              <a:spcAft>
                <a:spcPts val="600"/>
              </a:spcAft>
            </a:pPr>
            <a:r>
              <a:rPr lang="en-US" sz="3600" dirty="0"/>
              <a:t> Sell 1/3 of timber (267 tons)</a:t>
            </a:r>
          </a:p>
          <a:p>
            <a:pPr>
              <a:spcAft>
                <a:spcPts val="600"/>
              </a:spcAft>
            </a:pPr>
            <a:r>
              <a:rPr lang="en-US" sz="3600" dirty="0"/>
              <a:t> Receive $3,204 for timber</a:t>
            </a:r>
          </a:p>
          <a:p>
            <a:pPr>
              <a:spcAft>
                <a:spcPts val="600"/>
              </a:spcAft>
            </a:pPr>
            <a:r>
              <a:rPr lang="en-US" sz="3600" dirty="0"/>
              <a:t> Sale expenses of $320</a:t>
            </a:r>
          </a:p>
          <a:p>
            <a:endParaRPr lang="en-US" sz="1200" dirty="0"/>
          </a:p>
          <a:p>
            <a:pPr marL="0" indent="0">
              <a:lnSpc>
                <a:spcPct val="150000"/>
              </a:lnSpc>
              <a:buNone/>
            </a:pPr>
            <a:r>
              <a:rPr lang="en-US" sz="3600" dirty="0"/>
              <a:t>267 tons x $6.25/ton = $1,669</a:t>
            </a:r>
          </a:p>
          <a:p>
            <a:pPr marL="0" indent="0">
              <a:lnSpc>
                <a:spcPct val="150000"/>
              </a:lnSpc>
              <a:buNone/>
            </a:pPr>
            <a:r>
              <a:rPr lang="en-US" sz="3600" dirty="0"/>
              <a:t>$3,204 – $1,669 – $320 = $1,215 taxable gain</a:t>
            </a:r>
          </a:p>
        </p:txBody>
      </p:sp>
    </p:spTree>
    <p:extLst>
      <p:ext uri="{BB962C8B-B14F-4D97-AF65-F5344CB8AC3E}">
        <p14:creationId xmlns:p14="http://schemas.microsoft.com/office/powerpoint/2010/main" val="1085562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lstStyle/>
          <a:p>
            <a:r>
              <a:rPr lang="en-US" dirty="0"/>
              <a:t>Types of income</a:t>
            </a:r>
          </a:p>
        </p:txBody>
      </p:sp>
      <p:sp>
        <p:nvSpPr>
          <p:cNvPr id="3" name="Content Placeholder 2"/>
          <p:cNvSpPr>
            <a:spLocks noGrp="1"/>
          </p:cNvSpPr>
          <p:nvPr>
            <p:ph idx="1"/>
          </p:nvPr>
        </p:nvSpPr>
        <p:spPr>
          <a:xfrm>
            <a:off x="838200" y="1477964"/>
            <a:ext cx="10515600" cy="4939352"/>
          </a:xfrm>
        </p:spPr>
        <p:txBody>
          <a:bodyPr>
            <a:noAutofit/>
          </a:bodyPr>
          <a:lstStyle/>
          <a:p>
            <a:pPr marL="0" indent="0">
              <a:spcAft>
                <a:spcPts val="600"/>
              </a:spcAft>
              <a:buNone/>
            </a:pPr>
            <a:r>
              <a:rPr lang="en-US" sz="3600" b="1" dirty="0">
                <a:solidFill>
                  <a:srgbClr val="DC4405"/>
                </a:solidFill>
              </a:rPr>
              <a:t>Ordinary income</a:t>
            </a:r>
          </a:p>
          <a:p>
            <a:pPr lvl="1">
              <a:spcAft>
                <a:spcPts val="600"/>
              </a:spcAft>
            </a:pPr>
            <a:r>
              <a:rPr lang="en-US" sz="2800" dirty="0"/>
              <a:t>Example:  wages</a:t>
            </a:r>
          </a:p>
          <a:p>
            <a:pPr lvl="1">
              <a:spcAft>
                <a:spcPts val="600"/>
              </a:spcAft>
            </a:pPr>
            <a:r>
              <a:rPr lang="en-US" sz="2800" dirty="0"/>
              <a:t>Rate: 10%-37% for individuals</a:t>
            </a:r>
          </a:p>
          <a:p>
            <a:pPr>
              <a:spcAft>
                <a:spcPts val="600"/>
              </a:spcAft>
            </a:pPr>
            <a:endParaRPr lang="en-US" sz="1100" dirty="0"/>
          </a:p>
          <a:p>
            <a:pPr marL="0" indent="0">
              <a:spcAft>
                <a:spcPts val="600"/>
              </a:spcAft>
              <a:buNone/>
            </a:pPr>
            <a:r>
              <a:rPr lang="en-US" sz="3600" b="1" dirty="0">
                <a:solidFill>
                  <a:srgbClr val="DC4405"/>
                </a:solidFill>
              </a:rPr>
              <a:t>Capital gains</a:t>
            </a:r>
          </a:p>
          <a:p>
            <a:pPr lvl="1">
              <a:spcAft>
                <a:spcPts val="600"/>
              </a:spcAft>
            </a:pPr>
            <a:r>
              <a:rPr lang="en-US" sz="2800" dirty="0"/>
              <a:t>Lower rates</a:t>
            </a:r>
          </a:p>
          <a:p>
            <a:pPr lvl="1">
              <a:spcAft>
                <a:spcPts val="600"/>
              </a:spcAft>
            </a:pPr>
            <a:r>
              <a:rPr lang="en-US" sz="2800" dirty="0"/>
              <a:t>0 &amp; 15% and 20% bracket</a:t>
            </a:r>
          </a:p>
          <a:p>
            <a:pPr lvl="1">
              <a:spcAft>
                <a:spcPts val="600"/>
              </a:spcAft>
            </a:pPr>
            <a:r>
              <a:rPr lang="en-US" sz="2800" dirty="0"/>
              <a:t>No self-employment tax (15.3%!)</a:t>
            </a:r>
          </a:p>
          <a:p>
            <a:pPr lvl="1">
              <a:spcAft>
                <a:spcPts val="600"/>
              </a:spcAft>
            </a:pPr>
            <a:r>
              <a:rPr lang="en-US" sz="2800" dirty="0"/>
              <a:t>Can be offset completely by capital losses</a:t>
            </a:r>
          </a:p>
          <a:p>
            <a:pPr marL="365760" lvl="1" indent="0">
              <a:buNone/>
            </a:pPr>
            <a:endParaRPr lang="en-US" sz="3600" dirty="0"/>
          </a:p>
          <a:p>
            <a:pPr lvl="1">
              <a:buNone/>
            </a:pPr>
            <a:endParaRPr 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timber is held</a:t>
            </a:r>
          </a:p>
        </p:txBody>
      </p:sp>
      <p:sp>
        <p:nvSpPr>
          <p:cNvPr id="3" name="Content Placeholder 2"/>
          <p:cNvSpPr>
            <a:spLocks noGrp="1"/>
          </p:cNvSpPr>
          <p:nvPr>
            <p:ph idx="1"/>
          </p:nvPr>
        </p:nvSpPr>
        <p:spPr>
          <a:xfrm>
            <a:off x="838200" y="1825624"/>
            <a:ext cx="11353800" cy="4956175"/>
          </a:xfrm>
        </p:spPr>
        <p:txBody>
          <a:bodyPr>
            <a:normAutofit/>
          </a:bodyPr>
          <a:lstStyle/>
          <a:p>
            <a:r>
              <a:rPr lang="en-US" sz="3600" dirty="0"/>
              <a:t> Must be held for more than 1 year</a:t>
            </a:r>
          </a:p>
          <a:p>
            <a:endParaRPr lang="en-US" sz="1200" dirty="0"/>
          </a:p>
          <a:p>
            <a:r>
              <a:rPr lang="en-US" sz="3600" dirty="0"/>
              <a:t> For gift, donor’s and recipient’s </a:t>
            </a:r>
            <a:br>
              <a:rPr lang="en-US" sz="3600" dirty="0"/>
            </a:br>
            <a:r>
              <a:rPr lang="en-US" sz="3600" dirty="0"/>
              <a:t> time is counted</a:t>
            </a:r>
          </a:p>
          <a:p>
            <a:endParaRPr lang="en-US" sz="1200" dirty="0"/>
          </a:p>
          <a:p>
            <a:r>
              <a:rPr lang="en-US" sz="3600" dirty="0"/>
              <a:t> No holding period if inherited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a:t>Contracts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22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implications</a:t>
            </a:r>
          </a:p>
        </p:txBody>
      </p:sp>
      <p:sp>
        <p:nvSpPr>
          <p:cNvPr id="3" name="Content Placeholder 2"/>
          <p:cNvSpPr>
            <a:spLocks noGrp="1"/>
          </p:cNvSpPr>
          <p:nvPr>
            <p:ph idx="1"/>
          </p:nvPr>
        </p:nvSpPr>
        <p:spPr/>
        <p:txBody>
          <a:bodyPr>
            <a:normAutofit/>
          </a:bodyPr>
          <a:lstStyle/>
          <a:p>
            <a:pPr>
              <a:spcAft>
                <a:spcPts val="1200"/>
              </a:spcAft>
            </a:pPr>
            <a:r>
              <a:rPr lang="en-US" sz="3600" dirty="0"/>
              <a:t> $1,215 taxable gain</a:t>
            </a:r>
          </a:p>
          <a:p>
            <a:pPr>
              <a:spcAft>
                <a:spcPts val="1200"/>
              </a:spcAft>
            </a:pPr>
            <a:r>
              <a:rPr lang="en-US" sz="3600" dirty="0"/>
              <a:t> Capital gains rate 15%</a:t>
            </a:r>
          </a:p>
          <a:p>
            <a:pPr>
              <a:spcAft>
                <a:spcPts val="1200"/>
              </a:spcAft>
            </a:pPr>
            <a:r>
              <a:rPr lang="en-US" sz="3600" dirty="0"/>
              <a:t> $1,215 x 0.15 = $182.25 taxes on sale</a:t>
            </a:r>
          </a:p>
          <a:p>
            <a:pPr>
              <a:spcAft>
                <a:spcPts val="1200"/>
              </a:spcAft>
            </a:pPr>
            <a:r>
              <a:rPr lang="en-US" sz="3600" dirty="0"/>
              <a:t> $3,204 – $320 – $182 = $2,702 </a:t>
            </a:r>
            <a:br>
              <a:rPr lang="en-US" sz="3600" dirty="0"/>
            </a:br>
            <a:r>
              <a:rPr lang="en-US" sz="3600" dirty="0"/>
              <a:t> after-tax proceeds</a:t>
            </a:r>
          </a:p>
        </p:txBody>
      </p:sp>
    </p:spTree>
    <p:extLst>
      <p:ext uri="{BB962C8B-B14F-4D97-AF65-F5344CB8AC3E}">
        <p14:creationId xmlns:p14="http://schemas.microsoft.com/office/powerpoint/2010/main" val="204162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Clearcut</a:t>
            </a:r>
            <a:r>
              <a:rPr lang="en-US" dirty="0"/>
              <a:t> stumpage sale</a:t>
            </a:r>
          </a:p>
        </p:txBody>
      </p:sp>
      <p:sp>
        <p:nvSpPr>
          <p:cNvPr id="3" name="Content Placeholder 2"/>
          <p:cNvSpPr>
            <a:spLocks noGrp="1"/>
          </p:cNvSpPr>
          <p:nvPr>
            <p:ph idx="1"/>
          </p:nvPr>
        </p:nvSpPr>
        <p:spPr>
          <a:xfrm>
            <a:off x="838200" y="1825625"/>
            <a:ext cx="10744200" cy="4351338"/>
          </a:xfrm>
        </p:spPr>
        <p:txBody>
          <a:bodyPr>
            <a:normAutofit/>
          </a:bodyPr>
          <a:lstStyle/>
          <a:p>
            <a:pPr marL="0" indent="0">
              <a:buNone/>
            </a:pPr>
            <a:r>
              <a:rPr lang="en-US" sz="3600" dirty="0"/>
              <a:t> $15,000 in basis account</a:t>
            </a:r>
          </a:p>
          <a:p>
            <a:pPr marL="0" indent="0">
              <a:buNone/>
            </a:pPr>
            <a:endParaRPr lang="en-US" sz="3600" dirty="0"/>
          </a:p>
          <a:p>
            <a:pPr marL="0" indent="0">
              <a:buNone/>
            </a:pPr>
            <a:r>
              <a:rPr lang="en-US" sz="3600" dirty="0"/>
              <a:t> </a:t>
            </a:r>
            <a:r>
              <a:rPr lang="en-US" sz="3600" b="1" dirty="0"/>
              <a:t>Sale proceeds – expenses – basis = gain</a:t>
            </a:r>
          </a:p>
          <a:p>
            <a:pPr marL="0" indent="0">
              <a:buNone/>
            </a:pPr>
            <a:endParaRPr lang="en-US" sz="3600" dirty="0"/>
          </a:p>
          <a:p>
            <a:pPr marL="0" indent="0">
              <a:buNone/>
            </a:pPr>
            <a:r>
              <a:rPr lang="en-US" sz="3600" dirty="0"/>
              <a:t> $65,000 – $5,000 – $15,000 = $45,000</a:t>
            </a:r>
          </a:p>
          <a:p>
            <a:pPr marL="0" indent="0">
              <a:buNone/>
            </a:pPr>
            <a:r>
              <a:rPr lang="en-US" sz="3600" dirty="0"/>
              <a:t> $45,000 x (0.15) = $6,750 tax paid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631a election</a:t>
            </a:r>
          </a:p>
        </p:txBody>
      </p:sp>
      <p:sp>
        <p:nvSpPr>
          <p:cNvPr id="3" name="Content Placeholder 2"/>
          <p:cNvSpPr>
            <a:spLocks noGrp="1"/>
          </p:cNvSpPr>
          <p:nvPr>
            <p:ph idx="1"/>
          </p:nvPr>
        </p:nvSpPr>
        <p:spPr>
          <a:xfrm>
            <a:off x="838200" y="1828800"/>
            <a:ext cx="10515600" cy="4879975"/>
          </a:xfrm>
        </p:spPr>
        <p:txBody>
          <a:bodyPr>
            <a:normAutofit/>
          </a:bodyPr>
          <a:lstStyle/>
          <a:p>
            <a:pPr marL="0" indent="0">
              <a:spcAft>
                <a:spcPts val="1200"/>
              </a:spcAft>
              <a:buNone/>
            </a:pPr>
            <a:r>
              <a:rPr lang="en-US" sz="3600" dirty="0"/>
              <a:t>Breaks sale proceeds into two segments:</a:t>
            </a:r>
          </a:p>
          <a:p>
            <a:pPr marL="742950" indent="-742950">
              <a:spcAft>
                <a:spcPts val="1200"/>
              </a:spcAft>
              <a:buFont typeface="+mj-lt"/>
              <a:buAutoNum type="arabicPeriod"/>
            </a:pPr>
            <a:r>
              <a:rPr lang="en-US" sz="3600" b="1" dirty="0">
                <a:solidFill>
                  <a:srgbClr val="DC4405"/>
                </a:solidFill>
              </a:rPr>
              <a:t>Gain</a:t>
            </a:r>
            <a:r>
              <a:rPr lang="en-US" sz="3600" dirty="0"/>
              <a:t> from holding standing timber</a:t>
            </a:r>
          </a:p>
          <a:p>
            <a:pPr marL="742950" indent="-742950">
              <a:spcAft>
                <a:spcPts val="1200"/>
              </a:spcAft>
              <a:buFont typeface="+mj-lt"/>
              <a:buAutoNum type="arabicPeriod"/>
            </a:pPr>
            <a:r>
              <a:rPr lang="en-US" sz="3600" b="1" dirty="0">
                <a:solidFill>
                  <a:srgbClr val="DC4405"/>
                </a:solidFill>
              </a:rPr>
              <a:t>Value</a:t>
            </a:r>
            <a:r>
              <a:rPr lang="en-US" sz="3600" dirty="0"/>
              <a:t> added by conversion into products</a:t>
            </a:r>
          </a:p>
        </p:txBody>
      </p:sp>
    </p:spTree>
    <p:extLst>
      <p:ext uri="{BB962C8B-B14F-4D97-AF65-F5344CB8AC3E}">
        <p14:creationId xmlns:p14="http://schemas.microsoft.com/office/powerpoint/2010/main" val="244354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631a </a:t>
            </a:r>
          </a:p>
        </p:txBody>
      </p:sp>
      <p:sp>
        <p:nvSpPr>
          <p:cNvPr id="3" name="Content Placeholder 2"/>
          <p:cNvSpPr>
            <a:spLocks noGrp="1"/>
          </p:cNvSpPr>
          <p:nvPr>
            <p:ph idx="1"/>
          </p:nvPr>
        </p:nvSpPr>
        <p:spPr>
          <a:xfrm>
            <a:off x="838200" y="1825624"/>
            <a:ext cx="10515600" cy="5032376"/>
          </a:xfrm>
        </p:spPr>
        <p:txBody>
          <a:bodyPr>
            <a:normAutofit/>
          </a:bodyPr>
          <a:lstStyle/>
          <a:p>
            <a:pPr marL="0" indent="0">
              <a:buNone/>
            </a:pPr>
            <a:r>
              <a:rPr lang="en-US" sz="3600" b="1" dirty="0">
                <a:solidFill>
                  <a:srgbClr val="DC4405"/>
                </a:solidFill>
              </a:rPr>
              <a:t>Gain from holding standing timber</a:t>
            </a:r>
          </a:p>
          <a:p>
            <a:pPr>
              <a:lnSpc>
                <a:spcPct val="120000"/>
              </a:lnSpc>
            </a:pPr>
            <a:r>
              <a:rPr lang="en-US" sz="3600" dirty="0"/>
              <a:t> Deemed sale of standing timber to owner</a:t>
            </a:r>
            <a:br>
              <a:rPr lang="en-US" sz="3600" dirty="0"/>
            </a:br>
            <a:r>
              <a:rPr lang="en-US" sz="3600" dirty="0"/>
              <a:t> by himself for FMV before cutting</a:t>
            </a:r>
          </a:p>
          <a:p>
            <a:pPr>
              <a:lnSpc>
                <a:spcPct val="160000"/>
              </a:lnSpc>
            </a:pPr>
            <a:r>
              <a:rPr lang="en-US" sz="3600" dirty="0"/>
              <a:t> Capital gain = FMV – adjusted basis</a:t>
            </a:r>
          </a:p>
          <a:p>
            <a:pPr>
              <a:lnSpc>
                <a:spcPct val="160000"/>
              </a:lnSpc>
            </a:pPr>
            <a:r>
              <a:rPr lang="en-US" sz="3600" dirty="0"/>
              <a:t> Must elect in writing</a:t>
            </a:r>
          </a:p>
        </p:txBody>
      </p:sp>
    </p:spTree>
    <p:extLst>
      <p:ext uri="{BB962C8B-B14F-4D97-AF65-F5344CB8AC3E}">
        <p14:creationId xmlns:p14="http://schemas.microsoft.com/office/powerpoint/2010/main" val="564825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631a</a:t>
            </a:r>
          </a:p>
        </p:txBody>
      </p:sp>
      <p:sp>
        <p:nvSpPr>
          <p:cNvPr id="3" name="Content Placeholder 2"/>
          <p:cNvSpPr>
            <a:spLocks noGrp="1"/>
          </p:cNvSpPr>
          <p:nvPr>
            <p:ph idx="1"/>
          </p:nvPr>
        </p:nvSpPr>
        <p:spPr>
          <a:xfrm>
            <a:off x="838200" y="1825625"/>
            <a:ext cx="10668000" cy="4351338"/>
          </a:xfrm>
        </p:spPr>
        <p:txBody>
          <a:bodyPr>
            <a:normAutofit/>
          </a:bodyPr>
          <a:lstStyle/>
          <a:p>
            <a:pPr marL="0" indent="0">
              <a:buNone/>
            </a:pPr>
            <a:r>
              <a:rPr lang="en-US" sz="3600" dirty="0"/>
              <a:t>New basis is FMV on Jan. 1</a:t>
            </a:r>
          </a:p>
          <a:p>
            <a:pPr marL="0" indent="0">
              <a:buNone/>
            </a:pPr>
            <a:endParaRPr lang="en-US" sz="3600" dirty="0"/>
          </a:p>
          <a:p>
            <a:pPr marL="0" indent="0">
              <a:lnSpc>
                <a:spcPct val="80000"/>
              </a:lnSpc>
              <a:buNone/>
            </a:pPr>
            <a:r>
              <a:rPr lang="en-US" sz="3600" b="1" dirty="0"/>
              <a:t>Sales    new	   logging</a:t>
            </a:r>
            <a:br>
              <a:rPr lang="en-US" sz="3600" b="1" dirty="0"/>
            </a:br>
            <a:r>
              <a:rPr lang="en-US" sz="3600" b="1" dirty="0"/>
              <a:t>price – basis – &amp; hauling = ordinary gain</a:t>
            </a:r>
            <a:br>
              <a:rPr lang="en-US" sz="3600" b="1" dirty="0"/>
            </a:br>
            <a:r>
              <a:rPr lang="en-US" sz="3600" b="1" dirty="0"/>
              <a:t>					   expenses</a:t>
            </a:r>
          </a:p>
          <a:p>
            <a:pPr marL="0" indent="0">
              <a:lnSpc>
                <a:spcPct val="80000"/>
              </a:lnSpc>
              <a:buNone/>
            </a:pPr>
            <a:endParaRPr lang="en-US" sz="3600" b="1" dirty="0"/>
          </a:p>
        </p:txBody>
      </p:sp>
    </p:spTree>
    <p:extLst>
      <p:ext uri="{BB962C8B-B14F-4D97-AF65-F5344CB8AC3E}">
        <p14:creationId xmlns:p14="http://schemas.microsoft.com/office/powerpoint/2010/main" val="199919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631a</a:t>
            </a:r>
          </a:p>
        </p:txBody>
      </p:sp>
      <p:sp>
        <p:nvSpPr>
          <p:cNvPr id="3" name="Content Placeholder 2"/>
          <p:cNvSpPr>
            <a:spLocks noGrp="1"/>
          </p:cNvSpPr>
          <p:nvPr>
            <p:ph idx="1"/>
          </p:nvPr>
        </p:nvSpPr>
        <p:spPr>
          <a:xfrm>
            <a:off x="838200" y="1825624"/>
            <a:ext cx="10515600" cy="4879975"/>
          </a:xfrm>
        </p:spPr>
        <p:txBody>
          <a:bodyPr>
            <a:normAutofit/>
          </a:bodyPr>
          <a:lstStyle/>
          <a:p>
            <a:r>
              <a:rPr lang="en-US" sz="3600" dirty="0"/>
              <a:t> Land purchased in 2016</a:t>
            </a:r>
          </a:p>
          <a:p>
            <a:r>
              <a:rPr lang="en-US" sz="3600" dirty="0"/>
              <a:t> Landowner cuts 60 MBF in 2018 </a:t>
            </a:r>
          </a:p>
          <a:p>
            <a:r>
              <a:rPr lang="en-US" sz="3600" dirty="0"/>
              <a:t> Logs were sold in 2018 for $9,600</a:t>
            </a:r>
          </a:p>
          <a:p>
            <a:r>
              <a:rPr lang="en-US" sz="3600" dirty="0"/>
              <a:t> FMV on Jan. 1 was $7,500</a:t>
            </a:r>
          </a:p>
          <a:p>
            <a:endParaRPr lang="en-US" sz="1200" dirty="0"/>
          </a:p>
          <a:p>
            <a:pPr marL="0" indent="0">
              <a:buNone/>
            </a:pPr>
            <a:r>
              <a:rPr lang="en-US" sz="3600" b="1" dirty="0"/>
              <a:t>Basis = $1,460</a:t>
            </a:r>
          </a:p>
          <a:p>
            <a:pPr marL="0" indent="0">
              <a:buNone/>
            </a:pPr>
            <a:r>
              <a:rPr lang="en-US" sz="3600" b="1" dirty="0"/>
              <a:t>Harvest expenses = $1,500</a:t>
            </a:r>
          </a:p>
          <a:p>
            <a:pPr marL="0" indent="0">
              <a:buNone/>
            </a:pPr>
            <a:r>
              <a:rPr lang="en-US" sz="3600" b="1" dirty="0"/>
              <a:t>Elect 631a</a:t>
            </a:r>
          </a:p>
        </p:txBody>
      </p:sp>
    </p:spTree>
    <p:extLst>
      <p:ext uri="{BB962C8B-B14F-4D97-AF65-F5344CB8AC3E}">
        <p14:creationId xmlns:p14="http://schemas.microsoft.com/office/powerpoint/2010/main" val="1187369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631a</a:t>
            </a:r>
          </a:p>
        </p:txBody>
      </p:sp>
      <p:sp>
        <p:nvSpPr>
          <p:cNvPr id="3" name="Content Placeholder 2"/>
          <p:cNvSpPr>
            <a:spLocks noGrp="1"/>
          </p:cNvSpPr>
          <p:nvPr>
            <p:ph idx="1"/>
          </p:nvPr>
        </p:nvSpPr>
        <p:spPr/>
        <p:txBody>
          <a:bodyPr/>
          <a:lstStyle/>
          <a:p>
            <a:pPr marL="0" indent="0">
              <a:buNone/>
            </a:pPr>
            <a:r>
              <a:rPr lang="en-US" sz="3600" b="1" dirty="0"/>
              <a:t>Gain from sale to self</a:t>
            </a:r>
          </a:p>
          <a:p>
            <a:pPr lvl="1"/>
            <a:r>
              <a:rPr lang="en-US" sz="3600" dirty="0"/>
              <a:t> FMV on Jan 1 = 			$7,500</a:t>
            </a:r>
          </a:p>
          <a:p>
            <a:pPr lvl="1"/>
            <a:r>
              <a:rPr lang="en-US" sz="3600" dirty="0"/>
              <a:t> Basis in timber cut =	$1,460 </a:t>
            </a:r>
          </a:p>
          <a:p>
            <a:pPr lvl="1"/>
            <a:r>
              <a:rPr lang="en-US" sz="3600" dirty="0"/>
              <a:t> Gain =						$6,040</a:t>
            </a:r>
          </a:p>
          <a:p>
            <a:pPr lvl="1"/>
            <a:endParaRPr lang="en-US" dirty="0"/>
          </a:p>
          <a:p>
            <a:pPr marL="0" indent="0">
              <a:buNone/>
            </a:pPr>
            <a:r>
              <a:rPr lang="en-US" sz="3600" b="1" dirty="0"/>
              <a:t>Capital gain</a:t>
            </a:r>
          </a:p>
        </p:txBody>
      </p:sp>
    </p:spTree>
    <p:extLst>
      <p:ext uri="{BB962C8B-B14F-4D97-AF65-F5344CB8AC3E}">
        <p14:creationId xmlns:p14="http://schemas.microsoft.com/office/powerpoint/2010/main" val="139811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631a</a:t>
            </a:r>
          </a:p>
        </p:txBody>
      </p:sp>
      <p:sp>
        <p:nvSpPr>
          <p:cNvPr id="3" name="Content Placeholder 2"/>
          <p:cNvSpPr>
            <a:spLocks noGrp="1"/>
          </p:cNvSpPr>
          <p:nvPr>
            <p:ph idx="1"/>
          </p:nvPr>
        </p:nvSpPr>
        <p:spPr>
          <a:xfrm>
            <a:off x="838200" y="1825624"/>
            <a:ext cx="10515600" cy="5032375"/>
          </a:xfrm>
        </p:spPr>
        <p:txBody>
          <a:bodyPr>
            <a:noAutofit/>
          </a:bodyPr>
          <a:lstStyle/>
          <a:p>
            <a:pPr marL="0" indent="0">
              <a:buNone/>
            </a:pPr>
            <a:r>
              <a:rPr lang="en-US" sz="3600" b="1" dirty="0"/>
              <a:t>Gain from sale to self</a:t>
            </a:r>
          </a:p>
          <a:p>
            <a:pPr lvl="1"/>
            <a:r>
              <a:rPr lang="en-US" sz="2800" dirty="0"/>
              <a:t> FMV on Jan. 1			$7,500</a:t>
            </a:r>
          </a:p>
          <a:p>
            <a:pPr lvl="1"/>
            <a:r>
              <a:rPr lang="en-US" sz="2800" dirty="0"/>
              <a:t> Basis in timber cut		$1,460</a:t>
            </a:r>
          </a:p>
          <a:p>
            <a:pPr lvl="1"/>
            <a:r>
              <a:rPr lang="en-US" sz="2800" dirty="0"/>
              <a:t> Gain					$6,040</a:t>
            </a:r>
          </a:p>
          <a:p>
            <a:pPr marL="342900" lvl="1" indent="0">
              <a:buNone/>
            </a:pPr>
            <a:endParaRPr lang="en-US" sz="1200" dirty="0"/>
          </a:p>
          <a:p>
            <a:pPr marL="0" indent="0">
              <a:buNone/>
            </a:pPr>
            <a:r>
              <a:rPr lang="en-US" sz="3600" b="1" dirty="0"/>
              <a:t>Gain on sale</a:t>
            </a:r>
          </a:p>
          <a:p>
            <a:pPr lvl="1"/>
            <a:r>
              <a:rPr lang="en-US" sz="2800" dirty="0"/>
              <a:t> Sale proceeds			$9,600</a:t>
            </a:r>
          </a:p>
          <a:p>
            <a:pPr lvl="1"/>
            <a:r>
              <a:rPr lang="en-US" sz="2800" dirty="0"/>
              <a:t> Minus basis				$7,500</a:t>
            </a:r>
          </a:p>
          <a:p>
            <a:pPr lvl="1"/>
            <a:r>
              <a:rPr lang="en-US" sz="2800" dirty="0"/>
              <a:t> Sale expenses			$1,500</a:t>
            </a:r>
          </a:p>
          <a:p>
            <a:pPr lvl="1"/>
            <a:r>
              <a:rPr lang="en-US" sz="2800" dirty="0"/>
              <a:t> Ordinary gain			$   600</a:t>
            </a:r>
          </a:p>
        </p:txBody>
      </p:sp>
    </p:spTree>
    <p:extLst>
      <p:ext uri="{BB962C8B-B14F-4D97-AF65-F5344CB8AC3E}">
        <p14:creationId xmlns:p14="http://schemas.microsoft.com/office/powerpoint/2010/main" val="3246416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note</a:t>
            </a:r>
          </a:p>
        </p:txBody>
      </p:sp>
      <p:sp>
        <p:nvSpPr>
          <p:cNvPr id="3" name="Content Placeholder 2"/>
          <p:cNvSpPr>
            <a:spLocks noGrp="1"/>
          </p:cNvSpPr>
          <p:nvPr>
            <p:ph idx="1"/>
          </p:nvPr>
        </p:nvSpPr>
        <p:spPr>
          <a:xfrm>
            <a:off x="838200" y="1825624"/>
            <a:ext cx="10515600" cy="4879976"/>
          </a:xfrm>
        </p:spPr>
        <p:txBody>
          <a:bodyPr>
            <a:normAutofit/>
          </a:bodyPr>
          <a:lstStyle/>
          <a:p>
            <a:r>
              <a:rPr lang="en-US" sz="3600" dirty="0"/>
              <a:t> Medicare tax — “net investment income”</a:t>
            </a:r>
          </a:p>
          <a:p>
            <a:pPr>
              <a:lnSpc>
                <a:spcPct val="150000"/>
              </a:lnSpc>
            </a:pPr>
            <a:r>
              <a:rPr lang="en-US" sz="3600" dirty="0"/>
              <a:t> Effective 2013 </a:t>
            </a:r>
          </a:p>
          <a:p>
            <a:pPr>
              <a:lnSpc>
                <a:spcPct val="150000"/>
              </a:lnSpc>
            </a:pPr>
            <a:r>
              <a:rPr lang="en-US" sz="3600" dirty="0"/>
              <a:t> 3.8%</a:t>
            </a:r>
          </a:p>
          <a:p>
            <a:pPr>
              <a:lnSpc>
                <a:spcPct val="150000"/>
              </a:lnSpc>
            </a:pPr>
            <a:r>
              <a:rPr lang="en-US" sz="3600" dirty="0"/>
              <a:t> Capital gains</a:t>
            </a:r>
          </a:p>
          <a:p>
            <a:pPr>
              <a:lnSpc>
                <a:spcPct val="150000"/>
              </a:lnSpc>
            </a:pPr>
            <a:r>
              <a:rPr lang="en-US" sz="3600" dirty="0"/>
              <a:t> Passive activities</a:t>
            </a:r>
          </a:p>
          <a:p>
            <a:pPr marL="0" indent="0">
              <a:buNone/>
            </a:pPr>
            <a:endParaRPr lang="en-US" sz="3600" dirty="0"/>
          </a:p>
        </p:txBody>
      </p:sp>
    </p:spTree>
    <p:extLst>
      <p:ext uri="{BB962C8B-B14F-4D97-AF65-F5344CB8AC3E}">
        <p14:creationId xmlns:p14="http://schemas.microsoft.com/office/powerpoint/2010/main" val="641246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dirty="0"/>
              <a:t>Reforestation tax incentives</a:t>
            </a:r>
          </a:p>
        </p:txBody>
      </p:sp>
      <p:sp>
        <p:nvSpPr>
          <p:cNvPr id="8195" name="Content Placeholder 2"/>
          <p:cNvSpPr>
            <a:spLocks noGrp="1"/>
          </p:cNvSpPr>
          <p:nvPr>
            <p:ph idx="1"/>
          </p:nvPr>
        </p:nvSpPr>
        <p:spPr/>
        <p:txBody>
          <a:bodyPr/>
          <a:lstStyle/>
          <a:p>
            <a:pPr marL="0" indent="0" eaLnBrk="1" hangingPunct="1">
              <a:buNone/>
            </a:pPr>
            <a:r>
              <a:rPr lang="en-US" sz="3600" dirty="0"/>
              <a:t>Outright deduction of expenses up to $10K</a:t>
            </a:r>
          </a:p>
          <a:p>
            <a:pPr lvl="1"/>
            <a:r>
              <a:rPr lang="en-US" sz="3600" dirty="0"/>
              <a:t> Per qualified timber property</a:t>
            </a:r>
          </a:p>
          <a:p>
            <a:pPr eaLnBrk="1" hangingPunct="1"/>
            <a:endParaRPr lang="en-US" sz="3600" dirty="0"/>
          </a:p>
          <a:p>
            <a:pPr marL="0" indent="0" eaLnBrk="1" hangingPunct="1">
              <a:buNone/>
            </a:pPr>
            <a:r>
              <a:rPr lang="en-US" sz="3600" dirty="0"/>
              <a:t>Remainder amortized over 7 tax years</a:t>
            </a: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2" y="381000"/>
            <a:ext cx="11125200" cy="1325563"/>
          </a:xfrm>
        </p:spPr>
        <p:txBody>
          <a:bodyPr>
            <a:noAutofit/>
          </a:bodyPr>
          <a:lstStyle/>
          <a:p>
            <a:r>
              <a:rPr lang="en-US" sz="5400" dirty="0"/>
              <a:t>Why do we need to talk about this?</a:t>
            </a:r>
          </a:p>
        </p:txBody>
      </p:sp>
      <p:sp>
        <p:nvSpPr>
          <p:cNvPr id="3" name="Content Placeholder 2"/>
          <p:cNvSpPr>
            <a:spLocks noGrp="1"/>
          </p:cNvSpPr>
          <p:nvPr>
            <p:ph idx="1"/>
          </p:nvPr>
        </p:nvSpPr>
        <p:spPr/>
        <p:txBody>
          <a:bodyPr>
            <a:noAutofit/>
          </a:bodyPr>
          <a:lstStyle/>
          <a:p>
            <a:pPr>
              <a:lnSpc>
                <a:spcPct val="150000"/>
              </a:lnSpc>
            </a:pPr>
            <a:r>
              <a:rPr lang="en-US" sz="3600" dirty="0"/>
              <a:t> Horror stories</a:t>
            </a:r>
          </a:p>
          <a:p>
            <a:pPr>
              <a:lnSpc>
                <a:spcPct val="150000"/>
              </a:lnSpc>
            </a:pPr>
            <a:r>
              <a:rPr lang="en-US" sz="3600" dirty="0"/>
              <a:t> Bad actors</a:t>
            </a:r>
          </a:p>
          <a:p>
            <a:pPr>
              <a:lnSpc>
                <a:spcPct val="150000"/>
              </a:lnSpc>
            </a:pPr>
            <a:r>
              <a:rPr lang="en-US" sz="3600" dirty="0"/>
              <a:t> Misunderstandings</a:t>
            </a:r>
          </a:p>
          <a:p>
            <a:pPr>
              <a:lnSpc>
                <a:spcPct val="150000"/>
              </a:lnSpc>
            </a:pPr>
            <a:r>
              <a:rPr lang="en-US" sz="3600" b="1" dirty="0"/>
              <a:t> </a:t>
            </a:r>
            <a:r>
              <a:rPr lang="en-US" sz="3600" b="1" dirty="0">
                <a:solidFill>
                  <a:srgbClr val="DC4405"/>
                </a:solidFill>
              </a:rPr>
              <a:t>Protection</a:t>
            </a:r>
          </a:p>
        </p:txBody>
      </p:sp>
    </p:spTree>
    <p:extLst>
      <p:ext uri="{BB962C8B-B14F-4D97-AF65-F5344CB8AC3E}">
        <p14:creationId xmlns:p14="http://schemas.microsoft.com/office/powerpoint/2010/main" val="682862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461418" y="2766217"/>
            <a:ext cx="6858001" cy="1325563"/>
          </a:xfrm>
        </p:spPr>
        <p:txBody>
          <a:bodyPr/>
          <a:lstStyle/>
          <a:p>
            <a:pPr algn="ctr"/>
            <a:r>
              <a:rPr lang="en-US" dirty="0"/>
              <a:t>An overview</a:t>
            </a:r>
          </a:p>
        </p:txBody>
      </p:sp>
      <p:sp>
        <p:nvSpPr>
          <p:cNvPr id="17410" name="Slide Number Placeholder 3"/>
          <p:cNvSpPr>
            <a:spLocks noGrp="1"/>
          </p:cNvSpPr>
          <p:nvPr>
            <p:ph type="sldNum" sz="quarter" idx="4294967295"/>
          </p:nvPr>
        </p:nvSpPr>
        <p:spPr>
          <a:xfrm>
            <a:off x="10718800" y="6226176"/>
            <a:ext cx="635000" cy="365125"/>
          </a:xfrm>
          <a:noFill/>
        </p:spPr>
        <p:txBody>
          <a:bodyPr/>
          <a:lstStyle/>
          <a:p>
            <a:fld id="{60FE190C-AD09-4755-A14C-EEC81CA6BDEC}" type="slidenum">
              <a:rPr lang="en-US" smtClean="0"/>
              <a:pPr/>
              <a:t>30</a:t>
            </a:fld>
            <a:endParaRPr lang="en-US"/>
          </a:p>
        </p:txBody>
      </p:sp>
      <p:pic>
        <p:nvPicPr>
          <p:cNvPr id="17411" name="Picture 4" descr="EC1151-Table1"/>
          <p:cNvPicPr>
            <a:picLocks noChangeAspect="1" noChangeArrowheads="1"/>
          </p:cNvPicPr>
          <p:nvPr/>
        </p:nvPicPr>
        <p:blipFill rotWithShape="1">
          <a:blip r:embed="rId3" cstate="print"/>
          <a:srcRect l="1600" t="2273" r="2389" b="4203"/>
          <a:stretch/>
        </p:blipFill>
        <p:spPr bwMode="auto">
          <a:xfrm>
            <a:off x="1729227" y="0"/>
            <a:ext cx="9999381" cy="6857999"/>
          </a:xfrm>
          <a:prstGeom prst="rect">
            <a:avLst/>
          </a:prstGeom>
          <a:noFill/>
          <a:ln w="9525">
            <a:noFill/>
            <a:miter lim="800000"/>
            <a:headEnd/>
            <a:tailEnd/>
          </a:ln>
        </p:spPr>
      </p:pic>
    </p:spTree>
    <p:extLst>
      <p:ext uri="{BB962C8B-B14F-4D97-AF65-F5344CB8AC3E}">
        <p14:creationId xmlns:p14="http://schemas.microsoft.com/office/powerpoint/2010/main" val="2131556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838200" y="914400"/>
            <a:ext cx="10515600" cy="776290"/>
          </a:xfrm>
        </p:spPr>
        <p:txBody>
          <a:bodyPr>
            <a:noAutofit/>
          </a:bodyPr>
          <a:lstStyle/>
          <a:p>
            <a:pPr eaLnBrk="1" hangingPunct="1"/>
            <a:r>
              <a:rPr lang="en-US" dirty="0"/>
              <a:t>Small tract forestland</a:t>
            </a:r>
            <a:br>
              <a:rPr lang="en-US" dirty="0"/>
            </a:br>
            <a:r>
              <a:rPr lang="en-US" dirty="0"/>
              <a:t>severance tax</a:t>
            </a:r>
          </a:p>
        </p:txBody>
      </p:sp>
      <p:sp>
        <p:nvSpPr>
          <p:cNvPr id="21508" name="Rectangle 3"/>
          <p:cNvSpPr>
            <a:spLocks noGrp="1" noChangeArrowheads="1"/>
          </p:cNvSpPr>
          <p:nvPr>
            <p:ph idx="1"/>
          </p:nvPr>
        </p:nvSpPr>
        <p:spPr>
          <a:xfrm>
            <a:off x="838200" y="2514600"/>
            <a:ext cx="10515600" cy="4343399"/>
          </a:xfrm>
        </p:spPr>
        <p:txBody>
          <a:bodyPr>
            <a:normAutofit/>
          </a:bodyPr>
          <a:lstStyle/>
          <a:p>
            <a:pPr eaLnBrk="1" hangingPunct="1">
              <a:spcAft>
                <a:spcPts val="1200"/>
              </a:spcAft>
            </a:pPr>
            <a:r>
              <a:rPr lang="en-US" sz="3600" dirty="0"/>
              <a:t>Volume-based tax on harvested timber</a:t>
            </a:r>
          </a:p>
          <a:p>
            <a:pPr eaLnBrk="1" hangingPunct="1">
              <a:spcAft>
                <a:spcPts val="1200"/>
              </a:spcAft>
            </a:pPr>
            <a:r>
              <a:rPr lang="en-US" sz="3600" dirty="0"/>
              <a:t>Property tax paid on 20% of forestland specially assessed value</a:t>
            </a:r>
          </a:p>
          <a:p>
            <a:pPr>
              <a:spcAft>
                <a:spcPts val="1200"/>
              </a:spcAft>
            </a:pPr>
            <a:r>
              <a:rPr lang="en-US" sz="3600" dirty="0"/>
              <a:t>Severance tax intended to recover remaining 80% when timber is harvested</a:t>
            </a:r>
          </a:p>
          <a:p>
            <a:pPr eaLnBrk="1" hangingPunct="1">
              <a:spcAft>
                <a:spcPts val="1200"/>
              </a:spcAft>
            </a:pPr>
            <a:endParaRPr lang="en-US" sz="2800" dirty="0"/>
          </a:p>
          <a:p>
            <a:pPr marL="0" indent="0">
              <a:spcAft>
                <a:spcPts val="1200"/>
              </a:spcAft>
              <a:buNone/>
            </a:pPr>
            <a:endParaRPr lang="en-US" sz="1200" dirty="0"/>
          </a:p>
          <a:p>
            <a:pPr marL="0" indent="0">
              <a:spcAft>
                <a:spcPts val="1200"/>
              </a:spcAft>
              <a:buNone/>
            </a:pPr>
            <a:endParaRPr lang="en-US" sz="2400" dirty="0"/>
          </a:p>
          <a:p>
            <a:pPr eaLnBrk="1" hangingPunct="1">
              <a:spcAft>
                <a:spcPts val="1200"/>
              </a:spcAft>
            </a:pPr>
            <a:endParaRPr lang="en-US" dirty="0"/>
          </a:p>
        </p:txBody>
      </p:sp>
    </p:spTree>
    <p:extLst>
      <p:ext uri="{BB962C8B-B14F-4D97-AF65-F5344CB8AC3E}">
        <p14:creationId xmlns:p14="http://schemas.microsoft.com/office/powerpoint/2010/main" val="2454628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819150" y="122237"/>
            <a:ext cx="10515600" cy="1325563"/>
          </a:xfrm>
        </p:spPr>
        <p:txBody>
          <a:bodyPr>
            <a:normAutofit/>
          </a:bodyPr>
          <a:lstStyle/>
          <a:p>
            <a:pPr eaLnBrk="1" hangingPunct="1"/>
            <a:r>
              <a:rPr lang="en-US" dirty="0"/>
              <a:t>STF severance tax</a:t>
            </a:r>
          </a:p>
        </p:txBody>
      </p:sp>
      <p:sp>
        <p:nvSpPr>
          <p:cNvPr id="21508" name="Rectangle 3"/>
          <p:cNvSpPr>
            <a:spLocks noGrp="1" noChangeArrowheads="1"/>
          </p:cNvSpPr>
          <p:nvPr>
            <p:ph idx="1"/>
          </p:nvPr>
        </p:nvSpPr>
        <p:spPr>
          <a:xfrm>
            <a:off x="838200" y="1447800"/>
            <a:ext cx="10515600" cy="5410200"/>
          </a:xfrm>
        </p:spPr>
        <p:txBody>
          <a:bodyPr>
            <a:normAutofit/>
          </a:bodyPr>
          <a:lstStyle/>
          <a:p>
            <a:pPr eaLnBrk="1" hangingPunct="1">
              <a:spcAft>
                <a:spcPts val="1200"/>
              </a:spcAft>
              <a:buNone/>
            </a:pPr>
            <a:r>
              <a:rPr lang="en-US" sz="3600" b="1" dirty="0">
                <a:solidFill>
                  <a:srgbClr val="DC4405"/>
                </a:solidFill>
              </a:rPr>
              <a:t>What is taxed?</a:t>
            </a:r>
          </a:p>
          <a:p>
            <a:pPr eaLnBrk="1" hangingPunct="1">
              <a:spcAft>
                <a:spcPts val="1200"/>
              </a:spcAft>
            </a:pPr>
            <a:r>
              <a:rPr lang="en-US" sz="3600" dirty="0"/>
              <a:t> Generally all logs, chips, poles, pilings </a:t>
            </a:r>
            <a:br>
              <a:rPr lang="en-US" sz="3600" dirty="0"/>
            </a:br>
            <a:r>
              <a:rPr lang="en-US" sz="3600" dirty="0"/>
              <a:t> from land under STF</a:t>
            </a:r>
          </a:p>
          <a:p>
            <a:pPr marL="0" indent="0">
              <a:spcAft>
                <a:spcPts val="1200"/>
              </a:spcAft>
              <a:buNone/>
            </a:pPr>
            <a:r>
              <a:rPr lang="en-US" sz="3600" b="1" dirty="0">
                <a:solidFill>
                  <a:srgbClr val="DC4405"/>
                </a:solidFill>
              </a:rPr>
              <a:t>Not taxed?</a:t>
            </a:r>
            <a:endParaRPr lang="en-US" sz="3600" dirty="0">
              <a:solidFill>
                <a:srgbClr val="DC4405"/>
              </a:solidFill>
            </a:endParaRPr>
          </a:p>
          <a:p>
            <a:pPr eaLnBrk="1" hangingPunct="1">
              <a:spcAft>
                <a:spcPts val="1200"/>
              </a:spcAft>
            </a:pPr>
            <a:r>
              <a:rPr lang="en-US" sz="3600" dirty="0"/>
              <a:t> Small (&lt;5</a:t>
            </a:r>
            <a:r>
              <a:rPr lang="en-US" sz="3600" dirty="0">
                <a:cs typeface="Arial" charset="0"/>
              </a:rPr>
              <a:t>"</a:t>
            </a:r>
            <a:r>
              <a:rPr lang="en-US" sz="3600" dirty="0"/>
              <a:t> dia, utility grade or lower) logs</a:t>
            </a:r>
            <a:endParaRPr lang="en-US" sz="3600" b="1" dirty="0"/>
          </a:p>
          <a:p>
            <a:pPr eaLnBrk="1" hangingPunct="1">
              <a:spcAft>
                <a:spcPts val="1200"/>
              </a:spcAft>
            </a:pPr>
            <a:r>
              <a:rPr lang="en-US" sz="3600" dirty="0"/>
              <a:t> Chips from logs utility grade or lower </a:t>
            </a:r>
            <a:r>
              <a:rPr lang="en-US" sz="3600" b="1" dirty="0"/>
              <a:t>a</a:t>
            </a:r>
            <a:r>
              <a:rPr lang="en-US" sz="3600" b="1" i="1" dirty="0"/>
              <a:t>nd</a:t>
            </a:r>
            <a:r>
              <a:rPr lang="en-US" sz="3600" dirty="0"/>
              <a:t> </a:t>
            </a:r>
            <a:br>
              <a:rPr lang="en-US" sz="3600" dirty="0"/>
            </a:br>
            <a:r>
              <a:rPr lang="en-US" sz="3600" dirty="0"/>
              <a:t> where chips become “hog fuel”</a:t>
            </a:r>
          </a:p>
        </p:txBody>
      </p:sp>
    </p:spTree>
    <p:extLst>
      <p:ext uri="{BB962C8B-B14F-4D97-AF65-F5344CB8AC3E}">
        <p14:creationId xmlns:p14="http://schemas.microsoft.com/office/powerpoint/2010/main" val="4192603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838200" y="609600"/>
            <a:ext cx="10515600" cy="829469"/>
          </a:xfrm>
        </p:spPr>
        <p:txBody>
          <a:bodyPr>
            <a:normAutofit fontScale="90000"/>
          </a:bodyPr>
          <a:lstStyle/>
          <a:p>
            <a:pPr eaLnBrk="1" hangingPunct="1"/>
            <a:r>
              <a:rPr lang="en-US" dirty="0"/>
              <a:t>2020 STF severance tax</a:t>
            </a:r>
          </a:p>
        </p:txBody>
      </p:sp>
      <p:sp>
        <p:nvSpPr>
          <p:cNvPr id="22532" name="Rectangle 3"/>
          <p:cNvSpPr>
            <a:spLocks noGrp="1" noChangeArrowheads="1"/>
          </p:cNvSpPr>
          <p:nvPr>
            <p:ph idx="1"/>
          </p:nvPr>
        </p:nvSpPr>
        <p:spPr>
          <a:xfrm>
            <a:off x="819150" y="1676399"/>
            <a:ext cx="10515600" cy="4168379"/>
          </a:xfrm>
        </p:spPr>
        <p:txBody>
          <a:bodyPr>
            <a:normAutofit/>
          </a:bodyPr>
          <a:lstStyle/>
          <a:p>
            <a:pPr marL="0" indent="0">
              <a:lnSpc>
                <a:spcPct val="150000"/>
              </a:lnSpc>
              <a:buNone/>
            </a:pPr>
            <a:r>
              <a:rPr lang="en-US" sz="3600" b="1" dirty="0"/>
              <a:t>Western Oregon: </a:t>
            </a:r>
            <a:r>
              <a:rPr lang="en-US" sz="3600" dirty="0"/>
              <a:t>$6.15 per MBF</a:t>
            </a:r>
          </a:p>
          <a:p>
            <a:pPr marL="0" indent="0">
              <a:lnSpc>
                <a:spcPct val="150000"/>
              </a:lnSpc>
              <a:buNone/>
            </a:pPr>
            <a:r>
              <a:rPr lang="en-US" sz="3600" b="1" dirty="0"/>
              <a:t>Eastern Oregon: </a:t>
            </a:r>
            <a:r>
              <a:rPr lang="en-US" sz="3600" dirty="0"/>
              <a:t>$4.78 per MBF</a:t>
            </a:r>
          </a:p>
          <a:p>
            <a:pPr marL="0" indent="0">
              <a:lnSpc>
                <a:spcPct val="150000"/>
              </a:lnSpc>
              <a:buNone/>
            </a:pPr>
            <a:endParaRPr lang="en-US" sz="3600" dirty="0"/>
          </a:p>
        </p:txBody>
      </p:sp>
      <p:sp>
        <p:nvSpPr>
          <p:cNvPr id="2" name="TextBox 1"/>
          <p:cNvSpPr txBox="1"/>
          <p:nvPr/>
        </p:nvSpPr>
        <p:spPr>
          <a:xfrm>
            <a:off x="838200" y="3962400"/>
            <a:ext cx="11049000" cy="2252924"/>
          </a:xfrm>
          <a:prstGeom prst="rect">
            <a:avLst/>
          </a:prstGeom>
          <a:noFill/>
        </p:spPr>
        <p:txBody>
          <a:bodyPr wrap="square" rtlCol="0">
            <a:spAutoFit/>
          </a:bodyPr>
          <a:lstStyle/>
          <a:p>
            <a:pPr marL="571500" indent="-571500">
              <a:lnSpc>
                <a:spcPct val="90000"/>
              </a:lnSpc>
              <a:spcBef>
                <a:spcPct val="20000"/>
              </a:spcBef>
              <a:buFont typeface="Arial" panose="020B0604020202020204" pitchFamily="34" charset="0"/>
              <a:buChar char="•"/>
            </a:pPr>
            <a:r>
              <a:rPr lang="en-US" sz="3600" dirty="0">
                <a:solidFill>
                  <a:schemeClr val="tx2"/>
                </a:solidFill>
                <a:latin typeface="Verdana" panose="020B0604030504040204" pitchFamily="34" charset="0"/>
                <a:ea typeface="Verdana" panose="020B0604030504040204" pitchFamily="34" charset="0"/>
              </a:rPr>
              <a:t>Rates indexed annually </a:t>
            </a:r>
          </a:p>
          <a:p>
            <a:pPr marL="571500" indent="-571500">
              <a:lnSpc>
                <a:spcPct val="90000"/>
              </a:lnSpc>
              <a:spcBef>
                <a:spcPct val="20000"/>
              </a:spcBef>
              <a:buFont typeface="Arial" panose="020B0604020202020204" pitchFamily="34" charset="0"/>
              <a:buChar char="•"/>
            </a:pPr>
            <a:r>
              <a:rPr lang="en-US" sz="3600" dirty="0">
                <a:solidFill>
                  <a:schemeClr val="tx2"/>
                </a:solidFill>
                <a:latin typeface="Verdana" panose="020B0604030504040204" pitchFamily="34" charset="0"/>
                <a:ea typeface="Verdana" panose="020B0604030504040204" pitchFamily="34" charset="0"/>
              </a:rPr>
              <a:t>Tied to rate of change for forest land specially assessed values</a:t>
            </a:r>
          </a:p>
          <a:p>
            <a:endParaRPr lang="en-US" sz="3600" dirty="0"/>
          </a:p>
        </p:txBody>
      </p:sp>
    </p:spTree>
    <p:extLst>
      <p:ext uri="{BB962C8B-B14F-4D97-AF65-F5344CB8AC3E}">
        <p14:creationId xmlns:p14="http://schemas.microsoft.com/office/powerpoint/2010/main" val="2009693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a:bodyPr>
          <a:lstStyle/>
          <a:p>
            <a:pPr eaLnBrk="1" hangingPunct="1"/>
            <a:r>
              <a:rPr lang="en-US" dirty="0"/>
              <a:t>STF severance tax</a:t>
            </a:r>
          </a:p>
        </p:txBody>
      </p:sp>
      <p:sp>
        <p:nvSpPr>
          <p:cNvPr id="22532" name="Rectangle 3"/>
          <p:cNvSpPr>
            <a:spLocks noGrp="1" noChangeArrowheads="1"/>
          </p:cNvSpPr>
          <p:nvPr>
            <p:ph idx="1"/>
          </p:nvPr>
        </p:nvSpPr>
        <p:spPr>
          <a:xfrm>
            <a:off x="838200" y="1690690"/>
            <a:ext cx="10515600" cy="4486273"/>
          </a:xfrm>
        </p:spPr>
        <p:txBody>
          <a:bodyPr>
            <a:noAutofit/>
          </a:bodyPr>
          <a:lstStyle/>
          <a:p>
            <a:pPr eaLnBrk="1" hangingPunct="1">
              <a:lnSpc>
                <a:spcPct val="90000"/>
              </a:lnSpc>
              <a:spcAft>
                <a:spcPts val="1200"/>
              </a:spcAft>
            </a:pPr>
            <a:r>
              <a:rPr lang="en-US" sz="3600" dirty="0"/>
              <a:t> Max. value increase limited to 3% annually</a:t>
            </a:r>
          </a:p>
          <a:p>
            <a:pPr eaLnBrk="1" hangingPunct="1">
              <a:lnSpc>
                <a:spcPct val="90000"/>
              </a:lnSpc>
              <a:spcAft>
                <a:spcPts val="1200"/>
              </a:spcAft>
            </a:pPr>
            <a:r>
              <a:rPr lang="en-US" sz="3600" dirty="0"/>
              <a:t> Due Jan. 31 of year following harvest</a:t>
            </a:r>
          </a:p>
          <a:p>
            <a:pPr eaLnBrk="1" hangingPunct="1">
              <a:lnSpc>
                <a:spcPct val="90000"/>
              </a:lnSpc>
              <a:spcAft>
                <a:spcPts val="1200"/>
              </a:spcAft>
            </a:pPr>
            <a:r>
              <a:rPr lang="en-US" sz="3600" dirty="0"/>
              <a:t> Tax supports:</a:t>
            </a:r>
          </a:p>
          <a:p>
            <a:pPr lvl="2">
              <a:spcAft>
                <a:spcPts val="1200"/>
              </a:spcAft>
            </a:pPr>
            <a:r>
              <a:rPr lang="en-US" sz="3200" dirty="0"/>
              <a:t>State School Fund</a:t>
            </a:r>
          </a:p>
          <a:p>
            <a:pPr lvl="2">
              <a:spcAft>
                <a:spcPts val="1200"/>
              </a:spcAft>
            </a:pPr>
            <a:r>
              <a:rPr lang="en-US" sz="3200" dirty="0"/>
              <a:t>County fund</a:t>
            </a:r>
          </a:p>
          <a:p>
            <a:pPr lvl="2">
              <a:spcAft>
                <a:spcPts val="1200"/>
              </a:spcAft>
            </a:pPr>
            <a:r>
              <a:rPr lang="en-US" sz="3200" dirty="0"/>
              <a:t>Community College Support Fund</a:t>
            </a:r>
          </a:p>
        </p:txBody>
      </p:sp>
      <p:sp>
        <p:nvSpPr>
          <p:cNvPr id="22530" name="Slide Number Placeholder 5"/>
          <p:cNvSpPr>
            <a:spLocks noGrp="1"/>
          </p:cNvSpPr>
          <p:nvPr>
            <p:ph type="sldNum" sz="quarter" idx="4294967295"/>
          </p:nvPr>
        </p:nvSpPr>
        <p:spPr>
          <a:xfrm>
            <a:off x="10718800" y="6226176"/>
            <a:ext cx="635000" cy="365125"/>
          </a:xfrm>
          <a:noFill/>
        </p:spPr>
        <p:txBody>
          <a:bodyPr/>
          <a:lstStyle/>
          <a:p>
            <a:fld id="{6D9B3BFC-EE97-4ABF-8DA9-BDFAA10C0A50}" type="slidenum">
              <a:rPr lang="en-US" smtClean="0"/>
              <a:pPr/>
              <a:t>34</a:t>
            </a:fld>
            <a:endParaRPr lang="en-US"/>
          </a:p>
        </p:txBody>
      </p:sp>
    </p:spTree>
    <p:extLst>
      <p:ext uri="{BB962C8B-B14F-4D97-AF65-F5344CB8AC3E}">
        <p14:creationId xmlns:p14="http://schemas.microsoft.com/office/powerpoint/2010/main" val="670862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00050" y="289719"/>
            <a:ext cx="10515600" cy="1325563"/>
          </a:xfrm>
        </p:spPr>
        <p:txBody>
          <a:bodyPr/>
          <a:lstStyle/>
          <a:p>
            <a:pPr eaLnBrk="1" hangingPunct="1"/>
            <a:r>
              <a:rPr lang="en-US" dirty="0"/>
              <a:t>Forest products harvest tax</a:t>
            </a:r>
          </a:p>
        </p:txBody>
      </p:sp>
      <p:sp>
        <p:nvSpPr>
          <p:cNvPr id="24580" name="Rectangle 3"/>
          <p:cNvSpPr>
            <a:spLocks noGrp="1" noChangeArrowheads="1"/>
          </p:cNvSpPr>
          <p:nvPr>
            <p:ph idx="1"/>
          </p:nvPr>
        </p:nvSpPr>
        <p:spPr>
          <a:xfrm>
            <a:off x="533400" y="1615282"/>
            <a:ext cx="10972800" cy="5029200"/>
          </a:xfrm>
        </p:spPr>
        <p:txBody>
          <a:bodyPr>
            <a:normAutofit/>
          </a:bodyPr>
          <a:lstStyle/>
          <a:p>
            <a:pPr>
              <a:tabLst>
                <a:tab pos="685800" algn="l"/>
              </a:tabLst>
            </a:pPr>
            <a:r>
              <a:rPr lang="en-US" sz="2800" dirty="0"/>
              <a:t> Volume-based tax on all timber harvested</a:t>
            </a:r>
          </a:p>
          <a:p>
            <a:pPr>
              <a:tabLst>
                <a:tab pos="685800" algn="l"/>
              </a:tabLst>
            </a:pPr>
            <a:r>
              <a:rPr lang="en-US" sz="2800" dirty="0"/>
              <a:t> First 25 MBF exempt</a:t>
            </a:r>
          </a:p>
          <a:p>
            <a:pPr>
              <a:tabLst>
                <a:tab pos="685800" algn="l"/>
              </a:tabLst>
            </a:pPr>
            <a:r>
              <a:rPr lang="en-US" sz="2800" dirty="0"/>
              <a:t> $4.1322/MBF Jan. 1 </a:t>
            </a:r>
            <a:r>
              <a:rPr lang="en-US" sz="2800" dirty="0">
                <a:cs typeface="Arial" charset="0"/>
              </a:rPr>
              <a:t>–</a:t>
            </a:r>
            <a:r>
              <a:rPr lang="en-US" sz="2800" dirty="0"/>
              <a:t> Dec. 31, 2020</a:t>
            </a:r>
          </a:p>
          <a:p>
            <a:pPr>
              <a:tabLst>
                <a:tab pos="685800" algn="l"/>
              </a:tabLst>
            </a:pPr>
            <a:r>
              <a:rPr lang="en-US" sz="2800" dirty="0"/>
              <a:t> Funds: </a:t>
            </a:r>
          </a:p>
          <a:p>
            <a:pPr lvl="2"/>
            <a:r>
              <a:rPr lang="en-US" sz="2400" dirty="0"/>
              <a:t>Oregon Forest Land Protection Fund </a:t>
            </a:r>
          </a:p>
          <a:p>
            <a:pPr lvl="2"/>
            <a:r>
              <a:rPr lang="en-US" sz="2400" dirty="0"/>
              <a:t>OSU College of Forestry</a:t>
            </a:r>
          </a:p>
          <a:p>
            <a:pPr lvl="2"/>
            <a:r>
              <a:rPr lang="en-US" sz="2400" dirty="0"/>
              <a:t>OSU Forest Research Lab </a:t>
            </a:r>
          </a:p>
          <a:p>
            <a:pPr lvl="2"/>
            <a:r>
              <a:rPr lang="en-US" sz="2400" dirty="0"/>
              <a:t>Forest Practices Act administration</a:t>
            </a:r>
          </a:p>
          <a:p>
            <a:pPr lvl="2"/>
            <a:r>
              <a:rPr lang="en-US" sz="2400" dirty="0"/>
              <a:t>Oregon Forest Resources Institute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6082" b="12397"/>
          <a:stretch/>
        </p:blipFill>
        <p:spPr>
          <a:xfrm>
            <a:off x="7220871" y="3452215"/>
            <a:ext cx="4894929" cy="3329585"/>
          </a:xfrm>
          <a:prstGeom prst="rect">
            <a:avLst/>
          </a:prstGeom>
        </p:spPr>
      </p:pic>
      <p:sp>
        <p:nvSpPr>
          <p:cNvPr id="3" name="TextBox 2"/>
          <p:cNvSpPr txBox="1"/>
          <p:nvPr/>
        </p:nvSpPr>
        <p:spPr>
          <a:xfrm>
            <a:off x="7220871" y="6514849"/>
            <a:ext cx="3187732" cy="276999"/>
          </a:xfrm>
          <a:prstGeom prst="rect">
            <a:avLst/>
          </a:prstGeom>
          <a:solidFill>
            <a:schemeClr val="accent2">
              <a:alpha val="48000"/>
            </a:schemeClr>
          </a:solidFill>
        </p:spPr>
        <p:txBody>
          <a:bodyPr wrap="none" rtlCol="0">
            <a:spAutoFit/>
          </a:bodyPr>
          <a:lstStyle/>
          <a:p>
            <a:r>
              <a:rPr lang="en-US" sz="1200" dirty="0">
                <a:solidFill>
                  <a:schemeClr val="bg1"/>
                </a:solidFill>
              </a:rPr>
              <a:t>Photo: Lynn Ketchum © Oregon State University</a:t>
            </a:r>
          </a:p>
        </p:txBody>
      </p:sp>
    </p:spTree>
    <p:extLst>
      <p:ext uri="{BB962C8B-B14F-4D97-AF65-F5344CB8AC3E}">
        <p14:creationId xmlns:p14="http://schemas.microsoft.com/office/powerpoint/2010/main" val="4191506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09600" y="365127"/>
            <a:ext cx="10515600" cy="1325563"/>
          </a:xfrm>
        </p:spPr>
        <p:txBody>
          <a:bodyPr/>
          <a:lstStyle/>
          <a:p>
            <a:pPr eaLnBrk="1" hangingPunct="1"/>
            <a:r>
              <a:rPr lang="en-US" dirty="0"/>
              <a:t>Forest products harvest tax</a:t>
            </a:r>
          </a:p>
        </p:txBody>
      </p:sp>
      <p:sp>
        <p:nvSpPr>
          <p:cNvPr id="26628" name="Rectangle 3"/>
          <p:cNvSpPr>
            <a:spLocks noGrp="1" noChangeArrowheads="1"/>
          </p:cNvSpPr>
          <p:nvPr>
            <p:ph idx="1"/>
          </p:nvPr>
        </p:nvSpPr>
        <p:spPr>
          <a:xfrm>
            <a:off x="609600" y="1712912"/>
            <a:ext cx="10515600" cy="4803775"/>
          </a:xfrm>
        </p:spPr>
        <p:txBody>
          <a:bodyPr>
            <a:noAutofit/>
          </a:bodyPr>
          <a:lstStyle/>
          <a:p>
            <a:pPr eaLnBrk="1" hangingPunct="1">
              <a:lnSpc>
                <a:spcPct val="90000"/>
              </a:lnSpc>
            </a:pPr>
            <a:r>
              <a:rPr lang="en-US" sz="3600" b="1" dirty="0"/>
              <a:t> All</a:t>
            </a:r>
            <a:r>
              <a:rPr lang="en-US" sz="3600" dirty="0"/>
              <a:t> timber harvesters must file form even </a:t>
            </a:r>
            <a:br>
              <a:rPr lang="en-US" sz="3600" dirty="0"/>
            </a:br>
            <a:r>
              <a:rPr lang="en-US" sz="3600" dirty="0"/>
              <a:t> if no tax is due.</a:t>
            </a:r>
          </a:p>
          <a:p>
            <a:pPr eaLnBrk="1" hangingPunct="1">
              <a:lnSpc>
                <a:spcPct val="90000"/>
              </a:lnSpc>
              <a:buFont typeface="Wingdings" pitchFamily="2" charset="2"/>
              <a:buNone/>
            </a:pPr>
            <a:endParaRPr lang="en-US" sz="1200" dirty="0"/>
          </a:p>
          <a:p>
            <a:pPr eaLnBrk="1" hangingPunct="1">
              <a:lnSpc>
                <a:spcPct val="90000"/>
              </a:lnSpc>
            </a:pPr>
            <a:r>
              <a:rPr lang="en-US" sz="3600" dirty="0"/>
              <a:t> Most people’s tax due Jan. 31 of year </a:t>
            </a:r>
            <a:br>
              <a:rPr lang="en-US" sz="3600" dirty="0"/>
            </a:br>
            <a:r>
              <a:rPr lang="en-US" sz="3600" dirty="0"/>
              <a:t> following harvest.</a:t>
            </a:r>
          </a:p>
          <a:p>
            <a:pPr eaLnBrk="1" hangingPunct="1">
              <a:lnSpc>
                <a:spcPct val="90000"/>
              </a:lnSpc>
              <a:buFont typeface="Wingdings" pitchFamily="2" charset="2"/>
              <a:buNone/>
            </a:pPr>
            <a:endParaRPr lang="en-US" sz="1200" dirty="0"/>
          </a:p>
          <a:p>
            <a:pPr eaLnBrk="1" hangingPunct="1">
              <a:lnSpc>
                <a:spcPct val="90000"/>
              </a:lnSpc>
            </a:pPr>
            <a:r>
              <a:rPr lang="en-US" sz="3600" dirty="0"/>
              <a:t> Harvesting large volumes may trigger </a:t>
            </a:r>
            <a:br>
              <a:rPr lang="en-US" sz="3600" dirty="0"/>
            </a:br>
            <a:r>
              <a:rPr lang="en-US" sz="3600" dirty="0"/>
              <a:t> quarterly payments.</a:t>
            </a:r>
          </a:p>
          <a:p>
            <a:pPr eaLnBrk="1" hangingPunct="1">
              <a:lnSpc>
                <a:spcPct val="90000"/>
              </a:lnSpc>
              <a:buFont typeface="Wingdings" pitchFamily="2" charset="2"/>
              <a:buNone/>
            </a:pPr>
            <a:endParaRPr lang="en-US" sz="3600" dirty="0"/>
          </a:p>
        </p:txBody>
      </p:sp>
    </p:spTree>
    <p:extLst>
      <p:ext uri="{BB962C8B-B14F-4D97-AF65-F5344CB8AC3E}">
        <p14:creationId xmlns:p14="http://schemas.microsoft.com/office/powerpoint/2010/main" val="4288119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45528"/>
            <a:ext cx="11125200" cy="4198072"/>
          </a:xfrm>
          <a:prstGeom prst="rect">
            <a:avLst/>
          </a:prstGeom>
        </p:spPr>
        <p:txBody>
          <a:bodyPr wrap="square">
            <a:spAutoFit/>
          </a:bodyPr>
          <a:lstStyle/>
          <a:p>
            <a:pPr eaLnBrk="1" hangingPunct="1">
              <a:lnSpc>
                <a:spcPct val="90000"/>
              </a:lnSpc>
              <a:spcAft>
                <a:spcPts val="1200"/>
              </a:spcAft>
            </a:pPr>
            <a:r>
              <a:rPr lang="en-US" sz="3600" b="1" dirty="0">
                <a:solidFill>
                  <a:srgbClr val="DC4405"/>
                </a:solidFill>
              </a:rPr>
              <a:t>What is taxed?</a:t>
            </a:r>
          </a:p>
          <a:p>
            <a:pPr marL="457200" indent="-457200">
              <a:lnSpc>
                <a:spcPct val="90000"/>
              </a:lnSpc>
              <a:spcAft>
                <a:spcPts val="1200"/>
              </a:spcAft>
              <a:buFont typeface="Wingdings" panose="05000000000000000000" pitchFamily="2" charset="2"/>
              <a:buChar char="§"/>
            </a:pPr>
            <a:r>
              <a:rPr lang="en-US" sz="3600" dirty="0">
                <a:solidFill>
                  <a:schemeClr val="tx2"/>
                </a:solidFill>
              </a:rPr>
              <a:t>Generally, all harvested logs or chips</a:t>
            </a:r>
          </a:p>
          <a:p>
            <a:pPr marL="457200" indent="-457200">
              <a:lnSpc>
                <a:spcPct val="90000"/>
              </a:lnSpc>
              <a:spcAft>
                <a:spcPts val="1200"/>
              </a:spcAft>
              <a:buFont typeface="Wingdings" panose="05000000000000000000" pitchFamily="2" charset="2"/>
              <a:buChar char="§"/>
            </a:pPr>
            <a:r>
              <a:rPr lang="en-US" sz="3600" dirty="0">
                <a:solidFill>
                  <a:schemeClr val="tx2"/>
                </a:solidFill>
              </a:rPr>
              <a:t>All material grade “utility cull and better” and logs sold by ton, </a:t>
            </a:r>
            <a:r>
              <a:rPr lang="en-US" sz="3600" i="1" dirty="0">
                <a:solidFill>
                  <a:schemeClr val="tx2"/>
                </a:solidFill>
              </a:rPr>
              <a:t>including</a:t>
            </a:r>
            <a:r>
              <a:rPr lang="en-US" sz="3600" dirty="0">
                <a:solidFill>
                  <a:schemeClr val="tx2"/>
                </a:solidFill>
              </a:rPr>
              <a:t> logs chipped in the woods </a:t>
            </a:r>
          </a:p>
          <a:p>
            <a:pPr eaLnBrk="1" hangingPunct="1">
              <a:lnSpc>
                <a:spcPct val="90000"/>
              </a:lnSpc>
              <a:spcAft>
                <a:spcPts val="1200"/>
              </a:spcAft>
            </a:pPr>
            <a:r>
              <a:rPr lang="en-US" sz="3600" b="1" dirty="0">
                <a:solidFill>
                  <a:srgbClr val="DC4405"/>
                </a:solidFill>
              </a:rPr>
              <a:t>Not taxed?</a:t>
            </a:r>
            <a:endParaRPr lang="en-US" sz="3600" i="1" dirty="0">
              <a:solidFill>
                <a:schemeClr val="tx2"/>
              </a:solidFill>
            </a:endParaRPr>
          </a:p>
          <a:p>
            <a:pPr marL="457200" indent="-457200">
              <a:lnSpc>
                <a:spcPct val="90000"/>
              </a:lnSpc>
              <a:spcAft>
                <a:spcPts val="1200"/>
              </a:spcAft>
              <a:buFont typeface="Wingdings" panose="05000000000000000000" pitchFamily="2" charset="2"/>
              <a:buChar char="§"/>
            </a:pPr>
            <a:r>
              <a:rPr lang="en-US" sz="3600" dirty="0">
                <a:solidFill>
                  <a:schemeClr val="tx2"/>
                </a:solidFill>
              </a:rPr>
              <a:t>Chips from logs that are not utility grade or better </a:t>
            </a:r>
            <a:br>
              <a:rPr lang="en-US" sz="3600" dirty="0">
                <a:solidFill>
                  <a:schemeClr val="tx2"/>
                </a:solidFill>
              </a:rPr>
            </a:br>
            <a:r>
              <a:rPr lang="en-US" sz="3600" b="1" dirty="0">
                <a:solidFill>
                  <a:schemeClr val="tx2"/>
                </a:solidFill>
              </a:rPr>
              <a:t>and</a:t>
            </a:r>
            <a:r>
              <a:rPr lang="en-US" sz="3600" dirty="0">
                <a:solidFill>
                  <a:schemeClr val="tx2"/>
                </a:solidFill>
              </a:rPr>
              <a:t> chips that become hog fuel</a:t>
            </a:r>
          </a:p>
        </p:txBody>
      </p:sp>
      <p:sp>
        <p:nvSpPr>
          <p:cNvPr id="4" name="Rectangle 2"/>
          <p:cNvSpPr>
            <a:spLocks noGrp="1" noChangeArrowheads="1"/>
          </p:cNvSpPr>
          <p:nvPr>
            <p:ph type="title"/>
          </p:nvPr>
        </p:nvSpPr>
        <p:spPr>
          <a:xfrm>
            <a:off x="685800" y="381000"/>
            <a:ext cx="10515600" cy="1325563"/>
          </a:xfrm>
        </p:spPr>
        <p:txBody>
          <a:bodyPr>
            <a:normAutofit/>
          </a:bodyPr>
          <a:lstStyle/>
          <a:p>
            <a:pPr eaLnBrk="1" hangingPunct="1"/>
            <a:r>
              <a:rPr lang="en-US" dirty="0"/>
              <a:t>Forest products harvest tax</a:t>
            </a:r>
          </a:p>
        </p:txBody>
      </p:sp>
    </p:spTree>
    <p:extLst>
      <p:ext uri="{BB962C8B-B14F-4D97-AF65-F5344CB8AC3E}">
        <p14:creationId xmlns:p14="http://schemas.microsoft.com/office/powerpoint/2010/main" val="3489529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500062"/>
            <a:ext cx="10515600" cy="1325563"/>
          </a:xfrm>
        </p:spPr>
        <p:txBody>
          <a:bodyPr/>
          <a:lstStyle/>
          <a:p>
            <a:r>
              <a:rPr lang="en-US" dirty="0">
                <a:solidFill>
                  <a:srgbClr val="DC4405"/>
                </a:solidFill>
              </a:rPr>
              <a:t>Warning</a:t>
            </a:r>
            <a:r>
              <a:rPr lang="en-US" b="1" dirty="0">
                <a:solidFill>
                  <a:srgbClr val="DC4405"/>
                </a:solidFill>
              </a:rPr>
              <a:t>!</a:t>
            </a:r>
          </a:p>
        </p:txBody>
      </p:sp>
      <p:sp>
        <p:nvSpPr>
          <p:cNvPr id="3" name="Content Placeholder 2"/>
          <p:cNvSpPr>
            <a:spLocks noGrp="1"/>
          </p:cNvSpPr>
          <p:nvPr>
            <p:ph idx="1"/>
          </p:nvPr>
        </p:nvSpPr>
        <p:spPr>
          <a:xfrm>
            <a:off x="1219200" y="1825625"/>
            <a:ext cx="10134600" cy="4351338"/>
          </a:xfrm>
        </p:spPr>
        <p:txBody>
          <a:bodyPr>
            <a:normAutofit/>
          </a:bodyPr>
          <a:lstStyle/>
          <a:p>
            <a:pPr>
              <a:lnSpc>
                <a:spcPct val="150000"/>
              </a:lnSpc>
            </a:pPr>
            <a:r>
              <a:rPr lang="en-US" sz="3600" dirty="0"/>
              <a:t>Change is inevitable.</a:t>
            </a:r>
          </a:p>
          <a:p>
            <a:pPr>
              <a:lnSpc>
                <a:spcPct val="150000"/>
              </a:lnSpc>
            </a:pPr>
            <a:r>
              <a:rPr lang="en-US" sz="3600" dirty="0"/>
              <a:t>Provisions are on the block.</a:t>
            </a:r>
          </a:p>
          <a:p>
            <a:pPr>
              <a:lnSpc>
                <a:spcPct val="150000"/>
              </a:lnSpc>
            </a:pPr>
            <a:r>
              <a:rPr lang="en-US" sz="3600" dirty="0"/>
              <a:t>Use them or lose them.</a:t>
            </a:r>
          </a:p>
          <a:p>
            <a:pPr>
              <a:lnSpc>
                <a:spcPct val="150000"/>
              </a:lnSpc>
            </a:pPr>
            <a:r>
              <a:rPr lang="en-US" sz="3600" dirty="0"/>
              <a:t>Talk to your legislators!</a:t>
            </a:r>
          </a:p>
        </p:txBody>
      </p:sp>
    </p:spTree>
    <p:extLst>
      <p:ext uri="{BB962C8B-B14F-4D97-AF65-F5344CB8AC3E}">
        <p14:creationId xmlns:p14="http://schemas.microsoft.com/office/powerpoint/2010/main" val="2109099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Autofit/>
          </a:bodyPr>
          <a:lstStyle/>
          <a:p>
            <a:pPr>
              <a:spcAft>
                <a:spcPts val="1200"/>
              </a:spcAft>
            </a:pPr>
            <a:r>
              <a:rPr lang="en-US" sz="3200" dirty="0"/>
              <a:t> </a:t>
            </a:r>
            <a:r>
              <a:rPr lang="en-US" sz="3200" b="1" dirty="0"/>
              <a:t>YouTube videos: </a:t>
            </a:r>
            <a:r>
              <a:rPr lang="en-US" sz="3200" dirty="0" err="1">
                <a:hlinkClick r:id="rId3"/>
              </a:rPr>
              <a:t>thefltc</a:t>
            </a:r>
            <a:r>
              <a:rPr lang="en-US" sz="3200" dirty="0"/>
              <a:t> </a:t>
            </a:r>
          </a:p>
          <a:p>
            <a:pPr>
              <a:spcAft>
                <a:spcPts val="1200"/>
              </a:spcAft>
            </a:pPr>
            <a:r>
              <a:rPr lang="en-US" sz="3200" dirty="0"/>
              <a:t> </a:t>
            </a:r>
            <a:r>
              <a:rPr lang="en-US" sz="3200" b="1" dirty="0"/>
              <a:t>Forest Landowners’ Guide to the Federal </a:t>
            </a:r>
            <a:br>
              <a:rPr lang="en-US" sz="3200" b="1" dirty="0"/>
            </a:br>
            <a:r>
              <a:rPr lang="en-US" sz="3200" b="1" dirty="0"/>
              <a:t> Income Tax, </a:t>
            </a:r>
            <a:r>
              <a:rPr lang="en-US" sz="3200" dirty="0" err="1">
                <a:hlinkClick r:id="rId4"/>
              </a:rPr>
              <a:t>www.srs.fs.usda.gov</a:t>
            </a:r>
            <a:r>
              <a:rPr lang="en-US" sz="3200" dirty="0">
                <a:hlinkClick r:id="rId4"/>
              </a:rPr>
              <a:t>/pubs/42921</a:t>
            </a:r>
            <a:endParaRPr lang="en-US" sz="3200" dirty="0"/>
          </a:p>
          <a:p>
            <a:pPr>
              <a:spcAft>
                <a:spcPts val="1200"/>
              </a:spcAft>
            </a:pPr>
            <a:r>
              <a:rPr lang="en-US" sz="3200" dirty="0"/>
              <a:t> </a:t>
            </a:r>
            <a:r>
              <a:rPr lang="en-US" sz="3200" b="1" dirty="0"/>
              <a:t>Oregon property taxes:</a:t>
            </a:r>
            <a:br>
              <a:rPr lang="en-US" sz="3200" b="1" dirty="0"/>
            </a:br>
            <a:r>
              <a:rPr lang="en-US" sz="3200" b="1" dirty="0">
                <a:hlinkClick r:id="rId5"/>
              </a:rPr>
              <a:t> </a:t>
            </a:r>
            <a:r>
              <a:rPr lang="en-US" sz="3200" dirty="0" err="1">
                <a:hlinkClick r:id="rId5"/>
              </a:rPr>
              <a:t>www.oregon.gov</a:t>
            </a:r>
            <a:r>
              <a:rPr lang="en-US" sz="3200" dirty="0">
                <a:hlinkClick r:id="rId5"/>
              </a:rPr>
              <a:t>/DOR/programs/property/</a:t>
            </a:r>
            <a:br>
              <a:rPr lang="en-US" sz="3200" dirty="0">
                <a:hlinkClick r:id="rId5"/>
              </a:rPr>
            </a:br>
            <a:r>
              <a:rPr lang="en-US" sz="3200" dirty="0">
                <a:hlinkClick r:id="rId5"/>
              </a:rPr>
              <a:t> Pages/timber.aspx</a:t>
            </a:r>
            <a:endParaRPr lang="en-US" sz="3200" dirty="0"/>
          </a:p>
        </p:txBody>
      </p:sp>
    </p:spTree>
    <p:extLst>
      <p:ext uri="{BB962C8B-B14F-4D97-AF65-F5344CB8AC3E}">
        <p14:creationId xmlns:p14="http://schemas.microsoft.com/office/powerpoint/2010/main" val="42611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6724"/>
            <a:ext cx="10972800" cy="1325563"/>
          </a:xfrm>
        </p:spPr>
        <p:txBody>
          <a:bodyPr>
            <a:normAutofit/>
          </a:bodyPr>
          <a:lstStyle/>
          <a:p>
            <a:r>
              <a:rPr lang="en-US" dirty="0"/>
              <a:t>A contract is an agreement that:</a:t>
            </a:r>
          </a:p>
        </p:txBody>
      </p:sp>
      <p:sp>
        <p:nvSpPr>
          <p:cNvPr id="3" name="Content Placeholder 2"/>
          <p:cNvSpPr>
            <a:spLocks noGrp="1"/>
          </p:cNvSpPr>
          <p:nvPr>
            <p:ph idx="1"/>
          </p:nvPr>
        </p:nvSpPr>
        <p:spPr>
          <a:xfrm>
            <a:off x="762000" y="1825625"/>
            <a:ext cx="10591800" cy="4765676"/>
          </a:xfrm>
        </p:spPr>
        <p:txBody>
          <a:bodyPr>
            <a:normAutofit/>
          </a:bodyPr>
          <a:lstStyle/>
          <a:p>
            <a:pPr marL="742950" indent="-742950">
              <a:buFont typeface="+mj-lt"/>
              <a:buAutoNum type="arabicPeriod"/>
            </a:pPr>
            <a:r>
              <a:rPr lang="en-US" sz="3200" dirty="0"/>
              <a:t>Describes a promise or set of promises between two parties</a:t>
            </a:r>
          </a:p>
          <a:p>
            <a:pPr marL="742950" indent="-742950">
              <a:buFont typeface="+mj-lt"/>
              <a:buAutoNum type="arabicPeriod"/>
            </a:pPr>
            <a:endParaRPr lang="en-US" sz="1200" dirty="0"/>
          </a:p>
          <a:p>
            <a:pPr marL="742950" indent="-742950">
              <a:buFont typeface="+mj-lt"/>
              <a:buAutoNum type="arabicPeriod"/>
            </a:pPr>
            <a:r>
              <a:rPr lang="en-US" sz="3200" dirty="0"/>
              <a:t>Stipulates that performance of these promises is a duty</a:t>
            </a:r>
          </a:p>
          <a:p>
            <a:pPr marL="742950" indent="-742950">
              <a:buFont typeface="+mj-lt"/>
              <a:buAutoNum type="arabicPeriod"/>
            </a:pPr>
            <a:endParaRPr lang="en-US" sz="1100" dirty="0"/>
          </a:p>
          <a:p>
            <a:pPr marL="742950" indent="-742950">
              <a:buFont typeface="+mj-lt"/>
              <a:buAutoNum type="arabicPeriod"/>
            </a:pPr>
            <a:r>
              <a:rPr lang="en-US" sz="3200" dirty="0"/>
              <a:t>Provides for a remedy if one or both parties breach (break) these promises</a:t>
            </a:r>
          </a:p>
          <a:p>
            <a:endParaRPr lang="en-US" dirty="0"/>
          </a:p>
        </p:txBody>
      </p:sp>
      <p:sp>
        <p:nvSpPr>
          <p:cNvPr id="4" name="Slide Number Placeholder 3"/>
          <p:cNvSpPr>
            <a:spLocks noGrp="1"/>
          </p:cNvSpPr>
          <p:nvPr>
            <p:ph type="sldNum" sz="quarter" idx="4294967295"/>
          </p:nvPr>
        </p:nvSpPr>
        <p:spPr>
          <a:xfrm>
            <a:off x="10718800" y="6226176"/>
            <a:ext cx="635000" cy="365125"/>
          </a:xfrm>
        </p:spPr>
        <p:txBody>
          <a:bodyPr/>
          <a:lstStyle/>
          <a:p>
            <a:pPr>
              <a:defRPr/>
            </a:pPr>
            <a:fld id="{5F67E0F6-B228-48FC-822E-C714DB33CF9D}" type="slidenum">
              <a:rPr lang="en-US" smtClean="0"/>
              <a:pPr>
                <a:defRPr/>
              </a:pPr>
              <a:t>4</a:t>
            </a:fld>
            <a:endParaRPr lang="en-US" dirty="0"/>
          </a:p>
        </p:txBody>
      </p:sp>
    </p:spTree>
    <p:extLst>
      <p:ext uri="{BB962C8B-B14F-4D97-AF65-F5344CB8AC3E}">
        <p14:creationId xmlns:p14="http://schemas.microsoft.com/office/powerpoint/2010/main" val="256559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300832"/>
            <a:ext cx="11201400" cy="1325563"/>
          </a:xfrm>
        </p:spPr>
        <p:txBody>
          <a:bodyPr>
            <a:normAutofit fontScale="90000"/>
          </a:bodyPr>
          <a:lstStyle/>
          <a:p>
            <a:r>
              <a:rPr lang="en-US" dirty="0"/>
              <a:t>Four basic contract requirements</a:t>
            </a:r>
          </a:p>
        </p:txBody>
      </p:sp>
      <p:sp>
        <p:nvSpPr>
          <p:cNvPr id="3" name="Content Placeholder 2"/>
          <p:cNvSpPr>
            <a:spLocks noGrp="1"/>
          </p:cNvSpPr>
          <p:nvPr>
            <p:ph idx="1"/>
          </p:nvPr>
        </p:nvSpPr>
        <p:spPr>
          <a:xfrm>
            <a:off x="676275" y="1626395"/>
            <a:ext cx="11210925" cy="4495801"/>
          </a:xfrm>
        </p:spPr>
        <p:txBody>
          <a:bodyPr>
            <a:normAutofit fontScale="62500" lnSpcReduction="20000"/>
          </a:bodyPr>
          <a:lstStyle/>
          <a:p>
            <a:pPr marL="457200" indent="-457200">
              <a:lnSpc>
                <a:spcPct val="120000"/>
              </a:lnSpc>
              <a:buFont typeface="+mj-lt"/>
              <a:buAutoNum type="arabicPeriod"/>
            </a:pPr>
            <a:r>
              <a:rPr lang="en-US" sz="4100" b="1" dirty="0">
                <a:solidFill>
                  <a:srgbClr val="DC4405"/>
                </a:solidFill>
              </a:rPr>
              <a:t>Agreement </a:t>
            </a:r>
            <a:r>
              <a:rPr lang="en-US" sz="4100" dirty="0"/>
              <a:t>— an offer by one party (the offeror) and an acceptance of the offer by the other party (the offeree)</a:t>
            </a:r>
          </a:p>
          <a:p>
            <a:pPr marL="457200" indent="-457200">
              <a:lnSpc>
                <a:spcPct val="120000"/>
              </a:lnSpc>
              <a:buFont typeface="+mj-lt"/>
              <a:buAutoNum type="arabicPeriod"/>
            </a:pPr>
            <a:endParaRPr lang="en-US" sz="1800" dirty="0"/>
          </a:p>
          <a:p>
            <a:pPr marL="457200" indent="-457200">
              <a:lnSpc>
                <a:spcPct val="120000"/>
              </a:lnSpc>
              <a:buFont typeface="+mj-lt"/>
              <a:buAutoNum type="arabicPeriod"/>
            </a:pPr>
            <a:r>
              <a:rPr lang="en-US" sz="4100" b="1" dirty="0">
                <a:solidFill>
                  <a:srgbClr val="DC4405"/>
                </a:solidFill>
              </a:rPr>
              <a:t>Capacity</a:t>
            </a:r>
            <a:r>
              <a:rPr lang="en-US" sz="4100" b="1" dirty="0"/>
              <a:t> </a:t>
            </a:r>
            <a:r>
              <a:rPr lang="en-US" sz="4100" dirty="0"/>
              <a:t>— the legal competency to be a party to a contract</a:t>
            </a:r>
          </a:p>
          <a:p>
            <a:pPr marL="457200" indent="-457200">
              <a:lnSpc>
                <a:spcPct val="120000"/>
              </a:lnSpc>
              <a:buFont typeface="+mj-lt"/>
              <a:buAutoNum type="arabicPeriod"/>
            </a:pPr>
            <a:endParaRPr lang="en-US" sz="1800" dirty="0"/>
          </a:p>
          <a:p>
            <a:pPr marL="457200" indent="-457200">
              <a:lnSpc>
                <a:spcPct val="120000"/>
              </a:lnSpc>
              <a:buFont typeface="+mj-lt"/>
              <a:buAutoNum type="arabicPeriod"/>
            </a:pPr>
            <a:r>
              <a:rPr lang="en-US" sz="4100" b="1" dirty="0">
                <a:solidFill>
                  <a:srgbClr val="DC4405"/>
                </a:solidFill>
              </a:rPr>
              <a:t>Consideration</a:t>
            </a:r>
            <a:r>
              <a:rPr lang="en-US" sz="4100" b="1" dirty="0"/>
              <a:t> </a:t>
            </a:r>
            <a:r>
              <a:rPr lang="en-US" sz="4100" dirty="0"/>
              <a:t>— the giving up of a legal right (the exchange of a promise for a promise in a bilateral contract or the exchange of a promise for an act in a unilateral contract)</a:t>
            </a:r>
          </a:p>
          <a:p>
            <a:pPr marL="457200" indent="-457200">
              <a:lnSpc>
                <a:spcPct val="120000"/>
              </a:lnSpc>
              <a:buFont typeface="+mj-lt"/>
              <a:buAutoNum type="arabicPeriod"/>
            </a:pPr>
            <a:endParaRPr lang="en-US" sz="1800" dirty="0"/>
          </a:p>
          <a:p>
            <a:pPr marL="457200" indent="-457200">
              <a:lnSpc>
                <a:spcPct val="120000"/>
              </a:lnSpc>
              <a:buFont typeface="+mj-lt"/>
              <a:buAutoNum type="arabicPeriod"/>
            </a:pPr>
            <a:r>
              <a:rPr lang="en-US" sz="4100" b="1" dirty="0">
                <a:solidFill>
                  <a:srgbClr val="DC4405"/>
                </a:solidFill>
              </a:rPr>
              <a:t>Legality of purpose </a:t>
            </a:r>
            <a:r>
              <a:rPr lang="en-US" sz="4100" dirty="0"/>
              <a:t>— meets local, state and federal laws</a:t>
            </a:r>
          </a:p>
          <a:p>
            <a:pPr marL="457200" indent="-457200">
              <a:buFont typeface="+mj-lt"/>
              <a:buAutoNum type="arabicPeriod"/>
            </a:pPr>
            <a:endParaRPr lang="en-US" dirty="0"/>
          </a:p>
        </p:txBody>
      </p:sp>
      <p:sp>
        <p:nvSpPr>
          <p:cNvPr id="4" name="Slide Number Placeholder 3"/>
          <p:cNvSpPr>
            <a:spLocks noGrp="1"/>
          </p:cNvSpPr>
          <p:nvPr>
            <p:ph type="sldNum" sz="quarter" idx="4294967295"/>
          </p:nvPr>
        </p:nvSpPr>
        <p:spPr>
          <a:xfrm>
            <a:off x="10718800" y="6226176"/>
            <a:ext cx="635000" cy="365125"/>
          </a:xfrm>
        </p:spPr>
        <p:txBody>
          <a:bodyPr/>
          <a:lstStyle/>
          <a:p>
            <a:pPr>
              <a:defRPr/>
            </a:pPr>
            <a:fld id="{5F67E0F6-B228-48FC-822E-C714DB33CF9D}" type="slidenum">
              <a:rPr lang="en-US" smtClean="0"/>
              <a:pPr>
                <a:defRPr/>
              </a:pPr>
              <a:t>5</a:t>
            </a:fld>
            <a:endParaRPr lang="en-US" dirty="0"/>
          </a:p>
        </p:txBody>
      </p:sp>
    </p:spTree>
    <p:extLst>
      <p:ext uri="{BB962C8B-B14F-4D97-AF65-F5344CB8AC3E}">
        <p14:creationId xmlns:p14="http://schemas.microsoft.com/office/powerpoint/2010/main" val="160467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04800"/>
            <a:ext cx="10515600" cy="1325563"/>
          </a:xfrm>
        </p:spPr>
        <p:txBody>
          <a:bodyPr/>
          <a:lstStyle/>
          <a:p>
            <a:r>
              <a:rPr lang="en-US" dirty="0"/>
              <a:t>Contract development</a:t>
            </a:r>
          </a:p>
        </p:txBody>
      </p:sp>
      <p:sp>
        <p:nvSpPr>
          <p:cNvPr id="7" name="Content Placeholder 6"/>
          <p:cNvSpPr>
            <a:spLocks noGrp="1"/>
          </p:cNvSpPr>
          <p:nvPr>
            <p:ph idx="1"/>
          </p:nvPr>
        </p:nvSpPr>
        <p:spPr>
          <a:xfrm>
            <a:off x="723900" y="1630363"/>
            <a:ext cx="10515600" cy="5456236"/>
          </a:xfrm>
        </p:spPr>
        <p:txBody>
          <a:bodyPr>
            <a:normAutofit/>
          </a:bodyPr>
          <a:lstStyle/>
          <a:p>
            <a:pPr marL="354330">
              <a:lnSpc>
                <a:spcPct val="100000"/>
              </a:lnSpc>
              <a:spcAft>
                <a:spcPts val="600"/>
              </a:spcAft>
            </a:pPr>
            <a:r>
              <a:rPr lang="en-US" sz="3600" dirty="0"/>
              <a:t> What do you want the contract to do?</a:t>
            </a:r>
          </a:p>
          <a:p>
            <a:pPr marL="354330">
              <a:lnSpc>
                <a:spcPct val="100000"/>
              </a:lnSpc>
              <a:spcAft>
                <a:spcPts val="600"/>
              </a:spcAft>
            </a:pPr>
            <a:r>
              <a:rPr lang="en-US" sz="3600" dirty="0"/>
              <a:t> Put yourself in the contractor’s shoes</a:t>
            </a:r>
          </a:p>
          <a:p>
            <a:pPr marL="354330">
              <a:lnSpc>
                <a:spcPct val="100000"/>
              </a:lnSpc>
              <a:spcAft>
                <a:spcPts val="600"/>
              </a:spcAft>
            </a:pPr>
            <a:r>
              <a:rPr lang="en-US" sz="3600" dirty="0"/>
              <a:t> Sample contracts</a:t>
            </a:r>
          </a:p>
          <a:p>
            <a:pPr marL="354330">
              <a:lnSpc>
                <a:spcPct val="100000"/>
              </a:lnSpc>
              <a:spcAft>
                <a:spcPts val="600"/>
              </a:spcAft>
            </a:pPr>
            <a:r>
              <a:rPr lang="en-US" sz="3600" dirty="0"/>
              <a:t> Previous contracts</a:t>
            </a:r>
          </a:p>
          <a:p>
            <a:pPr marL="354330">
              <a:lnSpc>
                <a:spcPct val="100000"/>
              </a:lnSpc>
              <a:spcAft>
                <a:spcPts val="600"/>
              </a:spcAft>
            </a:pPr>
            <a:r>
              <a:rPr lang="en-US" sz="3600" dirty="0"/>
              <a:t> Communication must be clear and direct</a:t>
            </a:r>
          </a:p>
          <a:p>
            <a:pPr marL="354330">
              <a:lnSpc>
                <a:spcPct val="100000"/>
              </a:lnSpc>
              <a:spcAft>
                <a:spcPts val="600"/>
              </a:spcAft>
            </a:pPr>
            <a:r>
              <a:rPr lang="en-US" sz="3600" dirty="0"/>
              <a:t> Seek help from a contract lawyer</a:t>
            </a:r>
          </a:p>
        </p:txBody>
      </p:sp>
      <p:sp>
        <p:nvSpPr>
          <p:cNvPr id="5" name="Slide Number Placeholder 4"/>
          <p:cNvSpPr>
            <a:spLocks noGrp="1"/>
          </p:cNvSpPr>
          <p:nvPr>
            <p:ph type="sldNum" sz="quarter" idx="4294967295"/>
          </p:nvPr>
        </p:nvSpPr>
        <p:spPr>
          <a:xfrm>
            <a:off x="10718800" y="6226176"/>
            <a:ext cx="635000" cy="365125"/>
          </a:xfrm>
        </p:spPr>
        <p:txBody>
          <a:bodyPr/>
          <a:lstStyle/>
          <a:p>
            <a:pPr>
              <a:defRPr/>
            </a:pPr>
            <a:fld id="{9695196D-7793-40AB-B93B-A194EEC46773}" type="slidenum">
              <a:rPr lang="en-US" smtClean="0"/>
              <a:pPr>
                <a:defRPr/>
              </a:pPr>
              <a:t>6</a:t>
            </a:fld>
            <a:endParaRPr lang="en-US" dirty="0"/>
          </a:p>
        </p:txBody>
      </p:sp>
    </p:spTree>
    <p:extLst>
      <p:ext uri="{BB962C8B-B14F-4D97-AF65-F5344CB8AC3E}">
        <p14:creationId xmlns:p14="http://schemas.microsoft.com/office/powerpoint/2010/main" val="251812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10515600" cy="1325563"/>
          </a:xfrm>
        </p:spPr>
        <p:txBody>
          <a:bodyPr>
            <a:normAutofit/>
          </a:bodyPr>
          <a:lstStyle/>
          <a:p>
            <a:r>
              <a:rPr lang="en-US" dirty="0"/>
              <a:t>Common items of contention</a:t>
            </a:r>
          </a:p>
        </p:txBody>
      </p:sp>
      <p:sp>
        <p:nvSpPr>
          <p:cNvPr id="3" name="Content Placeholder 2"/>
          <p:cNvSpPr>
            <a:spLocks noGrp="1"/>
          </p:cNvSpPr>
          <p:nvPr>
            <p:ph idx="1"/>
          </p:nvPr>
        </p:nvSpPr>
        <p:spPr>
          <a:xfrm>
            <a:off x="838200" y="1554163"/>
            <a:ext cx="10515600" cy="5227636"/>
          </a:xfrm>
        </p:spPr>
        <p:txBody>
          <a:bodyPr>
            <a:normAutofit/>
          </a:bodyPr>
          <a:lstStyle/>
          <a:p>
            <a:pPr>
              <a:spcAft>
                <a:spcPts val="1200"/>
              </a:spcAft>
            </a:pPr>
            <a:r>
              <a:rPr lang="en-US" sz="3600" dirty="0"/>
              <a:t> Start and end dates</a:t>
            </a:r>
          </a:p>
          <a:p>
            <a:pPr>
              <a:spcAft>
                <a:spcPts val="1200"/>
              </a:spcAft>
            </a:pPr>
            <a:r>
              <a:rPr lang="en-US" sz="3600" dirty="0"/>
              <a:t> Method and timing of payments (really   </a:t>
            </a:r>
            <a:br>
              <a:rPr lang="en-US" sz="3600" dirty="0"/>
            </a:br>
            <a:r>
              <a:rPr lang="en-US" sz="3600" dirty="0"/>
              <a:t> anything $$)</a:t>
            </a:r>
          </a:p>
          <a:p>
            <a:pPr>
              <a:spcAft>
                <a:spcPts val="1200"/>
              </a:spcAft>
            </a:pPr>
            <a:r>
              <a:rPr lang="en-US" sz="3600" dirty="0"/>
              <a:t> Property condition following completion of </a:t>
            </a:r>
            <a:br>
              <a:rPr lang="en-US" sz="3600" dirty="0"/>
            </a:br>
            <a:r>
              <a:rPr lang="en-US" sz="3600" dirty="0"/>
              <a:t> logging (especially damage and mitigation)</a:t>
            </a:r>
          </a:p>
        </p:txBody>
      </p:sp>
      <p:sp>
        <p:nvSpPr>
          <p:cNvPr id="4" name="Slide Number Placeholder 3"/>
          <p:cNvSpPr>
            <a:spLocks noGrp="1"/>
          </p:cNvSpPr>
          <p:nvPr>
            <p:ph type="sldNum" sz="quarter" idx="4294967295"/>
          </p:nvPr>
        </p:nvSpPr>
        <p:spPr>
          <a:xfrm>
            <a:off x="10718800" y="6226176"/>
            <a:ext cx="635000" cy="365125"/>
          </a:xfrm>
        </p:spPr>
        <p:txBody>
          <a:bodyPr/>
          <a:lstStyle/>
          <a:p>
            <a:pPr>
              <a:defRPr/>
            </a:pPr>
            <a:fld id="{5F67E0F6-B228-48FC-822E-C714DB33CF9D}" type="slidenum">
              <a:rPr lang="en-US" smtClean="0"/>
              <a:pPr>
                <a:defRPr/>
              </a:pPr>
              <a:t>7</a:t>
            </a:fld>
            <a:endParaRPr lang="en-US" dirty="0"/>
          </a:p>
        </p:txBody>
      </p:sp>
    </p:spTree>
    <p:extLst>
      <p:ext uri="{BB962C8B-B14F-4D97-AF65-F5344CB8AC3E}">
        <p14:creationId xmlns:p14="http://schemas.microsoft.com/office/powerpoint/2010/main" val="31276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8939"/>
            <a:ext cx="10515600" cy="1325563"/>
          </a:xfrm>
        </p:spPr>
        <p:txBody>
          <a:bodyPr>
            <a:normAutofit/>
          </a:bodyPr>
          <a:lstStyle/>
          <a:p>
            <a:r>
              <a:rPr lang="en-US" dirty="0"/>
              <a:t>Common items of contention</a:t>
            </a:r>
          </a:p>
        </p:txBody>
      </p:sp>
      <p:sp>
        <p:nvSpPr>
          <p:cNvPr id="3" name="Content Placeholder 2"/>
          <p:cNvSpPr>
            <a:spLocks noGrp="1"/>
          </p:cNvSpPr>
          <p:nvPr>
            <p:ph idx="1"/>
          </p:nvPr>
        </p:nvSpPr>
        <p:spPr>
          <a:xfrm>
            <a:off x="838200" y="1905000"/>
            <a:ext cx="10515600" cy="4876799"/>
          </a:xfrm>
        </p:spPr>
        <p:txBody>
          <a:bodyPr>
            <a:normAutofit/>
          </a:bodyPr>
          <a:lstStyle/>
          <a:p>
            <a:pPr>
              <a:spcAft>
                <a:spcPts val="1200"/>
              </a:spcAft>
            </a:pPr>
            <a:r>
              <a:rPr lang="en-US" sz="3600" dirty="0"/>
              <a:t> Payments of Forest Products Harvest Tax, </a:t>
            </a:r>
            <a:br>
              <a:rPr lang="en-US" sz="3600" dirty="0"/>
            </a:br>
            <a:r>
              <a:rPr lang="en-US" sz="3600" dirty="0"/>
              <a:t> severance tax</a:t>
            </a:r>
          </a:p>
          <a:p>
            <a:pPr>
              <a:spcAft>
                <a:spcPts val="1200"/>
              </a:spcAft>
            </a:pPr>
            <a:r>
              <a:rPr lang="en-US" sz="3600" dirty="0"/>
              <a:t> How to resolve disputes</a:t>
            </a:r>
          </a:p>
          <a:p>
            <a:pPr>
              <a:spcAft>
                <a:spcPts val="1200"/>
              </a:spcAft>
            </a:pPr>
            <a:r>
              <a:rPr lang="en-US" sz="3600" dirty="0"/>
              <a:t> Harvesting schedule</a:t>
            </a:r>
          </a:p>
        </p:txBody>
      </p:sp>
      <p:sp>
        <p:nvSpPr>
          <p:cNvPr id="4" name="Slide Number Placeholder 3"/>
          <p:cNvSpPr>
            <a:spLocks noGrp="1"/>
          </p:cNvSpPr>
          <p:nvPr>
            <p:ph type="sldNum" sz="quarter" idx="4294967295"/>
          </p:nvPr>
        </p:nvSpPr>
        <p:spPr>
          <a:xfrm>
            <a:off x="10718800" y="6226176"/>
            <a:ext cx="635000" cy="365125"/>
          </a:xfrm>
        </p:spPr>
        <p:txBody>
          <a:bodyPr/>
          <a:lstStyle/>
          <a:p>
            <a:pPr>
              <a:defRPr/>
            </a:pPr>
            <a:fld id="{5F67E0F6-B228-48FC-822E-C714DB33CF9D}" type="slidenum">
              <a:rPr lang="en-US" smtClean="0"/>
              <a:pPr>
                <a:defRPr/>
              </a:pPr>
              <a:t>8</a:t>
            </a:fld>
            <a:endParaRPr lang="en-US" dirty="0"/>
          </a:p>
        </p:txBody>
      </p:sp>
    </p:spTree>
    <p:extLst>
      <p:ext uri="{BB962C8B-B14F-4D97-AF65-F5344CB8AC3E}">
        <p14:creationId xmlns:p14="http://schemas.microsoft.com/office/powerpoint/2010/main" val="11659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9600" dirty="0"/>
              <a:t>Taxes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3301439"/>
      </p:ext>
    </p:extLst>
  </p:cSld>
  <p:clrMapOvr>
    <a:masterClrMapping/>
  </p:clrMapOvr>
</p:sld>
</file>

<file path=ppt/theme/theme1.xml><?xml version="1.0" encoding="utf-8"?>
<a:theme xmlns:a="http://schemas.openxmlformats.org/drawingml/2006/main" name="Template_Extension_PowerPoint_SystemsFonts">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558C814-5AD2-4C3E-94CD-E263C007C33E}" vid="{EDDDF600-7E31-4DED-A7F5-9B514B1ECE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Template_Extension_PowerPoint_SystemsFonts</Template>
  <TotalTime>11540</TotalTime>
  <Words>1616</Words>
  <Application>Microsoft Macintosh PowerPoint</Application>
  <PresentationFormat>Widescreen</PresentationFormat>
  <Paragraphs>272</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Georgia</vt:lpstr>
      <vt:lpstr>Impact</vt:lpstr>
      <vt:lpstr>Verdana</vt:lpstr>
      <vt:lpstr>Wingdings</vt:lpstr>
      <vt:lpstr>Template_Extension_PowerPoint_SystemsFonts</vt:lpstr>
      <vt:lpstr>Contracts and Taxes</vt:lpstr>
      <vt:lpstr>Contracts</vt:lpstr>
      <vt:lpstr>Why do we need to talk about this?</vt:lpstr>
      <vt:lpstr>A contract is an agreement that:</vt:lpstr>
      <vt:lpstr>Four basic contract requirements</vt:lpstr>
      <vt:lpstr>Contract development</vt:lpstr>
      <vt:lpstr>Common items of contention</vt:lpstr>
      <vt:lpstr>Common items of contention</vt:lpstr>
      <vt:lpstr>Taxes</vt:lpstr>
      <vt:lpstr>Disclaimers</vt:lpstr>
      <vt:lpstr>Time of sale</vt:lpstr>
      <vt:lpstr>What is basis?</vt:lpstr>
      <vt:lpstr>Determination of basis</vt:lpstr>
      <vt:lpstr>What if a basis was never done?</vt:lpstr>
      <vt:lpstr>Recovering basis</vt:lpstr>
      <vt:lpstr>Example</vt:lpstr>
      <vt:lpstr>Timber sale</vt:lpstr>
      <vt:lpstr>Types of income</vt:lpstr>
      <vt:lpstr>How long timber is held</vt:lpstr>
      <vt:lpstr>Tax implications</vt:lpstr>
      <vt:lpstr>Clearcut stumpage sale</vt:lpstr>
      <vt:lpstr>Section 631a election</vt:lpstr>
      <vt:lpstr>631a </vt:lpstr>
      <vt:lpstr>631a</vt:lpstr>
      <vt:lpstr>Example 631a</vt:lpstr>
      <vt:lpstr>Example 631a</vt:lpstr>
      <vt:lpstr>Example 631a</vt:lpstr>
      <vt:lpstr>Side note</vt:lpstr>
      <vt:lpstr>Reforestation tax incentives</vt:lpstr>
      <vt:lpstr>An overview</vt:lpstr>
      <vt:lpstr>Small tract forestland severance tax</vt:lpstr>
      <vt:lpstr>STF severance tax</vt:lpstr>
      <vt:lpstr>2020 STF severance tax</vt:lpstr>
      <vt:lpstr>STF severance tax</vt:lpstr>
      <vt:lpstr>Forest products harvest tax</vt:lpstr>
      <vt:lpstr>Forest products harvest tax</vt:lpstr>
      <vt:lpstr>Forest products harvest tax</vt:lpstr>
      <vt:lpstr>Warning!</vt:lpstr>
      <vt:lpstr>Resources</vt:lpstr>
    </vt:vector>
  </TitlesOfParts>
  <Manager/>
  <Company>Oregon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Contracts and Taxes</dc:title>
  <dc:subject/>
  <dc:creator>Tamara Cushing</dc:creator>
  <cp:keywords/>
  <dc:description/>
  <cp:lastModifiedBy>Donnelly, Janet</cp:lastModifiedBy>
  <cp:revision>163</cp:revision>
  <cp:lastPrinted>2020-03-02T23:06:46Z</cp:lastPrinted>
  <dcterms:created xsi:type="dcterms:W3CDTF">2010-02-15T15:38:38Z</dcterms:created>
  <dcterms:modified xsi:type="dcterms:W3CDTF">2020-06-09T23:08:33Z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TC010690471033</vt:lpwstr>
  </property>
</Properties>
</file>