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91" r:id="rId2"/>
    <p:sldId id="323" r:id="rId3"/>
    <p:sldId id="289" r:id="rId4"/>
    <p:sldId id="322"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3F09"/>
    <a:srgbClr val="2057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476"/>
  </p:normalViewPr>
  <p:slideViewPr>
    <p:cSldViewPr snapToGrid="0" snapToObjects="1">
      <p:cViewPr>
        <p:scale>
          <a:sx n="147" d="100"/>
          <a:sy n="147" d="100"/>
        </p:scale>
        <p:origin x="1088" y="-1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2F575-80A2-4C4D-BAC8-01F38E3AD9F4}" type="datetimeFigureOut">
              <a:rPr lang="en-US" smtClean="0"/>
              <a:t>5/13/20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E20C0-26DA-4E49-A9A3-FB8519870B90}" type="slidenum">
              <a:rPr lang="en-US" smtClean="0"/>
              <a:t>‹#›</a:t>
            </a:fld>
            <a:endParaRPr lang="en-US"/>
          </a:p>
        </p:txBody>
      </p:sp>
    </p:spTree>
    <p:extLst>
      <p:ext uri="{BB962C8B-B14F-4D97-AF65-F5344CB8AC3E}">
        <p14:creationId xmlns:p14="http://schemas.microsoft.com/office/powerpoint/2010/main" val="149589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 </a:t>
            </a:r>
            <a:r>
              <a:rPr lang="en-US" dirty="0" err="1"/>
              <a:t>Noal</a:t>
            </a:r>
            <a:r>
              <a:rPr lang="en-US" dirty="0"/>
              <a:t> Farm ©September 25, 2017 - https://</a:t>
            </a:r>
            <a:r>
              <a:rPr lang="en-US" dirty="0" err="1"/>
              <a:t>www.youtube.com</a:t>
            </a:r>
            <a:r>
              <a:rPr lang="en-US" dirty="0"/>
              <a:t>/</a:t>
            </a:r>
            <a:r>
              <a:rPr lang="en-US" dirty="0" err="1"/>
              <a:t>watch?v</a:t>
            </a:r>
            <a:r>
              <a:rPr lang="en-US" dirty="0"/>
              <a:t>=7ksooSp2Fys</a:t>
            </a:r>
          </a:p>
          <a:p>
            <a:endParaRPr lang="en-US" dirty="0"/>
          </a:p>
        </p:txBody>
      </p:sp>
      <p:sp>
        <p:nvSpPr>
          <p:cNvPr id="4" name="Slide Number Placeholder 3"/>
          <p:cNvSpPr>
            <a:spLocks noGrp="1"/>
          </p:cNvSpPr>
          <p:nvPr>
            <p:ph type="sldNum" sz="quarter" idx="5"/>
          </p:nvPr>
        </p:nvSpPr>
        <p:spPr/>
        <p:txBody>
          <a:bodyPr/>
          <a:lstStyle/>
          <a:p>
            <a:fld id="{DE0E20C0-26DA-4E49-A9A3-FB8519870B90}" type="slidenum">
              <a:rPr lang="en-US" smtClean="0"/>
              <a:t>4</a:t>
            </a:fld>
            <a:endParaRPr lang="en-US"/>
          </a:p>
        </p:txBody>
      </p:sp>
    </p:spTree>
    <p:extLst>
      <p:ext uri="{BB962C8B-B14F-4D97-AF65-F5344CB8AC3E}">
        <p14:creationId xmlns:p14="http://schemas.microsoft.com/office/powerpoint/2010/main" val="295365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0D7883-E97F-5049-B1D7-F16DC9EC1968}"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75D47-A77F-A14E-A9BC-25ABC5371BEA}" type="slidenum">
              <a:rPr lang="en-US" smtClean="0"/>
              <a:t>‹#›</a:t>
            </a:fld>
            <a:endParaRPr lang="en-US"/>
          </a:p>
        </p:txBody>
      </p:sp>
    </p:spTree>
    <p:extLst>
      <p:ext uri="{BB962C8B-B14F-4D97-AF65-F5344CB8AC3E}">
        <p14:creationId xmlns:p14="http://schemas.microsoft.com/office/powerpoint/2010/main" val="124926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D7883-E97F-5049-B1D7-F16DC9EC1968}"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75D47-A77F-A14E-A9BC-25ABC5371BEA}" type="slidenum">
              <a:rPr lang="en-US" smtClean="0"/>
              <a:t>‹#›</a:t>
            </a:fld>
            <a:endParaRPr lang="en-US"/>
          </a:p>
        </p:txBody>
      </p:sp>
    </p:spTree>
    <p:extLst>
      <p:ext uri="{BB962C8B-B14F-4D97-AF65-F5344CB8AC3E}">
        <p14:creationId xmlns:p14="http://schemas.microsoft.com/office/powerpoint/2010/main" val="228270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D7883-E97F-5049-B1D7-F16DC9EC1968}"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75D47-A77F-A14E-A9BC-25ABC5371BEA}" type="slidenum">
              <a:rPr lang="en-US" smtClean="0"/>
              <a:t>‹#›</a:t>
            </a:fld>
            <a:endParaRPr lang="en-US"/>
          </a:p>
        </p:txBody>
      </p:sp>
    </p:spTree>
    <p:extLst>
      <p:ext uri="{BB962C8B-B14F-4D97-AF65-F5344CB8AC3E}">
        <p14:creationId xmlns:p14="http://schemas.microsoft.com/office/powerpoint/2010/main" val="257020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D7883-E97F-5049-B1D7-F16DC9EC1968}"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75D47-A77F-A14E-A9BC-25ABC5371BEA}" type="slidenum">
              <a:rPr lang="en-US" smtClean="0"/>
              <a:t>‹#›</a:t>
            </a:fld>
            <a:endParaRPr lang="en-US"/>
          </a:p>
        </p:txBody>
      </p:sp>
    </p:spTree>
    <p:extLst>
      <p:ext uri="{BB962C8B-B14F-4D97-AF65-F5344CB8AC3E}">
        <p14:creationId xmlns:p14="http://schemas.microsoft.com/office/powerpoint/2010/main" val="243921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D7883-E97F-5049-B1D7-F16DC9EC1968}"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75D47-A77F-A14E-A9BC-25ABC5371BEA}" type="slidenum">
              <a:rPr lang="en-US" smtClean="0"/>
              <a:t>‹#›</a:t>
            </a:fld>
            <a:endParaRPr lang="en-US"/>
          </a:p>
        </p:txBody>
      </p:sp>
    </p:spTree>
    <p:extLst>
      <p:ext uri="{BB962C8B-B14F-4D97-AF65-F5344CB8AC3E}">
        <p14:creationId xmlns:p14="http://schemas.microsoft.com/office/powerpoint/2010/main" val="143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0D7883-E97F-5049-B1D7-F16DC9EC1968}"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75D47-A77F-A14E-A9BC-25ABC5371BEA}" type="slidenum">
              <a:rPr lang="en-US" smtClean="0"/>
              <a:t>‹#›</a:t>
            </a:fld>
            <a:endParaRPr lang="en-US"/>
          </a:p>
        </p:txBody>
      </p:sp>
    </p:spTree>
    <p:extLst>
      <p:ext uri="{BB962C8B-B14F-4D97-AF65-F5344CB8AC3E}">
        <p14:creationId xmlns:p14="http://schemas.microsoft.com/office/powerpoint/2010/main" val="38968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0D7883-E97F-5049-B1D7-F16DC9EC1968}" type="datetimeFigureOut">
              <a:rPr lang="en-US" smtClean="0"/>
              <a:t>5/13/20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75D47-A77F-A14E-A9BC-25ABC5371BEA}" type="slidenum">
              <a:rPr lang="en-US" smtClean="0"/>
              <a:t>‹#›</a:t>
            </a:fld>
            <a:endParaRPr lang="en-US"/>
          </a:p>
        </p:txBody>
      </p:sp>
    </p:spTree>
    <p:extLst>
      <p:ext uri="{BB962C8B-B14F-4D97-AF65-F5344CB8AC3E}">
        <p14:creationId xmlns:p14="http://schemas.microsoft.com/office/powerpoint/2010/main" val="265094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0D7883-E97F-5049-B1D7-F16DC9EC1968}" type="datetimeFigureOut">
              <a:rPr lang="en-US" smtClean="0"/>
              <a:t>5/13/20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75D47-A77F-A14E-A9BC-25ABC5371BEA}" type="slidenum">
              <a:rPr lang="en-US" smtClean="0"/>
              <a:t>‹#›</a:t>
            </a:fld>
            <a:endParaRPr lang="en-US"/>
          </a:p>
        </p:txBody>
      </p:sp>
    </p:spTree>
    <p:extLst>
      <p:ext uri="{BB962C8B-B14F-4D97-AF65-F5344CB8AC3E}">
        <p14:creationId xmlns:p14="http://schemas.microsoft.com/office/powerpoint/2010/main" val="272900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D7883-E97F-5049-B1D7-F16DC9EC1968}" type="datetimeFigureOut">
              <a:rPr lang="en-US" smtClean="0"/>
              <a:t>5/13/20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75D47-A77F-A14E-A9BC-25ABC5371BEA}" type="slidenum">
              <a:rPr lang="en-US" smtClean="0"/>
              <a:t>‹#›</a:t>
            </a:fld>
            <a:endParaRPr lang="en-US"/>
          </a:p>
        </p:txBody>
      </p:sp>
    </p:spTree>
    <p:extLst>
      <p:ext uri="{BB962C8B-B14F-4D97-AF65-F5344CB8AC3E}">
        <p14:creationId xmlns:p14="http://schemas.microsoft.com/office/powerpoint/2010/main" val="365153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0D7883-E97F-5049-B1D7-F16DC9EC1968}"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75D47-A77F-A14E-A9BC-25ABC5371BEA}" type="slidenum">
              <a:rPr lang="en-US" smtClean="0"/>
              <a:t>‹#›</a:t>
            </a:fld>
            <a:endParaRPr lang="en-US"/>
          </a:p>
        </p:txBody>
      </p:sp>
    </p:spTree>
    <p:extLst>
      <p:ext uri="{BB962C8B-B14F-4D97-AF65-F5344CB8AC3E}">
        <p14:creationId xmlns:p14="http://schemas.microsoft.com/office/powerpoint/2010/main" val="386819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0D7883-E97F-5049-B1D7-F16DC9EC1968}"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75D47-A77F-A14E-A9BC-25ABC5371BEA}" type="slidenum">
              <a:rPr lang="en-US" smtClean="0"/>
              <a:t>‹#›</a:t>
            </a:fld>
            <a:endParaRPr lang="en-US"/>
          </a:p>
        </p:txBody>
      </p:sp>
    </p:spTree>
    <p:extLst>
      <p:ext uri="{BB962C8B-B14F-4D97-AF65-F5344CB8AC3E}">
        <p14:creationId xmlns:p14="http://schemas.microsoft.com/office/powerpoint/2010/main" val="350206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D7883-E97F-5049-B1D7-F16DC9EC1968}" type="datetimeFigureOut">
              <a:rPr lang="en-US" smtClean="0"/>
              <a:t>5/13/20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75D47-A77F-A14E-A9BC-25ABC5371BEA}" type="slidenum">
              <a:rPr lang="en-US" smtClean="0"/>
              <a:t>‹#›</a:t>
            </a:fld>
            <a:endParaRPr lang="en-US"/>
          </a:p>
        </p:txBody>
      </p:sp>
    </p:spTree>
    <p:extLst>
      <p:ext uri="{BB962C8B-B14F-4D97-AF65-F5344CB8AC3E}">
        <p14:creationId xmlns:p14="http://schemas.microsoft.com/office/powerpoint/2010/main" val="356165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A3A561-D7FF-9948-A8B1-825029C90F24}"/>
              </a:ext>
            </a:extLst>
          </p:cNvPr>
          <p:cNvSpPr txBox="1"/>
          <p:nvPr/>
        </p:nvSpPr>
        <p:spPr>
          <a:xfrm>
            <a:off x="254990" y="204524"/>
            <a:ext cx="8695113" cy="6340197"/>
          </a:xfrm>
          <a:prstGeom prst="rect">
            <a:avLst/>
          </a:prstGeom>
          <a:noFill/>
        </p:spPr>
        <p:txBody>
          <a:bodyPr wrap="square" rtlCol="0">
            <a:spAutoFit/>
          </a:bodyPr>
          <a:lstStyle/>
          <a:p>
            <a:r>
              <a:rPr lang="en-US" sz="1400" b="1" dirty="0"/>
              <a:t>Produce Safety Alliance – Add-on Exercise for Module 5.2 v1.2– Agricultural Water – Harvest/Post-Harvest</a:t>
            </a:r>
          </a:p>
          <a:p>
            <a:r>
              <a:rPr lang="en-US" sz="1400" dirty="0"/>
              <a:t> </a:t>
            </a:r>
          </a:p>
          <a:p>
            <a:r>
              <a:rPr lang="en-US" sz="1400" dirty="0"/>
              <a:t>Concept Area: Water Infiltration</a:t>
            </a:r>
          </a:p>
          <a:p>
            <a:r>
              <a:rPr lang="en-US" sz="1400" dirty="0"/>
              <a:t> </a:t>
            </a:r>
          </a:p>
          <a:p>
            <a:r>
              <a:rPr lang="en-US" sz="1400" dirty="0"/>
              <a:t>Brief Explanation:  The intent of the exercise is for PSA trainees to witness the impact of water infiltration in produce, consider produce safety implications </a:t>
            </a:r>
            <a:r>
              <a:rPr lang="en-US" sz="1400"/>
              <a:t>related to </a:t>
            </a:r>
            <a:r>
              <a:rPr lang="en-US" sz="1400" dirty="0"/>
              <a:t>post-harvest water quality and think about the importance of managing postharvest water quality. Following the “Recirculated and Batch Water” slide (Slide 56, v1.2), we insert the attached slide.  Each group of PSA trainees (4-6 per group) is given at least one prepared tomato, a knife, and a cutting board.  The participants are asked the following questions.  </a:t>
            </a:r>
          </a:p>
          <a:p>
            <a:r>
              <a:rPr lang="en-US" sz="1400" dirty="0"/>
              <a:t> </a:t>
            </a:r>
          </a:p>
          <a:p>
            <a:pPr marL="342900" lvl="0" indent="-342900">
              <a:buFont typeface="+mj-lt"/>
              <a:buAutoNum type="arabicPeriod"/>
            </a:pPr>
            <a:r>
              <a:rPr lang="en-US" sz="1400" dirty="0"/>
              <a:t>What happens when we submerge produce in water?</a:t>
            </a:r>
          </a:p>
          <a:p>
            <a:pPr marL="342900" lvl="0" indent="-342900">
              <a:buFont typeface="+mj-lt"/>
              <a:buAutoNum type="arabicPeriod"/>
            </a:pPr>
            <a:r>
              <a:rPr lang="en-US" sz="1400" dirty="0"/>
              <a:t>What could we do to minimize the risk?</a:t>
            </a:r>
          </a:p>
          <a:p>
            <a:pPr marL="342900" lvl="0" indent="-342900">
              <a:buFont typeface="+mj-lt"/>
              <a:buAutoNum type="arabicPeriod"/>
            </a:pPr>
            <a:r>
              <a:rPr lang="en-US" sz="1400" dirty="0"/>
              <a:t>How would you make decisions about when to change the water?</a:t>
            </a:r>
          </a:p>
          <a:p>
            <a:pPr marL="342900" lvl="0" indent="-342900">
              <a:buFont typeface="+mj-lt"/>
              <a:buAutoNum type="arabicPeriod"/>
            </a:pPr>
            <a:r>
              <a:rPr lang="en-US" sz="1400" dirty="0"/>
              <a:t>How would you monitor and document?</a:t>
            </a:r>
          </a:p>
          <a:p>
            <a:pPr lvl="0"/>
            <a:endParaRPr lang="en-US" sz="1400" dirty="0"/>
          </a:p>
          <a:p>
            <a:r>
              <a:rPr lang="en-US" sz="1400" dirty="0"/>
              <a:t>Provide each group with a knife, a cutting board, and 1-2 prepared tomatoes (see next slide for preparation instructions).  </a:t>
            </a:r>
          </a:p>
          <a:p>
            <a:r>
              <a:rPr lang="en-US" sz="1400" dirty="0"/>
              <a:t> </a:t>
            </a:r>
          </a:p>
          <a:p>
            <a:r>
              <a:rPr lang="en-US" sz="1400" dirty="0"/>
              <a:t>Ask each group to discuss how they would minimize their batch water risk.  Ask additional questions or clarify as appropriate. Prompt with questions relating to different approaches for practically managing postharvest water, including single pass vs. recirculated, and the pros and cons to each approach.</a:t>
            </a:r>
          </a:p>
          <a:p>
            <a:r>
              <a:rPr lang="en-US" sz="1400" dirty="0"/>
              <a:t> </a:t>
            </a:r>
          </a:p>
          <a:p>
            <a:r>
              <a:rPr lang="en-US" sz="1400" dirty="0"/>
              <a:t>There is no formal evaluation component to this exercise.  </a:t>
            </a:r>
          </a:p>
          <a:p>
            <a:endParaRPr lang="en-US" sz="1400" dirty="0"/>
          </a:p>
          <a:p>
            <a:r>
              <a:rPr lang="en-US" sz="1400" i="1" dirty="0"/>
              <a:t>Exercise and slide deck were created by Jovana Kovacevic and Joy Waite-Cusic at Oregon State University.  Tomato preparation procedure was optimized by Rebecca Bland. The development of this exercise was in combination with the creation of a 2-day Modified PSA training that was funded by the NIFA-Food Safety Outreach Program (FSOP) – Award Number 2017-70020-27250.</a:t>
            </a:r>
          </a:p>
        </p:txBody>
      </p:sp>
    </p:spTree>
    <p:extLst>
      <p:ext uri="{BB962C8B-B14F-4D97-AF65-F5344CB8AC3E}">
        <p14:creationId xmlns:p14="http://schemas.microsoft.com/office/powerpoint/2010/main" val="183148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87EF30-D6DF-7D48-891E-5DAC9B8AAAFC}"/>
              </a:ext>
            </a:extLst>
          </p:cNvPr>
          <p:cNvSpPr txBox="1"/>
          <p:nvPr/>
        </p:nvSpPr>
        <p:spPr>
          <a:xfrm>
            <a:off x="3476693" y="0"/>
            <a:ext cx="5545386" cy="167660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500" b="1" dirty="0">
                <a:latin typeface="+mj-lt"/>
                <a:ea typeface="+mj-ea"/>
                <a:cs typeface="+mj-cs"/>
              </a:rPr>
              <a:t>Preparation Prior to PSA Training</a:t>
            </a:r>
          </a:p>
          <a:p>
            <a:pPr defTabSz="914400">
              <a:lnSpc>
                <a:spcPct val="90000"/>
              </a:lnSpc>
              <a:spcBef>
                <a:spcPct val="0"/>
              </a:spcBef>
              <a:spcAft>
                <a:spcPts val="600"/>
              </a:spcAft>
            </a:pPr>
            <a:r>
              <a:rPr lang="en-US" sz="3000" b="1" i="1" dirty="0">
                <a:solidFill>
                  <a:srgbClr val="20576D"/>
                </a:solidFill>
                <a:latin typeface="+mj-lt"/>
                <a:ea typeface="+mj-ea"/>
                <a:cs typeface="+mj-cs"/>
              </a:rPr>
              <a:t>Tomato Infiltration with Blue Dye</a:t>
            </a:r>
          </a:p>
        </p:txBody>
      </p:sp>
      <p:pic>
        <p:nvPicPr>
          <p:cNvPr id="5" name="Picture 4">
            <a:extLst>
              <a:ext uri="{FF2B5EF4-FFF2-40B4-BE49-F238E27FC236}">
                <a16:creationId xmlns:a16="http://schemas.microsoft.com/office/drawing/2014/main" id="{4BA9E288-4638-0141-A03B-D00CF30902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sp>
        <p:nvSpPr>
          <p:cNvPr id="2" name="TextBox 1">
            <a:extLst>
              <a:ext uri="{FF2B5EF4-FFF2-40B4-BE49-F238E27FC236}">
                <a16:creationId xmlns:a16="http://schemas.microsoft.com/office/drawing/2014/main" id="{A4F0DE15-053C-F54B-A2BD-3168502E2432}"/>
              </a:ext>
            </a:extLst>
          </p:cNvPr>
          <p:cNvSpPr txBox="1"/>
          <p:nvPr/>
        </p:nvSpPr>
        <p:spPr>
          <a:xfrm>
            <a:off x="3779452" y="1676602"/>
            <a:ext cx="5242627" cy="5013757"/>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b="1" dirty="0">
                <a:solidFill>
                  <a:srgbClr val="D73F09"/>
                </a:solidFill>
              </a:rPr>
              <a:t>At least 2 days before training</a:t>
            </a:r>
          </a:p>
          <a:p>
            <a:pPr defTabSz="914400">
              <a:lnSpc>
                <a:spcPct val="90000"/>
              </a:lnSpc>
              <a:spcAft>
                <a:spcPts val="600"/>
              </a:spcAft>
            </a:pPr>
            <a:r>
              <a:rPr lang="en-US" sz="1400" b="1" i="1" dirty="0"/>
              <a:t>Prepare Tomatoes:</a:t>
            </a:r>
          </a:p>
          <a:p>
            <a:pPr indent="-228600" defTabSz="914400">
              <a:lnSpc>
                <a:spcPct val="90000"/>
              </a:lnSpc>
              <a:spcAft>
                <a:spcPts val="600"/>
              </a:spcAft>
              <a:buFont typeface="Arial" panose="020B0604020202020204" pitchFamily="34" charset="0"/>
              <a:buChar char="•"/>
            </a:pPr>
            <a:r>
              <a:rPr lang="en-US" sz="1500" dirty="0"/>
              <a:t>Incubate tomatoes for 12-14 hours (overnight) at 35</a:t>
            </a:r>
            <a:r>
              <a:rPr lang="en-US" sz="1500" dirty="0">
                <a:sym typeface="Symbol" pitchFamily="2" charset="2"/>
              </a:rPr>
              <a:t></a:t>
            </a:r>
            <a:r>
              <a:rPr lang="en-US" sz="1500" dirty="0"/>
              <a:t>C. </a:t>
            </a:r>
          </a:p>
          <a:p>
            <a:pPr marL="241300" indent="-241300" defTabSz="914400">
              <a:lnSpc>
                <a:spcPct val="90000"/>
              </a:lnSpc>
              <a:spcAft>
                <a:spcPts val="600"/>
              </a:spcAft>
              <a:buFont typeface="Arial" panose="020B0604020202020204" pitchFamily="34" charset="0"/>
              <a:buChar char="•"/>
            </a:pPr>
            <a:r>
              <a:rPr lang="en-US" sz="1500" dirty="0"/>
              <a:t>Using a 5-gallon bucket, prepare a 0.1% solution (1 g/L) of acid blue dye (also known as FD&amp;C Blue No 1 or Brilliant Blue FCF) in ice water.  </a:t>
            </a:r>
            <a:r>
              <a:rPr lang="en-US" sz="1500" i="1" dirty="0"/>
              <a:t>Suggestion: </a:t>
            </a:r>
            <a:r>
              <a:rPr lang="en-US" sz="1500" dirty="0"/>
              <a:t>Dissolve dye in room temperature water, then add ice water to bring to volume). </a:t>
            </a:r>
          </a:p>
          <a:p>
            <a:pPr marL="241300" indent="-241300" defTabSz="914400">
              <a:lnSpc>
                <a:spcPct val="90000"/>
              </a:lnSpc>
              <a:spcAft>
                <a:spcPts val="600"/>
              </a:spcAft>
              <a:buFont typeface="Arial" panose="020B0604020202020204" pitchFamily="34" charset="0"/>
              <a:buChar char="•"/>
            </a:pPr>
            <a:r>
              <a:rPr lang="en-US" sz="1500" dirty="0"/>
              <a:t>For large tomatoes, use roughly one liter of dye solution per tomato. </a:t>
            </a:r>
          </a:p>
          <a:p>
            <a:pPr marL="241300" indent="-227013" defTabSz="914400">
              <a:lnSpc>
                <a:spcPct val="90000"/>
              </a:lnSpc>
              <a:spcAft>
                <a:spcPts val="600"/>
              </a:spcAft>
              <a:buFont typeface="Arial" panose="020B0604020202020204" pitchFamily="34" charset="0"/>
              <a:buChar char="•"/>
            </a:pPr>
            <a:r>
              <a:rPr lang="en-US" sz="1500" dirty="0"/>
              <a:t>Remove tomatoes from incubator and submerge tomatoes ice cold dye solution for 30 minutes; the higher the temperature differential the better the infiltration.  </a:t>
            </a:r>
          </a:p>
          <a:p>
            <a:pPr marL="241300" indent="-227013" defTabSz="914400">
              <a:lnSpc>
                <a:spcPct val="90000"/>
              </a:lnSpc>
              <a:spcAft>
                <a:spcPts val="600"/>
              </a:spcAft>
              <a:buFont typeface="Arial" panose="020B0604020202020204" pitchFamily="34" charset="0"/>
              <a:buChar char="•"/>
            </a:pPr>
            <a:r>
              <a:rPr lang="en-US" sz="1500" dirty="0"/>
              <a:t>Remove tomatoes from dye, rise, and dry off any excess water.  Tomatoes can be refrigerated or held at room temperature for a few days prior to use.</a:t>
            </a:r>
          </a:p>
          <a:p>
            <a:pPr defTabSz="914400">
              <a:lnSpc>
                <a:spcPct val="90000"/>
              </a:lnSpc>
              <a:spcAft>
                <a:spcPts val="600"/>
              </a:spcAft>
            </a:pPr>
            <a:endParaRPr lang="en-US" dirty="0">
              <a:solidFill>
                <a:srgbClr val="D73F09"/>
              </a:solidFill>
            </a:endParaRPr>
          </a:p>
          <a:p>
            <a:pPr defTabSz="914400">
              <a:lnSpc>
                <a:spcPct val="90000"/>
              </a:lnSpc>
              <a:spcAft>
                <a:spcPts val="600"/>
              </a:spcAft>
            </a:pPr>
            <a:r>
              <a:rPr lang="en-US" b="1" dirty="0">
                <a:solidFill>
                  <a:srgbClr val="D73F09"/>
                </a:solidFill>
              </a:rPr>
              <a:t>On the day of the training</a:t>
            </a:r>
          </a:p>
          <a:p>
            <a:pPr defTabSz="914400">
              <a:lnSpc>
                <a:spcPct val="90000"/>
              </a:lnSpc>
              <a:spcAft>
                <a:spcPts val="600"/>
              </a:spcAft>
            </a:pPr>
            <a:r>
              <a:rPr lang="en-US" sz="1400" b="1" i="1" dirty="0"/>
              <a:t>Provide each group with 1-2 tomatoes, a cutting board and a knife. </a:t>
            </a:r>
          </a:p>
          <a:p>
            <a:pPr marL="285750" indent="-285750" defTabSz="914400">
              <a:lnSpc>
                <a:spcPct val="90000"/>
              </a:lnSpc>
              <a:spcAft>
                <a:spcPts val="600"/>
              </a:spcAft>
              <a:buFont typeface="Arial" panose="020B0604020202020204" pitchFamily="34" charset="0"/>
              <a:buChar char="•"/>
            </a:pPr>
            <a:r>
              <a:rPr lang="en-US" sz="1500" dirty="0"/>
              <a:t>When ready, ask participants to cut the tomato in half through the stem line. </a:t>
            </a:r>
          </a:p>
        </p:txBody>
      </p:sp>
    </p:spTree>
    <p:extLst>
      <p:ext uri="{BB962C8B-B14F-4D97-AF65-F5344CB8AC3E}">
        <p14:creationId xmlns:p14="http://schemas.microsoft.com/office/powerpoint/2010/main" val="285067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7592-E7B2-F248-AF0F-B399DCD8147F}"/>
              </a:ext>
            </a:extLst>
          </p:cNvPr>
          <p:cNvSpPr>
            <a:spLocks noGrp="1"/>
          </p:cNvSpPr>
          <p:nvPr>
            <p:ph type="ctrTitle"/>
          </p:nvPr>
        </p:nvSpPr>
        <p:spPr>
          <a:xfrm>
            <a:off x="685800" y="2830549"/>
            <a:ext cx="7772400" cy="2387600"/>
          </a:xfrm>
        </p:spPr>
        <p:txBody>
          <a:bodyPr>
            <a:normAutofit fontScale="90000"/>
          </a:bodyPr>
          <a:lstStyle/>
          <a:p>
            <a:r>
              <a:rPr lang="en-US" dirty="0"/>
              <a:t>Insert Next Slide after “Recirculated and Batch Water” (slide 56, v1.2) in PSA Module 5.2 – Postharvest Water</a:t>
            </a:r>
          </a:p>
        </p:txBody>
      </p:sp>
    </p:spTree>
    <p:extLst>
      <p:ext uri="{BB962C8B-B14F-4D97-AF65-F5344CB8AC3E}">
        <p14:creationId xmlns:p14="http://schemas.microsoft.com/office/powerpoint/2010/main" val="47826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4AD662-4D5B-B547-85F4-C6E34450AC47}"/>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
            <a:ext cx="9143980" cy="6857999"/>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rgbClr val="000000">
                  <a:alpha val="30000"/>
                </a:srgbClr>
              </a:gs>
              <a:gs pos="33000">
                <a:srgbClr val="000000">
                  <a:alpha val="20000"/>
                </a:srgbClr>
              </a:gs>
              <a:gs pos="0">
                <a:srgbClr val="000000">
                  <a:alpha val="0"/>
                </a:srgbClr>
              </a:gs>
              <a:gs pos="100000">
                <a:srgbClr val="000000">
                  <a:alpha val="3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FDB896-45F3-D24C-8E1E-ED675C63FFB8}"/>
              </a:ext>
            </a:extLst>
          </p:cNvPr>
          <p:cNvSpPr>
            <a:spLocks noGrp="1"/>
          </p:cNvSpPr>
          <p:nvPr>
            <p:ph type="title"/>
          </p:nvPr>
        </p:nvSpPr>
        <p:spPr>
          <a:xfrm>
            <a:off x="358485" y="1122362"/>
            <a:ext cx="3017520" cy="2802219"/>
          </a:xfrm>
        </p:spPr>
        <p:txBody>
          <a:bodyPr vert="horz" lIns="91440" tIns="45720" rIns="91440" bIns="45720" rtlCol="0" anchor="b">
            <a:normAutofit fontScale="90000"/>
          </a:bodyPr>
          <a:lstStyle/>
          <a:p>
            <a:br>
              <a:rPr lang="en-US" sz="4000" dirty="0">
                <a:solidFill>
                  <a:srgbClr val="FFFFFF"/>
                </a:solidFill>
              </a:rPr>
            </a:br>
            <a:r>
              <a:rPr lang="en-US" sz="4000" b="1" dirty="0">
                <a:solidFill>
                  <a:srgbClr val="FFFFFF"/>
                </a:solidFill>
              </a:rPr>
              <a:t>Module 5.2 Exercise</a:t>
            </a:r>
            <a:br>
              <a:rPr lang="en-US" sz="4000" b="1" dirty="0">
                <a:solidFill>
                  <a:srgbClr val="FFFFFF"/>
                </a:solidFill>
              </a:rPr>
            </a:br>
            <a:br>
              <a:rPr lang="en-US" sz="4000" dirty="0">
                <a:solidFill>
                  <a:srgbClr val="FFFFFF"/>
                </a:solidFill>
              </a:rPr>
            </a:br>
            <a:endParaRPr lang="en-US" sz="4000" dirty="0">
              <a:solidFill>
                <a:srgbClr val="FFFFFF"/>
              </a:solidFill>
              <a:highlight>
                <a:srgbClr val="FFFF00"/>
              </a:highlight>
            </a:endParaRPr>
          </a:p>
        </p:txBody>
      </p:sp>
      <p:sp>
        <p:nvSpPr>
          <p:cNvPr id="7" name="Text Placeholder 6">
            <a:extLst>
              <a:ext uri="{FF2B5EF4-FFF2-40B4-BE49-F238E27FC236}">
                <a16:creationId xmlns:a16="http://schemas.microsoft.com/office/drawing/2014/main" id="{A0B46B2A-8BC2-BE45-8700-C0D078FDF0AF}"/>
              </a:ext>
            </a:extLst>
          </p:cNvPr>
          <p:cNvSpPr>
            <a:spLocks noGrp="1"/>
          </p:cNvSpPr>
          <p:nvPr>
            <p:ph type="body" idx="1"/>
          </p:nvPr>
        </p:nvSpPr>
        <p:spPr>
          <a:xfrm>
            <a:off x="3376005" y="1661160"/>
            <a:ext cx="4968239" cy="3866853"/>
          </a:xfrm>
        </p:spPr>
        <p:txBody>
          <a:bodyPr vert="horz" lIns="91440" tIns="45720" rIns="91440" bIns="45720" rtlCol="0">
            <a:normAutofit lnSpcReduction="10000"/>
          </a:bodyPr>
          <a:lstStyle/>
          <a:p>
            <a:r>
              <a:rPr lang="en-US" dirty="0">
                <a:solidFill>
                  <a:srgbClr val="FFFFFF"/>
                </a:solidFill>
              </a:rPr>
              <a:t>What happens when we submerge produce in water?</a:t>
            </a:r>
            <a:br>
              <a:rPr lang="en-US" dirty="0">
                <a:solidFill>
                  <a:srgbClr val="FFFFFF"/>
                </a:solidFill>
              </a:rPr>
            </a:br>
            <a:endParaRPr lang="en-US" dirty="0">
              <a:solidFill>
                <a:srgbClr val="FFFFFF"/>
              </a:solidFill>
            </a:endParaRPr>
          </a:p>
          <a:p>
            <a:r>
              <a:rPr lang="en-US" dirty="0">
                <a:solidFill>
                  <a:srgbClr val="FFFFFF"/>
                </a:solidFill>
              </a:rPr>
              <a:t>What could we do to minimize the risk?</a:t>
            </a:r>
            <a:br>
              <a:rPr lang="en-US" dirty="0">
                <a:solidFill>
                  <a:srgbClr val="FFFFFF"/>
                </a:solidFill>
              </a:rPr>
            </a:br>
            <a:endParaRPr lang="en-US" dirty="0">
              <a:solidFill>
                <a:srgbClr val="FFFFFF"/>
              </a:solidFill>
            </a:endParaRPr>
          </a:p>
          <a:p>
            <a:r>
              <a:rPr lang="en-US" dirty="0">
                <a:solidFill>
                  <a:srgbClr val="FFFFFF"/>
                </a:solidFill>
              </a:rPr>
              <a:t>How would you make decisions about when to change the water?</a:t>
            </a:r>
            <a:br>
              <a:rPr lang="en-US" dirty="0">
                <a:solidFill>
                  <a:srgbClr val="FFFFFF"/>
                </a:solidFill>
              </a:rPr>
            </a:br>
            <a:endParaRPr lang="en-US" dirty="0">
              <a:solidFill>
                <a:srgbClr val="FFFFFF"/>
              </a:solidFill>
            </a:endParaRPr>
          </a:p>
          <a:p>
            <a:r>
              <a:rPr lang="en-US" dirty="0">
                <a:solidFill>
                  <a:srgbClr val="FFFFFF"/>
                </a:solidFill>
              </a:rPr>
              <a:t>How would you monitor and document?</a:t>
            </a:r>
          </a:p>
        </p:txBody>
      </p:sp>
      <p:sp>
        <p:nvSpPr>
          <p:cNvPr id="4" name="TextBox 3">
            <a:extLst>
              <a:ext uri="{FF2B5EF4-FFF2-40B4-BE49-F238E27FC236}">
                <a16:creationId xmlns:a16="http://schemas.microsoft.com/office/drawing/2014/main" id="{01147713-DEF2-FA4D-AA03-E8481E5B8792}"/>
              </a:ext>
            </a:extLst>
          </p:cNvPr>
          <p:cNvSpPr txBox="1"/>
          <p:nvPr/>
        </p:nvSpPr>
        <p:spPr>
          <a:xfrm>
            <a:off x="5783562" y="6488667"/>
            <a:ext cx="3186834" cy="369332"/>
          </a:xfrm>
          <a:prstGeom prst="rect">
            <a:avLst/>
          </a:prstGeom>
          <a:noFill/>
        </p:spPr>
        <p:txBody>
          <a:bodyPr wrap="none" rtlCol="0">
            <a:spAutoFit/>
          </a:bodyPr>
          <a:lstStyle/>
          <a:p>
            <a:pPr>
              <a:spcAft>
                <a:spcPts val="600"/>
              </a:spcAft>
            </a:pPr>
            <a:r>
              <a:rPr lang="en-US" i="1" dirty="0"/>
              <a:t>Photo credit: </a:t>
            </a:r>
            <a:r>
              <a:rPr lang="en-US" i="1" dirty="0" err="1"/>
              <a:t>Noal</a:t>
            </a:r>
            <a:r>
              <a:rPr lang="en-US" i="1" dirty="0"/>
              <a:t> Farm, ©2017</a:t>
            </a:r>
          </a:p>
        </p:txBody>
      </p:sp>
    </p:spTree>
    <p:extLst>
      <p:ext uri="{BB962C8B-B14F-4D97-AF65-F5344CB8AC3E}">
        <p14:creationId xmlns:p14="http://schemas.microsoft.com/office/powerpoint/2010/main" val="75915476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602</Words>
  <Application>Microsoft Macintosh PowerPoint</Application>
  <PresentationFormat>On-screen Show (4:3)</PresentationFormat>
  <Paragraphs>40</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Insert Next Slide after “Recirculated and Batch Water” (slide 56, v1.2) in PSA Module 5.2 – Postharvest Water</vt:lpstr>
      <vt:lpstr> Module 5.2 Exercise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Kovacevic, Jovana</dc:creator>
  <cp:lastModifiedBy>Kovacevic, Jovana</cp:lastModifiedBy>
  <cp:revision>3</cp:revision>
  <dcterms:created xsi:type="dcterms:W3CDTF">2020-04-14T02:01:48Z</dcterms:created>
  <dcterms:modified xsi:type="dcterms:W3CDTF">2020-05-13T22:17:29Z</dcterms:modified>
</cp:coreProperties>
</file>