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embeddedFontLst>
    <p:embeddedFont>
      <p:font typeface="Kievit Offc 1" panose="020B0504030101020102" pitchFamily="34" charset="77"/>
      <p:regular r:id="rId3"/>
    </p:embeddedFont>
    <p:embeddedFont>
      <p:font typeface="Kievit Offc 2" panose="020B0504030101020102" pitchFamily="34" charset="77"/>
      <p:regular r:id="rId4"/>
    </p:embeddedFont>
    <p:embeddedFont>
      <p:font typeface="Poppins 1" pitchFamily="2" charset="77"/>
      <p:regular r:id="rId5"/>
    </p:embeddedFont>
    <p:embeddedFont>
      <p:font typeface="Poppins 2 Bold" pitchFamily="2" charset="77"/>
      <p:regular r:id="rId6"/>
      <p:bold r:id="rId7"/>
    </p:embeddedFont>
    <p:embeddedFont>
      <p:font typeface="Stratum2" panose="020B0506030000020004" pitchFamily="34" charset="77"/>
      <p:regular r:id="rId8"/>
      <p:bold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588" autoAdjust="0"/>
  </p:normalViewPr>
  <p:slideViewPr>
    <p:cSldViewPr>
      <p:cViewPr varScale="1">
        <p:scale>
          <a:sx n="73" d="100"/>
          <a:sy n="73" d="100"/>
        </p:scale>
        <p:origin x="307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viewProps" Target="viewProps.xml"/><Relationship Id="rId5" Type="http://schemas.openxmlformats.org/officeDocument/2006/relationships/font" Target="fonts/font3.fntdata"/><Relationship Id="rId10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openxmlformats.org/officeDocument/2006/relationships/font" Target="fonts/font7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97772" y="2143125"/>
            <a:ext cx="5300041" cy="3335906"/>
            <a:chOff x="0" y="0"/>
            <a:chExt cx="7066721" cy="4447874"/>
          </a:xfrm>
        </p:grpSpPr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2"/>
            <a:srcRect t="2764" b="2764"/>
            <a:stretch>
              <a:fillRect/>
            </a:stretch>
          </p:blipFill>
          <p:spPr>
            <a:xfrm>
              <a:off x="0" y="0"/>
              <a:ext cx="7066721" cy="4447874"/>
            </a:xfrm>
            <a:prstGeom prst="rect">
              <a:avLst/>
            </a:prstGeom>
          </p:spPr>
        </p:pic>
      </p:grpSp>
      <p:sp>
        <p:nvSpPr>
          <p:cNvPr id="4" name="AutoShape 4"/>
          <p:cNvSpPr/>
          <p:nvPr/>
        </p:nvSpPr>
        <p:spPr>
          <a:xfrm>
            <a:off x="3306124" y="7083117"/>
            <a:ext cx="4104662" cy="0"/>
          </a:xfrm>
          <a:prstGeom prst="line">
            <a:avLst/>
          </a:prstGeom>
          <a:ln w="28575" cap="flat">
            <a:solidFill>
              <a:srgbClr val="00BF6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3007400" y="5802881"/>
            <a:ext cx="2050816" cy="489770"/>
            <a:chOff x="0" y="0"/>
            <a:chExt cx="2706612" cy="64638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706612" cy="646386"/>
            </a:xfrm>
            <a:custGeom>
              <a:avLst/>
              <a:gdLst/>
              <a:ahLst/>
              <a:cxnLst/>
              <a:rect l="l" t="t" r="r" b="b"/>
              <a:pathLst>
                <a:path w="2706612" h="646386">
                  <a:moveTo>
                    <a:pt x="2503412" y="0"/>
                  </a:moveTo>
                  <a:cubicBezTo>
                    <a:pt x="2615636" y="0"/>
                    <a:pt x="2706612" y="144698"/>
                    <a:pt x="2706612" y="323193"/>
                  </a:cubicBezTo>
                  <a:cubicBezTo>
                    <a:pt x="2706612" y="501687"/>
                    <a:pt x="2615636" y="646386"/>
                    <a:pt x="2503412" y="646386"/>
                  </a:cubicBezTo>
                  <a:lnTo>
                    <a:pt x="203200" y="646386"/>
                  </a:lnTo>
                  <a:cubicBezTo>
                    <a:pt x="90976" y="646386"/>
                    <a:pt x="0" y="501687"/>
                    <a:pt x="0" y="323193"/>
                  </a:cubicBezTo>
                  <a:cubicBezTo>
                    <a:pt x="0" y="14469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9525"/>
              <a:ext cx="2706612" cy="655911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138"/>
                </a:lnSpc>
              </a:pPr>
              <a:r>
                <a:rPr lang="en-US" sz="1034">
                  <a:solidFill>
                    <a:srgbClr val="1E201E"/>
                  </a:solidFill>
                  <a:latin typeface="Poppins 1"/>
                  <a:ea typeface="Poppins 1"/>
                  <a:cs typeface="Poppins 1"/>
                  <a:sym typeface="Poppins 1"/>
                </a:rPr>
                <a:t>Motivarse para aumentar su capacidad físcia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97772" y="602038"/>
            <a:ext cx="7384322" cy="175202"/>
            <a:chOff x="0" y="0"/>
            <a:chExt cx="2574056" cy="61072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574056" cy="61072"/>
            </a:xfrm>
            <a:custGeom>
              <a:avLst/>
              <a:gdLst/>
              <a:ahLst/>
              <a:cxnLst/>
              <a:rect l="l" t="t" r="r" b="b"/>
              <a:pathLst>
                <a:path w="2574056" h="61072">
                  <a:moveTo>
                    <a:pt x="0" y="0"/>
                  </a:moveTo>
                  <a:lnTo>
                    <a:pt x="2574056" y="0"/>
                  </a:lnTo>
                  <a:lnTo>
                    <a:pt x="2574056" y="61072"/>
                  </a:lnTo>
                  <a:lnTo>
                    <a:pt x="0" y="61072"/>
                  </a:lnTo>
                  <a:close/>
                </a:path>
              </a:pathLst>
            </a:custGeom>
            <a:solidFill>
              <a:srgbClr val="00BF6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9525"/>
              <a:ext cx="2574056" cy="705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38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94039" y="1967923"/>
            <a:ext cx="7384322" cy="175202"/>
            <a:chOff x="0" y="0"/>
            <a:chExt cx="2574056" cy="61072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574056" cy="61072"/>
            </a:xfrm>
            <a:custGeom>
              <a:avLst/>
              <a:gdLst/>
              <a:ahLst/>
              <a:cxnLst/>
              <a:rect l="l" t="t" r="r" b="b"/>
              <a:pathLst>
                <a:path w="2574056" h="61072">
                  <a:moveTo>
                    <a:pt x="0" y="0"/>
                  </a:moveTo>
                  <a:lnTo>
                    <a:pt x="2574056" y="0"/>
                  </a:lnTo>
                  <a:lnTo>
                    <a:pt x="2574056" y="61072"/>
                  </a:lnTo>
                  <a:lnTo>
                    <a:pt x="0" y="61072"/>
                  </a:lnTo>
                  <a:close/>
                </a:path>
              </a:pathLst>
            </a:custGeom>
            <a:solidFill>
              <a:srgbClr val="00BF6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9525"/>
              <a:ext cx="2574056" cy="705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38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 flipH="1">
            <a:off x="3151727" y="2143125"/>
            <a:ext cx="2392175" cy="3335906"/>
          </a:xfrm>
          <a:custGeom>
            <a:avLst/>
            <a:gdLst/>
            <a:ahLst/>
            <a:cxnLst/>
            <a:rect l="l" t="t" r="r" b="b"/>
            <a:pathLst>
              <a:path w="2392175" h="3335906">
                <a:moveTo>
                  <a:pt x="2392175" y="0"/>
                </a:moveTo>
                <a:lnTo>
                  <a:pt x="0" y="0"/>
                </a:lnTo>
                <a:lnTo>
                  <a:pt x="0" y="3335906"/>
                </a:lnTo>
                <a:lnTo>
                  <a:pt x="2392175" y="3335906"/>
                </a:lnTo>
                <a:lnTo>
                  <a:pt x="2392175" y="0"/>
                </a:lnTo>
                <a:close/>
              </a:path>
            </a:pathLst>
          </a:custGeom>
          <a:blipFill>
            <a:blip r:embed="rId3"/>
            <a:stretch>
              <a:fillRect t="-2625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/>
          <p:cNvSpPr txBox="1"/>
          <p:nvPr/>
        </p:nvSpPr>
        <p:spPr>
          <a:xfrm>
            <a:off x="4823668" y="2333014"/>
            <a:ext cx="2696849" cy="32228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3"/>
              </a:lnSpc>
            </a:pPr>
            <a:r>
              <a:rPr lang="en-US" sz="1417">
                <a:solidFill>
                  <a:srgbClr val="1E201E"/>
                </a:solidFill>
                <a:latin typeface="Kievit Offc 1"/>
                <a:ea typeface="Kievit Offc 1"/>
                <a:cs typeface="Kievit Offc 1"/>
                <a:sym typeface="Kievit Offc 1"/>
              </a:rPr>
              <a:t>“Cuando empecé el programa, temía caminar distancias muy largas debido al dolor de rodillas. Pero Camine con gusto. Me ayudó a empezar despacio y a aumentar gradualmente mis caminatas. Ahora tengo más confianza en mi capacidad de caminar con facilidad, sin hacer que</a:t>
            </a:r>
          </a:p>
          <a:p>
            <a:pPr algn="ctr">
              <a:lnSpc>
                <a:spcPts val="1983"/>
              </a:lnSpc>
            </a:pPr>
            <a:r>
              <a:rPr lang="en-US" sz="1417">
                <a:solidFill>
                  <a:srgbClr val="1E201E"/>
                </a:solidFill>
                <a:latin typeface="Kievit Offc 1"/>
                <a:ea typeface="Kievit Offc 1"/>
                <a:cs typeface="Kievit Offc 1"/>
                <a:sym typeface="Kievit Offc 1"/>
              </a:rPr>
              <a:t>mi artritis empeore.” </a:t>
            </a:r>
          </a:p>
          <a:p>
            <a:pPr algn="ctr">
              <a:lnSpc>
                <a:spcPts val="1983"/>
              </a:lnSpc>
            </a:pPr>
            <a:r>
              <a:rPr lang="en-US" sz="1417">
                <a:solidFill>
                  <a:srgbClr val="1E201E"/>
                </a:solidFill>
                <a:latin typeface="Kievit Offc 1"/>
                <a:ea typeface="Kievit Offc 1"/>
                <a:cs typeface="Kievit Offc 1"/>
                <a:sym typeface="Kievit Offc 1"/>
              </a:rPr>
              <a:t>— Participante de Camine con gusto</a:t>
            </a:r>
          </a:p>
          <a:p>
            <a:pPr algn="l">
              <a:lnSpc>
                <a:spcPts val="1843"/>
              </a:lnSpc>
            </a:pPr>
            <a:endParaRPr lang="en-US" sz="1417">
              <a:solidFill>
                <a:srgbClr val="1E201E"/>
              </a:solidFill>
              <a:latin typeface="Kievit Offc 1"/>
              <a:ea typeface="Kievit Offc 1"/>
              <a:cs typeface="Kievit Offc 1"/>
              <a:sym typeface="Kievit Offc 1"/>
            </a:endParaRPr>
          </a:p>
        </p:txBody>
      </p:sp>
      <p:grpSp>
        <p:nvGrpSpPr>
          <p:cNvPr id="16" name="Group 16"/>
          <p:cNvGrpSpPr/>
          <p:nvPr/>
        </p:nvGrpSpPr>
        <p:grpSpPr>
          <a:xfrm>
            <a:off x="197772" y="5669531"/>
            <a:ext cx="2421178" cy="533484"/>
            <a:chOff x="0" y="0"/>
            <a:chExt cx="922353" cy="203232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922353" cy="203232"/>
            </a:xfrm>
            <a:custGeom>
              <a:avLst/>
              <a:gdLst/>
              <a:ahLst/>
              <a:cxnLst/>
              <a:rect l="l" t="t" r="r" b="b"/>
              <a:pathLst>
                <a:path w="922353" h="203232">
                  <a:moveTo>
                    <a:pt x="101616" y="0"/>
                  </a:moveTo>
                  <a:lnTo>
                    <a:pt x="820737" y="0"/>
                  </a:lnTo>
                  <a:cubicBezTo>
                    <a:pt x="876858" y="0"/>
                    <a:pt x="922353" y="45495"/>
                    <a:pt x="922353" y="101616"/>
                  </a:cubicBezTo>
                  <a:lnTo>
                    <a:pt x="922353" y="101616"/>
                  </a:lnTo>
                  <a:cubicBezTo>
                    <a:pt x="922353" y="157737"/>
                    <a:pt x="876858" y="203232"/>
                    <a:pt x="820737" y="203232"/>
                  </a:cubicBezTo>
                  <a:lnTo>
                    <a:pt x="101616" y="203232"/>
                  </a:lnTo>
                  <a:cubicBezTo>
                    <a:pt x="45495" y="203232"/>
                    <a:pt x="0" y="157737"/>
                    <a:pt x="0" y="101616"/>
                  </a:cubicBezTo>
                  <a:lnTo>
                    <a:pt x="0" y="101616"/>
                  </a:lnTo>
                  <a:cubicBezTo>
                    <a:pt x="0" y="45495"/>
                    <a:pt x="45495" y="0"/>
                    <a:pt x="101616" y="0"/>
                  </a:cubicBezTo>
                  <a:close/>
                </a:path>
              </a:pathLst>
            </a:custGeom>
            <a:solidFill>
              <a:srgbClr val="00BF6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0"/>
              <a:ext cx="922353" cy="203232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155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194039" y="5418129"/>
            <a:ext cx="7384322" cy="175202"/>
            <a:chOff x="0" y="0"/>
            <a:chExt cx="2574056" cy="61072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2574056" cy="61072"/>
            </a:xfrm>
            <a:custGeom>
              <a:avLst/>
              <a:gdLst/>
              <a:ahLst/>
              <a:cxnLst/>
              <a:rect l="l" t="t" r="r" b="b"/>
              <a:pathLst>
                <a:path w="2574056" h="61072">
                  <a:moveTo>
                    <a:pt x="0" y="0"/>
                  </a:moveTo>
                  <a:lnTo>
                    <a:pt x="2574056" y="0"/>
                  </a:lnTo>
                  <a:lnTo>
                    <a:pt x="2574056" y="61072"/>
                  </a:lnTo>
                  <a:lnTo>
                    <a:pt x="0" y="61072"/>
                  </a:lnTo>
                  <a:close/>
                </a:path>
              </a:pathLst>
            </a:custGeom>
            <a:solidFill>
              <a:srgbClr val="00BF6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9525"/>
              <a:ext cx="2574056" cy="705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38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732747" y="6403803"/>
            <a:ext cx="1765066" cy="489770"/>
            <a:chOff x="0" y="0"/>
            <a:chExt cx="2329487" cy="646386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2329487" cy="646386"/>
            </a:xfrm>
            <a:custGeom>
              <a:avLst/>
              <a:gdLst/>
              <a:ahLst/>
              <a:cxnLst/>
              <a:rect l="l" t="t" r="r" b="b"/>
              <a:pathLst>
                <a:path w="2329487" h="646386">
                  <a:moveTo>
                    <a:pt x="2126287" y="0"/>
                  </a:moveTo>
                  <a:cubicBezTo>
                    <a:pt x="2238511" y="0"/>
                    <a:pt x="2329487" y="144698"/>
                    <a:pt x="2329487" y="323193"/>
                  </a:cubicBezTo>
                  <a:cubicBezTo>
                    <a:pt x="2329487" y="501687"/>
                    <a:pt x="2238511" y="646386"/>
                    <a:pt x="2126287" y="646386"/>
                  </a:cubicBezTo>
                  <a:lnTo>
                    <a:pt x="203200" y="646386"/>
                  </a:lnTo>
                  <a:cubicBezTo>
                    <a:pt x="90976" y="646386"/>
                    <a:pt x="0" y="501687"/>
                    <a:pt x="0" y="323193"/>
                  </a:cubicBezTo>
                  <a:cubicBezTo>
                    <a:pt x="0" y="14469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9525"/>
              <a:ext cx="2329487" cy="655911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138"/>
                </a:lnSpc>
              </a:pPr>
              <a:r>
                <a:rPr lang="en-US" sz="1034">
                  <a:solidFill>
                    <a:srgbClr val="1E201E"/>
                  </a:solidFill>
                  <a:latin typeface="Poppins 1"/>
                  <a:ea typeface="Poppins 1"/>
                  <a:cs typeface="Poppins 1"/>
                  <a:sym typeface="Poppins 1"/>
                </a:rPr>
                <a:t>Aumentar su flexibilidad, fortaleza y resistencia.</a:t>
              </a: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5230094" y="5802881"/>
            <a:ext cx="1765066" cy="489770"/>
            <a:chOff x="0" y="0"/>
            <a:chExt cx="2329487" cy="646386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2329487" cy="646386"/>
            </a:xfrm>
            <a:custGeom>
              <a:avLst/>
              <a:gdLst/>
              <a:ahLst/>
              <a:cxnLst/>
              <a:rect l="l" t="t" r="r" b="b"/>
              <a:pathLst>
                <a:path w="2329487" h="646386">
                  <a:moveTo>
                    <a:pt x="2126287" y="0"/>
                  </a:moveTo>
                  <a:cubicBezTo>
                    <a:pt x="2238511" y="0"/>
                    <a:pt x="2329487" y="144698"/>
                    <a:pt x="2329487" y="323193"/>
                  </a:cubicBezTo>
                  <a:cubicBezTo>
                    <a:pt x="2329487" y="501687"/>
                    <a:pt x="2238511" y="646386"/>
                    <a:pt x="2126287" y="646386"/>
                  </a:cubicBezTo>
                  <a:lnTo>
                    <a:pt x="203200" y="646386"/>
                  </a:lnTo>
                  <a:cubicBezTo>
                    <a:pt x="90976" y="646386"/>
                    <a:pt x="0" y="501687"/>
                    <a:pt x="0" y="323193"/>
                  </a:cubicBezTo>
                  <a:cubicBezTo>
                    <a:pt x="0" y="14469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9525"/>
              <a:ext cx="2329487" cy="655911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138"/>
                </a:lnSpc>
              </a:pPr>
              <a:r>
                <a:rPr lang="en-US" sz="1034">
                  <a:solidFill>
                    <a:srgbClr val="1E201E"/>
                  </a:solidFill>
                  <a:latin typeface="Poppins 1"/>
                  <a:ea typeface="Poppins 1"/>
                  <a:cs typeface="Poppins 1"/>
                  <a:sym typeface="Poppins 1"/>
                </a:rPr>
                <a:t>Caminar con comodidad y seguridad</a:t>
              </a:r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755451" y="6403803"/>
            <a:ext cx="1765066" cy="489770"/>
            <a:chOff x="0" y="0"/>
            <a:chExt cx="2329487" cy="646386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2329487" cy="646386"/>
            </a:xfrm>
            <a:custGeom>
              <a:avLst/>
              <a:gdLst/>
              <a:ahLst/>
              <a:cxnLst/>
              <a:rect l="l" t="t" r="r" b="b"/>
              <a:pathLst>
                <a:path w="2329487" h="646386">
                  <a:moveTo>
                    <a:pt x="2126287" y="0"/>
                  </a:moveTo>
                  <a:cubicBezTo>
                    <a:pt x="2238511" y="0"/>
                    <a:pt x="2329487" y="144698"/>
                    <a:pt x="2329487" y="323193"/>
                  </a:cubicBezTo>
                  <a:cubicBezTo>
                    <a:pt x="2329487" y="501687"/>
                    <a:pt x="2238511" y="646386"/>
                    <a:pt x="2126287" y="646386"/>
                  </a:cubicBezTo>
                  <a:lnTo>
                    <a:pt x="203200" y="646386"/>
                  </a:lnTo>
                  <a:cubicBezTo>
                    <a:pt x="90976" y="646386"/>
                    <a:pt x="0" y="501687"/>
                    <a:pt x="0" y="323193"/>
                  </a:cubicBezTo>
                  <a:cubicBezTo>
                    <a:pt x="0" y="14469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0" y="-9525"/>
              <a:ext cx="2329487" cy="655911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138"/>
                </a:lnSpc>
              </a:pPr>
              <a:r>
                <a:rPr lang="en-US" sz="1034">
                  <a:solidFill>
                    <a:srgbClr val="1E201E"/>
                  </a:solidFill>
                  <a:latin typeface="Poppins 1"/>
                  <a:ea typeface="Poppins 1"/>
                  <a:cs typeface="Poppins 1"/>
                  <a:sym typeface="Poppins 1"/>
                </a:rPr>
                <a:t>Reducir el dolor y sentirse mejor</a:t>
              </a:r>
            </a:p>
          </p:txBody>
        </p:sp>
      </p:grpSp>
      <p:grpSp>
        <p:nvGrpSpPr>
          <p:cNvPr id="31" name="Group 31"/>
          <p:cNvGrpSpPr/>
          <p:nvPr/>
        </p:nvGrpSpPr>
        <p:grpSpPr>
          <a:xfrm>
            <a:off x="262289" y="9177723"/>
            <a:ext cx="7365351" cy="2133600"/>
            <a:chOff x="0" y="0"/>
            <a:chExt cx="2805848" cy="812800"/>
          </a:xfrm>
        </p:grpSpPr>
        <p:sp>
          <p:nvSpPr>
            <p:cNvPr id="32" name="Freeform 32"/>
            <p:cNvSpPr/>
            <p:nvPr/>
          </p:nvSpPr>
          <p:spPr>
            <a:xfrm>
              <a:off x="0" y="0"/>
              <a:ext cx="2805848" cy="812800"/>
            </a:xfrm>
            <a:custGeom>
              <a:avLst/>
              <a:gdLst/>
              <a:ahLst/>
              <a:cxnLst/>
              <a:rect l="l" t="t" r="r" b="b"/>
              <a:pathLst>
                <a:path w="2805848" h="812800">
                  <a:moveTo>
                    <a:pt x="98806" y="0"/>
                  </a:moveTo>
                  <a:lnTo>
                    <a:pt x="2707042" y="0"/>
                  </a:lnTo>
                  <a:cubicBezTo>
                    <a:pt x="2761611" y="0"/>
                    <a:pt x="2805848" y="44237"/>
                    <a:pt x="2805848" y="98806"/>
                  </a:cubicBezTo>
                  <a:lnTo>
                    <a:pt x="2805848" y="713994"/>
                  </a:lnTo>
                  <a:cubicBezTo>
                    <a:pt x="2805848" y="740199"/>
                    <a:pt x="2795438" y="765331"/>
                    <a:pt x="2776908" y="783860"/>
                  </a:cubicBezTo>
                  <a:cubicBezTo>
                    <a:pt x="2758379" y="802390"/>
                    <a:pt x="2733247" y="812800"/>
                    <a:pt x="2707042" y="812800"/>
                  </a:cubicBezTo>
                  <a:lnTo>
                    <a:pt x="98806" y="812800"/>
                  </a:lnTo>
                  <a:cubicBezTo>
                    <a:pt x="44237" y="812800"/>
                    <a:pt x="0" y="768563"/>
                    <a:pt x="0" y="713994"/>
                  </a:cubicBezTo>
                  <a:lnTo>
                    <a:pt x="0" y="98806"/>
                  </a:lnTo>
                  <a:cubicBezTo>
                    <a:pt x="0" y="44237"/>
                    <a:pt x="44237" y="0"/>
                    <a:pt x="98806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02B16C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0" y="-38100"/>
              <a:ext cx="2805848" cy="850900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</a:pPr>
              <a:endParaRPr/>
            </a:p>
          </p:txBody>
        </p:sp>
      </p:grpSp>
      <p:sp>
        <p:nvSpPr>
          <p:cNvPr id="34" name="Freeform 34"/>
          <p:cNvSpPr/>
          <p:nvPr/>
        </p:nvSpPr>
        <p:spPr>
          <a:xfrm>
            <a:off x="1134446" y="9267406"/>
            <a:ext cx="2454989" cy="759001"/>
          </a:xfrm>
          <a:custGeom>
            <a:avLst/>
            <a:gdLst/>
            <a:ahLst/>
            <a:cxnLst/>
            <a:rect l="l" t="t" r="r" b="b"/>
            <a:pathLst>
              <a:path w="2454989" h="759001">
                <a:moveTo>
                  <a:pt x="0" y="0"/>
                </a:moveTo>
                <a:lnTo>
                  <a:pt x="2454989" y="0"/>
                </a:lnTo>
                <a:lnTo>
                  <a:pt x="2454989" y="759001"/>
                </a:lnTo>
                <a:lnTo>
                  <a:pt x="0" y="75900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5" name="AutoShape 35"/>
          <p:cNvSpPr/>
          <p:nvPr/>
        </p:nvSpPr>
        <p:spPr>
          <a:xfrm flipV="1">
            <a:off x="3925914" y="9339645"/>
            <a:ext cx="0" cy="880863"/>
          </a:xfrm>
          <a:prstGeom prst="line">
            <a:avLst/>
          </a:prstGeom>
          <a:ln w="38100" cap="flat">
            <a:solidFill>
              <a:srgbClr val="02B16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6" name="Freeform 36"/>
          <p:cNvSpPr/>
          <p:nvPr/>
        </p:nvSpPr>
        <p:spPr>
          <a:xfrm>
            <a:off x="4387601" y="9267406"/>
            <a:ext cx="2494056" cy="759001"/>
          </a:xfrm>
          <a:custGeom>
            <a:avLst/>
            <a:gdLst/>
            <a:ahLst/>
            <a:cxnLst/>
            <a:rect l="l" t="t" r="r" b="b"/>
            <a:pathLst>
              <a:path w="2494056" h="759001">
                <a:moveTo>
                  <a:pt x="0" y="0"/>
                </a:moveTo>
                <a:lnTo>
                  <a:pt x="2494057" y="0"/>
                </a:lnTo>
                <a:lnTo>
                  <a:pt x="2494057" y="759001"/>
                </a:lnTo>
                <a:lnTo>
                  <a:pt x="0" y="75900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b="-3590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7" name="TextBox 37"/>
          <p:cNvSpPr txBox="1"/>
          <p:nvPr/>
        </p:nvSpPr>
        <p:spPr>
          <a:xfrm>
            <a:off x="262289" y="714891"/>
            <a:ext cx="5909805" cy="895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255"/>
              </a:lnSpc>
            </a:pPr>
            <a:r>
              <a:rPr lang="en-US" sz="5212">
                <a:solidFill>
                  <a:srgbClr val="1E201E"/>
                </a:solidFill>
                <a:latin typeface="Stratum2"/>
                <a:ea typeface="Stratum2"/>
                <a:cs typeface="Stratum2"/>
                <a:sym typeface="Stratum2"/>
              </a:rPr>
              <a:t>Camine Con Gusto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94039" y="6953084"/>
            <a:ext cx="3217911" cy="1507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83"/>
              </a:lnSpc>
            </a:pPr>
            <a:r>
              <a:rPr lang="en-US" sz="1417">
                <a:solidFill>
                  <a:srgbClr val="1E201E"/>
                </a:solidFill>
                <a:latin typeface="Kievit Offc 2"/>
                <a:ea typeface="Kievit Offc 2"/>
                <a:cs typeface="Kievit Offc 2"/>
                <a:sym typeface="Kievit Offc 2"/>
              </a:rPr>
              <a:t>Camine con gusto es un programa de acondicionamiento físico que puede reducir el dolor y mejorar la salud en general. Si puede pararse por 10 minutos sin sentir más dolor, puede beneficiarse de Camine con gusto.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549985" y="1444895"/>
            <a:ext cx="3623912" cy="3515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58"/>
              </a:lnSpc>
            </a:pPr>
            <a:r>
              <a:rPr lang="en-US" sz="1827">
                <a:solidFill>
                  <a:srgbClr val="1E201E"/>
                </a:solidFill>
                <a:latin typeface="Kievit Offc 1"/>
                <a:ea typeface="Kievit Offc 1"/>
                <a:cs typeface="Kievit Offc 1"/>
                <a:sym typeface="Kievit Offc 1"/>
              </a:rPr>
              <a:t>un programa para una vida mejor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5497813" y="975751"/>
            <a:ext cx="2036127" cy="7365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29"/>
              </a:lnSpc>
            </a:pPr>
            <a:r>
              <a:rPr lang="en-US" sz="1378">
                <a:solidFill>
                  <a:srgbClr val="1E201E"/>
                </a:solidFill>
                <a:latin typeface="Kievit Offc 1"/>
                <a:ea typeface="Kievit Offc 1"/>
                <a:cs typeface="Kievit Offc 1"/>
                <a:sym typeface="Kievit Offc 1"/>
              </a:rPr>
              <a:t>Certificado por la </a:t>
            </a:r>
          </a:p>
          <a:p>
            <a:pPr algn="l">
              <a:lnSpc>
                <a:spcPts val="1929"/>
              </a:lnSpc>
            </a:pPr>
            <a:r>
              <a:rPr lang="en-US" sz="1378">
                <a:solidFill>
                  <a:srgbClr val="1E201E"/>
                </a:solidFill>
                <a:latin typeface="Kievit Offc 1"/>
                <a:ea typeface="Kievit Offc 1"/>
                <a:cs typeface="Kievit Offc 1"/>
                <a:sym typeface="Kievit Offc 1"/>
              </a:rPr>
              <a:t>Fundación para la Artritis Recomendado por médicos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321256" y="5770761"/>
            <a:ext cx="2174211" cy="314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48"/>
              </a:lnSpc>
            </a:pPr>
            <a:r>
              <a:rPr lang="en-US" sz="1957" b="1">
                <a:solidFill>
                  <a:srgbClr val="FFFFFF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BENEFICIOS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262289" y="6160096"/>
            <a:ext cx="2889438" cy="2946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32"/>
              </a:lnSpc>
            </a:pPr>
            <a:r>
              <a:rPr lang="en-US" sz="1522">
                <a:solidFill>
                  <a:srgbClr val="00BF63"/>
                </a:solidFill>
                <a:latin typeface="Kievit Offc 1"/>
                <a:ea typeface="Kievit Offc 1"/>
                <a:cs typeface="Kievit Offc 1"/>
                <a:sym typeface="Kievit Offc 1"/>
              </a:rPr>
              <a:t>Camine con gusto lo ayudará a: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Macintosh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Poppins 2 Bold</vt:lpstr>
      <vt:lpstr>Kievit Offc 1</vt:lpstr>
      <vt:lpstr>Calibri</vt:lpstr>
      <vt:lpstr>Poppins 1</vt:lpstr>
      <vt:lpstr>Stratum2</vt:lpstr>
      <vt:lpstr>Arial</vt:lpstr>
      <vt:lpstr>Kievit Offc 2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Class Flyer 2-UPDATED</dc:title>
  <cp:lastModifiedBy>Allen, Arius</cp:lastModifiedBy>
  <cp:revision>1</cp:revision>
  <dcterms:created xsi:type="dcterms:W3CDTF">2006-08-16T00:00:00Z</dcterms:created>
  <dcterms:modified xsi:type="dcterms:W3CDTF">2025-01-07T22:56:05Z</dcterms:modified>
  <dc:identifier>DAGMRXt4qmo</dc:identifier>
</cp:coreProperties>
</file>