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6858000" cy="9144000"/>
  <p:embeddedFontLst>
    <p:embeddedFont>
      <p:font typeface="Kievit Offc 1" panose="020B0504030101020102" pitchFamily="34" charset="77"/>
      <p:regular r:id="rId3"/>
    </p:embeddedFont>
    <p:embeddedFont>
      <p:font typeface="Kievit Offc 2" panose="020B0504030101020102" pitchFamily="34" charset="77"/>
      <p:regular r:id="rId4"/>
    </p:embeddedFont>
    <p:embeddedFont>
      <p:font typeface="Oswald" pitchFamily="2" charset="77"/>
      <p:regular r:id="rId5"/>
    </p:embeddedFont>
    <p:embeddedFont>
      <p:font typeface="Oswald Bold" pitchFamily="2" charset="77"/>
      <p:regular r:id="rId6"/>
      <p:bold r:id="rId7"/>
    </p:embeddedFont>
    <p:embeddedFont>
      <p:font typeface="Poppins" pitchFamily="2" charset="77"/>
      <p:regular r:id="rId8"/>
      <p:bold r:id="rId9"/>
    </p:embeddedFont>
    <p:embeddedFont>
      <p:font typeface="Poppins Bold" pitchFamily="2" charset="77"/>
      <p:regular r:id="rId10"/>
      <p:bold r:id="rId11"/>
    </p:embeddedFont>
    <p:embeddedFont>
      <p:font typeface="Stratum2" panose="020B0506030000020004" pitchFamily="34" charset="77"/>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88" autoAdjust="0"/>
  </p:normalViewPr>
  <p:slideViewPr>
    <p:cSldViewPr>
      <p:cViewPr varScale="1">
        <p:scale>
          <a:sx n="73" d="100"/>
          <a:sy n="73" d="100"/>
        </p:scale>
        <p:origin x="30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4E4E4">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208287" y="3474605"/>
            <a:ext cx="3023943" cy="3905247"/>
            <a:chOff x="0" y="0"/>
            <a:chExt cx="1151978" cy="1487713"/>
          </a:xfrm>
        </p:grpSpPr>
        <p:sp>
          <p:nvSpPr>
            <p:cNvPr id="3" name="Freeform 3"/>
            <p:cNvSpPr/>
            <p:nvPr/>
          </p:nvSpPr>
          <p:spPr>
            <a:xfrm>
              <a:off x="0" y="0"/>
              <a:ext cx="1151978" cy="1487713"/>
            </a:xfrm>
            <a:custGeom>
              <a:avLst/>
              <a:gdLst/>
              <a:ahLst/>
              <a:cxnLst/>
              <a:rect l="l" t="t" r="r" b="b"/>
              <a:pathLst>
                <a:path w="1151978" h="1487713">
                  <a:moveTo>
                    <a:pt x="89607" y="0"/>
                  </a:moveTo>
                  <a:lnTo>
                    <a:pt x="1062371" y="0"/>
                  </a:lnTo>
                  <a:cubicBezTo>
                    <a:pt x="1086136" y="0"/>
                    <a:pt x="1108928" y="9441"/>
                    <a:pt x="1125733" y="26245"/>
                  </a:cubicBezTo>
                  <a:cubicBezTo>
                    <a:pt x="1142538" y="43050"/>
                    <a:pt x="1151978" y="65842"/>
                    <a:pt x="1151978" y="89607"/>
                  </a:cubicBezTo>
                  <a:lnTo>
                    <a:pt x="1151978" y="1398106"/>
                  </a:lnTo>
                  <a:cubicBezTo>
                    <a:pt x="1151978" y="1421871"/>
                    <a:pt x="1142538" y="1444663"/>
                    <a:pt x="1125733" y="1461468"/>
                  </a:cubicBezTo>
                  <a:cubicBezTo>
                    <a:pt x="1108928" y="1478273"/>
                    <a:pt x="1086136" y="1487713"/>
                    <a:pt x="1062371" y="1487713"/>
                  </a:cubicBezTo>
                  <a:lnTo>
                    <a:pt x="89607" y="1487713"/>
                  </a:lnTo>
                  <a:cubicBezTo>
                    <a:pt x="65842" y="1487713"/>
                    <a:pt x="43050" y="1478273"/>
                    <a:pt x="26245" y="1461468"/>
                  </a:cubicBezTo>
                  <a:cubicBezTo>
                    <a:pt x="9441" y="1444663"/>
                    <a:pt x="0" y="1421871"/>
                    <a:pt x="0" y="1398106"/>
                  </a:cubicBezTo>
                  <a:lnTo>
                    <a:pt x="0" y="89607"/>
                  </a:lnTo>
                  <a:cubicBezTo>
                    <a:pt x="0" y="65842"/>
                    <a:pt x="9441" y="43050"/>
                    <a:pt x="26245" y="26245"/>
                  </a:cubicBezTo>
                  <a:cubicBezTo>
                    <a:pt x="43050" y="9441"/>
                    <a:pt x="65842" y="0"/>
                    <a:pt x="89607" y="0"/>
                  </a:cubicBezTo>
                  <a:close/>
                </a:path>
              </a:pathLst>
            </a:custGeom>
            <a:solidFill>
              <a:srgbClr val="FFFFFF"/>
            </a:solidFill>
            <a:ln w="38100" cap="rnd">
              <a:solidFill>
                <a:srgbClr val="02B16C"/>
              </a:solidFill>
              <a:prstDash val="solid"/>
              <a:round/>
            </a:ln>
          </p:spPr>
          <p:txBody>
            <a:bodyPr/>
            <a:lstStyle/>
            <a:p>
              <a:endParaRPr lang="en-US"/>
            </a:p>
          </p:txBody>
        </p:sp>
        <p:sp>
          <p:nvSpPr>
            <p:cNvPr id="4" name="TextBox 4"/>
            <p:cNvSpPr txBox="1"/>
            <p:nvPr/>
          </p:nvSpPr>
          <p:spPr>
            <a:xfrm>
              <a:off x="0" y="0"/>
              <a:ext cx="1151978" cy="1487713"/>
            </a:xfrm>
            <a:prstGeom prst="rect">
              <a:avLst/>
            </a:prstGeom>
          </p:spPr>
          <p:txBody>
            <a:bodyPr lIns="47790" tIns="47790" rIns="47790" bIns="47790" rtlCol="0" anchor="ctr"/>
            <a:lstStyle/>
            <a:p>
              <a:pPr algn="ctr">
                <a:lnSpc>
                  <a:spcPts val="1155"/>
                </a:lnSpc>
              </a:pPr>
              <a:endParaRPr/>
            </a:p>
          </p:txBody>
        </p:sp>
      </p:grpSp>
      <p:grpSp>
        <p:nvGrpSpPr>
          <p:cNvPr id="5" name="Group 5"/>
          <p:cNvGrpSpPr/>
          <p:nvPr/>
        </p:nvGrpSpPr>
        <p:grpSpPr>
          <a:xfrm>
            <a:off x="4019589" y="369304"/>
            <a:ext cx="3954560" cy="4129026"/>
            <a:chOff x="0" y="0"/>
            <a:chExt cx="4030129" cy="4207929"/>
          </a:xfrm>
        </p:grpSpPr>
        <p:sp>
          <p:nvSpPr>
            <p:cNvPr id="6" name="Freeform 6"/>
            <p:cNvSpPr/>
            <p:nvPr/>
          </p:nvSpPr>
          <p:spPr>
            <a:xfrm>
              <a:off x="0" y="0"/>
              <a:ext cx="4030091" cy="4208018"/>
            </a:xfrm>
            <a:custGeom>
              <a:avLst/>
              <a:gdLst/>
              <a:ahLst/>
              <a:cxnLst/>
              <a:rect l="l" t="t" r="r" b="b"/>
              <a:pathLst>
                <a:path w="4030091" h="4208018">
                  <a:moveTo>
                    <a:pt x="4004691" y="0"/>
                  </a:moveTo>
                  <a:cubicBezTo>
                    <a:pt x="3347212" y="98806"/>
                    <a:pt x="1925320" y="570611"/>
                    <a:pt x="1397000" y="1735709"/>
                  </a:cubicBezTo>
                  <a:cubicBezTo>
                    <a:pt x="1176909" y="2133600"/>
                    <a:pt x="589280" y="3000629"/>
                    <a:pt x="0" y="3285109"/>
                  </a:cubicBezTo>
                  <a:cubicBezTo>
                    <a:pt x="429133" y="3109595"/>
                    <a:pt x="1048639" y="2938145"/>
                    <a:pt x="1696466" y="2938145"/>
                  </a:cubicBezTo>
                  <a:cubicBezTo>
                    <a:pt x="2548382" y="2938145"/>
                    <a:pt x="3449066" y="3234563"/>
                    <a:pt x="4030091" y="4208018"/>
                  </a:cubicBezTo>
                  <a:lnTo>
                    <a:pt x="4004691" y="0"/>
                  </a:lnTo>
                  <a:close/>
                </a:path>
              </a:pathLst>
            </a:custGeom>
            <a:blipFill>
              <a:blip r:embed="rId2"/>
              <a:stretch>
                <a:fillRect l="-56720"/>
              </a:stretch>
            </a:blipFill>
          </p:spPr>
          <p:txBody>
            <a:bodyPr/>
            <a:lstStyle/>
            <a:p>
              <a:endParaRPr lang="en-US"/>
            </a:p>
          </p:txBody>
        </p:sp>
      </p:grpSp>
      <p:sp>
        <p:nvSpPr>
          <p:cNvPr id="7" name="Freeform 7"/>
          <p:cNvSpPr/>
          <p:nvPr/>
        </p:nvSpPr>
        <p:spPr>
          <a:xfrm>
            <a:off x="31287" y="-720581"/>
            <a:ext cx="7163625" cy="5466023"/>
          </a:xfrm>
          <a:custGeom>
            <a:avLst/>
            <a:gdLst/>
            <a:ahLst/>
            <a:cxnLst/>
            <a:rect l="l" t="t" r="r" b="b"/>
            <a:pathLst>
              <a:path w="7163625" h="5466023">
                <a:moveTo>
                  <a:pt x="0" y="0"/>
                </a:moveTo>
                <a:lnTo>
                  <a:pt x="7163625" y="0"/>
                </a:lnTo>
                <a:lnTo>
                  <a:pt x="7163625" y="5466023"/>
                </a:lnTo>
                <a:lnTo>
                  <a:pt x="0" y="54660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0" y="-720581"/>
            <a:ext cx="7163625" cy="4988498"/>
            <a:chOff x="0" y="0"/>
            <a:chExt cx="7662329" cy="5335778"/>
          </a:xfrm>
        </p:grpSpPr>
        <p:sp>
          <p:nvSpPr>
            <p:cNvPr id="9" name="Freeform 9"/>
            <p:cNvSpPr/>
            <p:nvPr/>
          </p:nvSpPr>
          <p:spPr>
            <a:xfrm>
              <a:off x="0" y="0"/>
              <a:ext cx="7662418" cy="5335778"/>
            </a:xfrm>
            <a:custGeom>
              <a:avLst/>
              <a:gdLst/>
              <a:ahLst/>
              <a:cxnLst/>
              <a:rect l="l" t="t" r="r" b="b"/>
              <a:pathLst>
                <a:path w="7662418" h="5335778">
                  <a:moveTo>
                    <a:pt x="1903095" y="0"/>
                  </a:moveTo>
                  <a:cubicBezTo>
                    <a:pt x="1062228" y="0"/>
                    <a:pt x="373507" y="201549"/>
                    <a:pt x="0" y="419354"/>
                  </a:cubicBezTo>
                  <a:lnTo>
                    <a:pt x="0" y="5135372"/>
                  </a:lnTo>
                  <a:cubicBezTo>
                    <a:pt x="426466" y="5273675"/>
                    <a:pt x="861441" y="5335778"/>
                    <a:pt x="1290066" y="5335778"/>
                  </a:cubicBezTo>
                  <a:cubicBezTo>
                    <a:pt x="3065272" y="5335778"/>
                    <a:pt x="4734560" y="4270883"/>
                    <a:pt x="5266309" y="3145663"/>
                  </a:cubicBezTo>
                  <a:cubicBezTo>
                    <a:pt x="5850509" y="1909572"/>
                    <a:pt x="7092315" y="1387475"/>
                    <a:pt x="7662418" y="1240663"/>
                  </a:cubicBezTo>
                  <a:cubicBezTo>
                    <a:pt x="7397242" y="1275842"/>
                    <a:pt x="7151878" y="1291336"/>
                    <a:pt x="6923405" y="1291336"/>
                  </a:cubicBezTo>
                  <a:cubicBezTo>
                    <a:pt x="5786628" y="1291336"/>
                    <a:pt x="5071110" y="906018"/>
                    <a:pt x="4436618" y="631063"/>
                  </a:cubicBezTo>
                  <a:cubicBezTo>
                    <a:pt x="3548126" y="164719"/>
                    <a:pt x="2663444" y="0"/>
                    <a:pt x="1903095" y="0"/>
                  </a:cubicBezTo>
                  <a:close/>
                </a:path>
              </a:pathLst>
            </a:custGeom>
            <a:solidFill>
              <a:srgbClr val="02B16C"/>
            </a:solidFill>
            <a:ln w="12700">
              <a:solidFill>
                <a:srgbClr val="000000"/>
              </a:solidFill>
            </a:ln>
          </p:spPr>
          <p:txBody>
            <a:bodyPr/>
            <a:lstStyle/>
            <a:p>
              <a:endParaRPr lang="en-US"/>
            </a:p>
          </p:txBody>
        </p:sp>
      </p:grpSp>
      <p:grpSp>
        <p:nvGrpSpPr>
          <p:cNvPr id="10" name="Group 10"/>
          <p:cNvGrpSpPr/>
          <p:nvPr/>
        </p:nvGrpSpPr>
        <p:grpSpPr>
          <a:xfrm>
            <a:off x="208287" y="9053898"/>
            <a:ext cx="7365351" cy="2133600"/>
            <a:chOff x="0" y="0"/>
            <a:chExt cx="2805848" cy="812800"/>
          </a:xfrm>
        </p:grpSpPr>
        <p:sp>
          <p:nvSpPr>
            <p:cNvPr id="11" name="Freeform 11"/>
            <p:cNvSpPr/>
            <p:nvPr/>
          </p:nvSpPr>
          <p:spPr>
            <a:xfrm>
              <a:off x="0" y="0"/>
              <a:ext cx="2805848" cy="812800"/>
            </a:xfrm>
            <a:custGeom>
              <a:avLst/>
              <a:gdLst/>
              <a:ahLst/>
              <a:cxnLst/>
              <a:rect l="l" t="t" r="r" b="b"/>
              <a:pathLst>
                <a:path w="2805848" h="812800">
                  <a:moveTo>
                    <a:pt x="98806" y="0"/>
                  </a:moveTo>
                  <a:lnTo>
                    <a:pt x="2707042" y="0"/>
                  </a:lnTo>
                  <a:cubicBezTo>
                    <a:pt x="2761611" y="0"/>
                    <a:pt x="2805848" y="44237"/>
                    <a:pt x="2805848" y="98806"/>
                  </a:cubicBezTo>
                  <a:lnTo>
                    <a:pt x="2805848" y="713994"/>
                  </a:lnTo>
                  <a:cubicBezTo>
                    <a:pt x="2805848" y="740199"/>
                    <a:pt x="2795438" y="765331"/>
                    <a:pt x="2776908" y="783860"/>
                  </a:cubicBezTo>
                  <a:cubicBezTo>
                    <a:pt x="2758379" y="802390"/>
                    <a:pt x="2733247" y="812800"/>
                    <a:pt x="2707042" y="812800"/>
                  </a:cubicBezTo>
                  <a:lnTo>
                    <a:pt x="98806" y="812800"/>
                  </a:lnTo>
                  <a:cubicBezTo>
                    <a:pt x="44237" y="812800"/>
                    <a:pt x="0" y="768563"/>
                    <a:pt x="0" y="713994"/>
                  </a:cubicBezTo>
                  <a:lnTo>
                    <a:pt x="0" y="98806"/>
                  </a:lnTo>
                  <a:cubicBezTo>
                    <a:pt x="0" y="44237"/>
                    <a:pt x="44237" y="0"/>
                    <a:pt x="98806" y="0"/>
                  </a:cubicBezTo>
                  <a:close/>
                </a:path>
              </a:pathLst>
            </a:custGeom>
            <a:solidFill>
              <a:srgbClr val="FFFFFF"/>
            </a:solidFill>
            <a:ln w="38100" cap="rnd">
              <a:solidFill>
                <a:srgbClr val="02B16C"/>
              </a:solidFill>
              <a:prstDash val="solid"/>
              <a:round/>
            </a:ln>
          </p:spPr>
          <p:txBody>
            <a:bodyPr/>
            <a:lstStyle/>
            <a:p>
              <a:endParaRPr lang="en-US"/>
            </a:p>
          </p:txBody>
        </p:sp>
        <p:sp>
          <p:nvSpPr>
            <p:cNvPr id="12" name="TextBox 12"/>
            <p:cNvSpPr txBox="1"/>
            <p:nvPr/>
          </p:nvSpPr>
          <p:spPr>
            <a:xfrm>
              <a:off x="0" y="-38100"/>
              <a:ext cx="2805848" cy="850900"/>
            </a:xfrm>
            <a:prstGeom prst="rect">
              <a:avLst/>
            </a:prstGeom>
          </p:spPr>
          <p:txBody>
            <a:bodyPr lIns="47790" tIns="47790" rIns="47790" bIns="47790" rtlCol="0" anchor="ctr"/>
            <a:lstStyle/>
            <a:p>
              <a:pPr algn="ctr">
                <a:lnSpc>
                  <a:spcPts val="1843"/>
                </a:lnSpc>
              </a:pPr>
              <a:endParaRPr/>
            </a:p>
          </p:txBody>
        </p:sp>
      </p:grpSp>
      <p:grpSp>
        <p:nvGrpSpPr>
          <p:cNvPr id="13" name="Group 13"/>
          <p:cNvGrpSpPr/>
          <p:nvPr/>
        </p:nvGrpSpPr>
        <p:grpSpPr>
          <a:xfrm>
            <a:off x="477900" y="4617231"/>
            <a:ext cx="2421178" cy="533484"/>
            <a:chOff x="0" y="0"/>
            <a:chExt cx="922353" cy="203232"/>
          </a:xfrm>
        </p:grpSpPr>
        <p:sp>
          <p:nvSpPr>
            <p:cNvPr id="14" name="Freeform 14"/>
            <p:cNvSpPr/>
            <p:nvPr/>
          </p:nvSpPr>
          <p:spPr>
            <a:xfrm>
              <a:off x="0" y="0"/>
              <a:ext cx="922353" cy="203232"/>
            </a:xfrm>
            <a:custGeom>
              <a:avLst/>
              <a:gdLst/>
              <a:ahLst/>
              <a:cxnLst/>
              <a:rect l="l" t="t" r="r" b="b"/>
              <a:pathLst>
                <a:path w="922353" h="203232">
                  <a:moveTo>
                    <a:pt x="101616" y="0"/>
                  </a:moveTo>
                  <a:lnTo>
                    <a:pt x="820737" y="0"/>
                  </a:lnTo>
                  <a:cubicBezTo>
                    <a:pt x="876858" y="0"/>
                    <a:pt x="922353" y="45495"/>
                    <a:pt x="922353" y="101616"/>
                  </a:cubicBezTo>
                  <a:lnTo>
                    <a:pt x="922353" y="101616"/>
                  </a:lnTo>
                  <a:cubicBezTo>
                    <a:pt x="922353" y="157737"/>
                    <a:pt x="876858" y="203232"/>
                    <a:pt x="820737" y="203232"/>
                  </a:cubicBezTo>
                  <a:lnTo>
                    <a:pt x="101616" y="203232"/>
                  </a:lnTo>
                  <a:cubicBezTo>
                    <a:pt x="45495" y="203232"/>
                    <a:pt x="0" y="157737"/>
                    <a:pt x="0" y="101616"/>
                  </a:cubicBezTo>
                  <a:lnTo>
                    <a:pt x="0" y="101616"/>
                  </a:lnTo>
                  <a:cubicBezTo>
                    <a:pt x="0" y="45495"/>
                    <a:pt x="45495" y="0"/>
                    <a:pt x="101616" y="0"/>
                  </a:cubicBezTo>
                  <a:close/>
                </a:path>
              </a:pathLst>
            </a:custGeom>
            <a:solidFill>
              <a:srgbClr val="02B16C"/>
            </a:solidFill>
          </p:spPr>
          <p:txBody>
            <a:bodyPr/>
            <a:lstStyle/>
            <a:p>
              <a:endParaRPr lang="en-US"/>
            </a:p>
          </p:txBody>
        </p:sp>
        <p:sp>
          <p:nvSpPr>
            <p:cNvPr id="15" name="TextBox 15"/>
            <p:cNvSpPr txBox="1"/>
            <p:nvPr/>
          </p:nvSpPr>
          <p:spPr>
            <a:xfrm>
              <a:off x="0" y="0"/>
              <a:ext cx="922353" cy="203232"/>
            </a:xfrm>
            <a:prstGeom prst="rect">
              <a:avLst/>
            </a:prstGeom>
          </p:spPr>
          <p:txBody>
            <a:bodyPr lIns="47790" tIns="47790" rIns="47790" bIns="47790" rtlCol="0" anchor="ctr"/>
            <a:lstStyle/>
            <a:p>
              <a:pPr algn="ctr">
                <a:lnSpc>
                  <a:spcPts val="1155"/>
                </a:lnSpc>
              </a:pPr>
              <a:endParaRPr/>
            </a:p>
          </p:txBody>
        </p:sp>
      </p:grpSp>
      <p:sp>
        <p:nvSpPr>
          <p:cNvPr id="16" name="Freeform 16"/>
          <p:cNvSpPr/>
          <p:nvPr/>
        </p:nvSpPr>
        <p:spPr>
          <a:xfrm>
            <a:off x="3890962" y="9281160"/>
            <a:ext cx="2489267" cy="614523"/>
          </a:xfrm>
          <a:custGeom>
            <a:avLst/>
            <a:gdLst/>
            <a:ahLst/>
            <a:cxnLst/>
            <a:rect l="l" t="t" r="r" b="b"/>
            <a:pathLst>
              <a:path w="2489267" h="614523">
                <a:moveTo>
                  <a:pt x="0" y="0"/>
                </a:moveTo>
                <a:lnTo>
                  <a:pt x="2489267" y="0"/>
                </a:lnTo>
                <a:lnTo>
                  <a:pt x="2489267" y="614523"/>
                </a:lnTo>
                <a:lnTo>
                  <a:pt x="0" y="614523"/>
                </a:lnTo>
                <a:lnTo>
                  <a:pt x="0" y="0"/>
                </a:lnTo>
                <a:close/>
              </a:path>
            </a:pathLst>
          </a:custGeom>
          <a:blipFill>
            <a:blip r:embed="rId5"/>
            <a:stretch>
              <a:fillRect b="-44475"/>
            </a:stretch>
          </a:blipFill>
        </p:spPr>
        <p:txBody>
          <a:bodyPr/>
          <a:lstStyle/>
          <a:p>
            <a:endParaRPr lang="en-US"/>
          </a:p>
        </p:txBody>
      </p:sp>
      <p:sp>
        <p:nvSpPr>
          <p:cNvPr id="17" name="Freeform 17"/>
          <p:cNvSpPr/>
          <p:nvPr/>
        </p:nvSpPr>
        <p:spPr>
          <a:xfrm>
            <a:off x="1126823" y="9189863"/>
            <a:ext cx="2454989" cy="759001"/>
          </a:xfrm>
          <a:custGeom>
            <a:avLst/>
            <a:gdLst/>
            <a:ahLst/>
            <a:cxnLst/>
            <a:rect l="l" t="t" r="r" b="b"/>
            <a:pathLst>
              <a:path w="2454989" h="759001">
                <a:moveTo>
                  <a:pt x="0" y="0"/>
                </a:moveTo>
                <a:lnTo>
                  <a:pt x="2454989" y="0"/>
                </a:lnTo>
                <a:lnTo>
                  <a:pt x="2454989" y="759001"/>
                </a:lnTo>
                <a:lnTo>
                  <a:pt x="0" y="759001"/>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295042" y="7417952"/>
            <a:ext cx="3724546" cy="638436"/>
          </a:xfrm>
          <a:prstGeom prst="rect">
            <a:avLst/>
          </a:prstGeom>
        </p:spPr>
        <p:txBody>
          <a:bodyPr lIns="0" tIns="0" rIns="0" bIns="0" rtlCol="0" anchor="t">
            <a:spAutoFit/>
          </a:bodyPr>
          <a:lstStyle/>
          <a:p>
            <a:pPr algn="just">
              <a:lnSpc>
                <a:spcPts val="2610"/>
              </a:lnSpc>
            </a:pPr>
            <a:r>
              <a:rPr lang="en-US" sz="1864">
                <a:solidFill>
                  <a:srgbClr val="545454"/>
                </a:solidFill>
                <a:latin typeface="Oswald"/>
                <a:ea typeface="Oswald"/>
                <a:cs typeface="Oswald"/>
                <a:sym typeface="Oswald"/>
              </a:rPr>
              <a:t>Arthri</a:t>
            </a:r>
            <a:r>
              <a:rPr lang="en-US" sz="1864">
                <a:solidFill>
                  <a:srgbClr val="000000"/>
                </a:solidFill>
                <a:latin typeface="Oswald"/>
                <a:ea typeface="Oswald"/>
                <a:cs typeface="Oswald"/>
                <a:sym typeface="Oswald"/>
              </a:rPr>
              <a:t>tis Foundation </a:t>
            </a:r>
            <a:r>
              <a:rPr lang="en-US" sz="1864" b="1">
                <a:solidFill>
                  <a:srgbClr val="000000"/>
                </a:solidFill>
                <a:latin typeface="Oswald Bold"/>
                <a:ea typeface="Oswald Bold"/>
                <a:cs typeface="Oswald Bold"/>
                <a:sym typeface="Oswald Bold"/>
              </a:rPr>
              <a:t>Certified</a:t>
            </a:r>
          </a:p>
          <a:p>
            <a:pPr algn="just">
              <a:lnSpc>
                <a:spcPts val="2610"/>
              </a:lnSpc>
            </a:pPr>
            <a:r>
              <a:rPr lang="en-US" sz="1864">
                <a:solidFill>
                  <a:srgbClr val="000000"/>
                </a:solidFill>
                <a:latin typeface="Oswald"/>
                <a:ea typeface="Oswald"/>
                <a:cs typeface="Oswald"/>
                <a:sym typeface="Oswald"/>
              </a:rPr>
              <a:t>Doctor </a:t>
            </a:r>
            <a:r>
              <a:rPr lang="en-US" sz="1864" b="1">
                <a:solidFill>
                  <a:srgbClr val="000000"/>
                </a:solidFill>
                <a:latin typeface="Oswald Bold"/>
                <a:ea typeface="Oswald Bold"/>
                <a:cs typeface="Oswald Bold"/>
                <a:sym typeface="Oswald Bold"/>
              </a:rPr>
              <a:t>Recommended</a:t>
            </a:r>
            <a:r>
              <a:rPr lang="en-US" sz="1864">
                <a:solidFill>
                  <a:srgbClr val="000000"/>
                </a:solidFill>
                <a:latin typeface="Oswald"/>
                <a:ea typeface="Oswald"/>
                <a:cs typeface="Oswald"/>
                <a:sym typeface="Oswald"/>
              </a:rPr>
              <a:t> </a:t>
            </a:r>
          </a:p>
        </p:txBody>
      </p:sp>
      <p:grpSp>
        <p:nvGrpSpPr>
          <p:cNvPr id="19" name="Group 19"/>
          <p:cNvGrpSpPr/>
          <p:nvPr/>
        </p:nvGrpSpPr>
        <p:grpSpPr>
          <a:xfrm>
            <a:off x="3632822" y="6052145"/>
            <a:ext cx="3887991" cy="2655414"/>
            <a:chOff x="0" y="0"/>
            <a:chExt cx="1481139" cy="1011586"/>
          </a:xfrm>
        </p:grpSpPr>
        <p:sp>
          <p:nvSpPr>
            <p:cNvPr id="20" name="Freeform 20"/>
            <p:cNvSpPr/>
            <p:nvPr/>
          </p:nvSpPr>
          <p:spPr>
            <a:xfrm>
              <a:off x="0" y="0"/>
              <a:ext cx="1481139" cy="1011586"/>
            </a:xfrm>
            <a:custGeom>
              <a:avLst/>
              <a:gdLst/>
              <a:ahLst/>
              <a:cxnLst/>
              <a:rect l="l" t="t" r="r" b="b"/>
              <a:pathLst>
                <a:path w="1481139" h="1011586">
                  <a:moveTo>
                    <a:pt x="69693" y="0"/>
                  </a:moveTo>
                  <a:lnTo>
                    <a:pt x="1411446" y="0"/>
                  </a:lnTo>
                  <a:cubicBezTo>
                    <a:pt x="1429930" y="0"/>
                    <a:pt x="1447657" y="7343"/>
                    <a:pt x="1460727" y="20413"/>
                  </a:cubicBezTo>
                  <a:cubicBezTo>
                    <a:pt x="1473797" y="33483"/>
                    <a:pt x="1481139" y="51210"/>
                    <a:pt x="1481139" y="69693"/>
                  </a:cubicBezTo>
                  <a:lnTo>
                    <a:pt x="1481139" y="941893"/>
                  </a:lnTo>
                  <a:cubicBezTo>
                    <a:pt x="1481139" y="980384"/>
                    <a:pt x="1449937" y="1011586"/>
                    <a:pt x="1411446" y="1011586"/>
                  </a:cubicBezTo>
                  <a:lnTo>
                    <a:pt x="69693" y="1011586"/>
                  </a:lnTo>
                  <a:cubicBezTo>
                    <a:pt x="31203" y="1011586"/>
                    <a:pt x="0" y="980384"/>
                    <a:pt x="0" y="941893"/>
                  </a:cubicBezTo>
                  <a:lnTo>
                    <a:pt x="0" y="69693"/>
                  </a:lnTo>
                  <a:cubicBezTo>
                    <a:pt x="0" y="31203"/>
                    <a:pt x="31203" y="0"/>
                    <a:pt x="69693" y="0"/>
                  </a:cubicBezTo>
                  <a:close/>
                </a:path>
              </a:pathLst>
            </a:custGeom>
            <a:solidFill>
              <a:srgbClr val="FFFFFF"/>
            </a:solidFill>
            <a:ln w="38100" cap="rnd">
              <a:solidFill>
                <a:srgbClr val="02B16C"/>
              </a:solidFill>
              <a:prstDash val="solid"/>
              <a:round/>
            </a:ln>
          </p:spPr>
          <p:txBody>
            <a:bodyPr/>
            <a:lstStyle/>
            <a:p>
              <a:endParaRPr lang="en-US"/>
            </a:p>
          </p:txBody>
        </p:sp>
        <p:sp>
          <p:nvSpPr>
            <p:cNvPr id="21" name="TextBox 21"/>
            <p:cNvSpPr txBox="1"/>
            <p:nvPr/>
          </p:nvSpPr>
          <p:spPr>
            <a:xfrm>
              <a:off x="0" y="0"/>
              <a:ext cx="1481139" cy="1011586"/>
            </a:xfrm>
            <a:prstGeom prst="rect">
              <a:avLst/>
            </a:prstGeom>
          </p:spPr>
          <p:txBody>
            <a:bodyPr lIns="47790" tIns="47790" rIns="47790" bIns="47790" rtlCol="0" anchor="ctr"/>
            <a:lstStyle/>
            <a:p>
              <a:pPr algn="ctr">
                <a:lnSpc>
                  <a:spcPts val="1155"/>
                </a:lnSpc>
              </a:pPr>
              <a:endParaRPr/>
            </a:p>
          </p:txBody>
        </p:sp>
      </p:grpSp>
      <p:sp>
        <p:nvSpPr>
          <p:cNvPr id="22" name="TextBox 22"/>
          <p:cNvSpPr txBox="1"/>
          <p:nvPr/>
        </p:nvSpPr>
        <p:spPr>
          <a:xfrm>
            <a:off x="116081" y="413598"/>
            <a:ext cx="6420049" cy="912644"/>
          </a:xfrm>
          <a:prstGeom prst="rect">
            <a:avLst/>
          </a:prstGeom>
        </p:spPr>
        <p:txBody>
          <a:bodyPr lIns="0" tIns="0" rIns="0" bIns="0" rtlCol="0" anchor="t">
            <a:spAutoFit/>
          </a:bodyPr>
          <a:lstStyle/>
          <a:p>
            <a:pPr algn="l">
              <a:lnSpc>
                <a:spcPts val="5184"/>
              </a:lnSpc>
            </a:pPr>
            <a:r>
              <a:rPr lang="en-US" sz="7302">
                <a:solidFill>
                  <a:srgbClr val="FFFFFF"/>
                </a:solidFill>
                <a:latin typeface="Stratum2"/>
                <a:ea typeface="Stratum2"/>
                <a:cs typeface="Stratum2"/>
                <a:sym typeface="Stratum2"/>
              </a:rPr>
              <a:t>Walk With Ease</a:t>
            </a:r>
          </a:p>
        </p:txBody>
      </p:sp>
      <p:sp>
        <p:nvSpPr>
          <p:cNvPr id="23" name="TextBox 23"/>
          <p:cNvSpPr txBox="1"/>
          <p:nvPr/>
        </p:nvSpPr>
        <p:spPr>
          <a:xfrm>
            <a:off x="208287" y="1025058"/>
            <a:ext cx="3424535" cy="445399"/>
          </a:xfrm>
          <a:prstGeom prst="rect">
            <a:avLst/>
          </a:prstGeom>
        </p:spPr>
        <p:txBody>
          <a:bodyPr lIns="0" tIns="0" rIns="0" bIns="0" rtlCol="0" anchor="t">
            <a:spAutoFit/>
          </a:bodyPr>
          <a:lstStyle/>
          <a:p>
            <a:pPr algn="l">
              <a:lnSpc>
                <a:spcPts val="3275"/>
              </a:lnSpc>
            </a:pPr>
            <a:r>
              <a:rPr lang="en-US" sz="2339">
                <a:solidFill>
                  <a:srgbClr val="000000"/>
                </a:solidFill>
                <a:latin typeface="Kievit Offc 1"/>
                <a:ea typeface="Kievit Offc 1"/>
                <a:cs typeface="Kievit Offc 1"/>
                <a:sym typeface="Kievit Offc 1"/>
              </a:rPr>
              <a:t>a program for better living</a:t>
            </a:r>
          </a:p>
        </p:txBody>
      </p:sp>
      <p:sp>
        <p:nvSpPr>
          <p:cNvPr id="24" name="TextBox 24"/>
          <p:cNvSpPr txBox="1"/>
          <p:nvPr/>
        </p:nvSpPr>
        <p:spPr>
          <a:xfrm>
            <a:off x="208287" y="1749722"/>
            <a:ext cx="4300815" cy="1666594"/>
          </a:xfrm>
          <a:prstGeom prst="rect">
            <a:avLst/>
          </a:prstGeom>
        </p:spPr>
        <p:txBody>
          <a:bodyPr lIns="0" tIns="0" rIns="0" bIns="0" rtlCol="0" anchor="t">
            <a:spAutoFit/>
          </a:bodyPr>
          <a:lstStyle/>
          <a:p>
            <a:pPr algn="l">
              <a:lnSpc>
                <a:spcPts val="2185"/>
              </a:lnSpc>
            </a:pPr>
            <a:r>
              <a:rPr lang="en-US" sz="1561">
                <a:solidFill>
                  <a:srgbClr val="FFFFFF"/>
                </a:solidFill>
                <a:latin typeface="Kievit Offc 2"/>
                <a:ea typeface="Kievit Offc 2"/>
                <a:cs typeface="Kievit Offc 2"/>
                <a:sym typeface="Kievit Offc 2"/>
              </a:rPr>
              <a:t>The Arthritis Foundation Walk With Ease Program is an exercise program that can reduce the pain and improve overall health. If you can be on your feet for 10 minutes without increased pain, you can have success with Walk With Ease.</a:t>
            </a:r>
          </a:p>
          <a:p>
            <a:pPr algn="l">
              <a:lnSpc>
                <a:spcPts val="2045"/>
              </a:lnSpc>
            </a:pPr>
            <a:endParaRPr lang="en-US" sz="1561">
              <a:solidFill>
                <a:srgbClr val="FFFFFF"/>
              </a:solidFill>
              <a:latin typeface="Kievit Offc 2"/>
              <a:ea typeface="Kievit Offc 2"/>
              <a:cs typeface="Kievit Offc 2"/>
              <a:sym typeface="Kievit Offc 2"/>
            </a:endParaRPr>
          </a:p>
        </p:txBody>
      </p:sp>
      <p:sp>
        <p:nvSpPr>
          <p:cNvPr id="25" name="TextBox 25"/>
          <p:cNvSpPr txBox="1"/>
          <p:nvPr/>
        </p:nvSpPr>
        <p:spPr>
          <a:xfrm>
            <a:off x="702085" y="5418952"/>
            <a:ext cx="2473668" cy="409575"/>
          </a:xfrm>
          <a:prstGeom prst="rect">
            <a:avLst/>
          </a:prstGeom>
        </p:spPr>
        <p:txBody>
          <a:bodyPr lIns="0" tIns="0" rIns="0" bIns="0" rtlCol="0" anchor="t">
            <a:spAutoFit/>
          </a:bodyPr>
          <a:lstStyle/>
          <a:p>
            <a:pPr algn="l">
              <a:lnSpc>
                <a:spcPts val="1580"/>
              </a:lnSpc>
            </a:pPr>
            <a:r>
              <a:rPr lang="en-US" sz="1317">
                <a:solidFill>
                  <a:srgbClr val="02B16C"/>
                </a:solidFill>
                <a:latin typeface="Poppins"/>
                <a:ea typeface="Poppins"/>
                <a:cs typeface="Poppins"/>
                <a:sym typeface="Poppins"/>
              </a:rPr>
              <a:t>Motivate yourself to get in great shape</a:t>
            </a:r>
          </a:p>
        </p:txBody>
      </p:sp>
      <p:sp>
        <p:nvSpPr>
          <p:cNvPr id="26" name="TextBox 26"/>
          <p:cNvSpPr txBox="1"/>
          <p:nvPr/>
        </p:nvSpPr>
        <p:spPr>
          <a:xfrm>
            <a:off x="702085" y="5870225"/>
            <a:ext cx="2273916" cy="403789"/>
          </a:xfrm>
          <a:prstGeom prst="rect">
            <a:avLst/>
          </a:prstGeom>
        </p:spPr>
        <p:txBody>
          <a:bodyPr lIns="0" tIns="0" rIns="0" bIns="0" rtlCol="0" anchor="t">
            <a:spAutoFit/>
          </a:bodyPr>
          <a:lstStyle/>
          <a:p>
            <a:pPr algn="l">
              <a:lnSpc>
                <a:spcPts val="1580"/>
              </a:lnSpc>
            </a:pPr>
            <a:r>
              <a:rPr lang="en-US" sz="1317">
                <a:solidFill>
                  <a:srgbClr val="02B16C"/>
                </a:solidFill>
                <a:latin typeface="Poppins"/>
                <a:ea typeface="Poppins"/>
                <a:cs typeface="Poppins"/>
                <a:sym typeface="Poppins"/>
              </a:rPr>
              <a:t>Walk safely and comfortably</a:t>
            </a:r>
          </a:p>
        </p:txBody>
      </p:sp>
      <p:sp>
        <p:nvSpPr>
          <p:cNvPr id="27" name="TextBox 27"/>
          <p:cNvSpPr txBox="1"/>
          <p:nvPr/>
        </p:nvSpPr>
        <p:spPr>
          <a:xfrm>
            <a:off x="702085" y="6321640"/>
            <a:ext cx="2273916" cy="403789"/>
          </a:xfrm>
          <a:prstGeom prst="rect">
            <a:avLst/>
          </a:prstGeom>
        </p:spPr>
        <p:txBody>
          <a:bodyPr lIns="0" tIns="0" rIns="0" bIns="0" rtlCol="0" anchor="t">
            <a:spAutoFit/>
          </a:bodyPr>
          <a:lstStyle/>
          <a:p>
            <a:pPr algn="l">
              <a:lnSpc>
                <a:spcPts val="1580"/>
              </a:lnSpc>
            </a:pPr>
            <a:r>
              <a:rPr lang="en-US" sz="1317">
                <a:solidFill>
                  <a:srgbClr val="02B16C"/>
                </a:solidFill>
                <a:latin typeface="Poppins"/>
                <a:ea typeface="Poppins"/>
                <a:cs typeface="Poppins"/>
                <a:sym typeface="Poppins"/>
              </a:rPr>
              <a:t>Improve your flexibility, strength and stamina</a:t>
            </a:r>
          </a:p>
        </p:txBody>
      </p:sp>
      <p:sp>
        <p:nvSpPr>
          <p:cNvPr id="28" name="TextBox 28"/>
          <p:cNvSpPr txBox="1"/>
          <p:nvPr/>
        </p:nvSpPr>
        <p:spPr>
          <a:xfrm>
            <a:off x="702085" y="6788545"/>
            <a:ext cx="2273916" cy="206657"/>
          </a:xfrm>
          <a:prstGeom prst="rect">
            <a:avLst/>
          </a:prstGeom>
        </p:spPr>
        <p:txBody>
          <a:bodyPr lIns="0" tIns="0" rIns="0" bIns="0" rtlCol="0" anchor="t">
            <a:spAutoFit/>
          </a:bodyPr>
          <a:lstStyle/>
          <a:p>
            <a:pPr algn="l">
              <a:lnSpc>
                <a:spcPts val="1580"/>
              </a:lnSpc>
            </a:pPr>
            <a:r>
              <a:rPr lang="en-US" sz="1317">
                <a:solidFill>
                  <a:srgbClr val="02B16C"/>
                </a:solidFill>
                <a:latin typeface="Poppins"/>
                <a:ea typeface="Poppins"/>
                <a:cs typeface="Poppins"/>
                <a:sym typeface="Poppins"/>
              </a:rPr>
              <a:t>Reduce pain and feel great</a:t>
            </a:r>
          </a:p>
        </p:txBody>
      </p:sp>
      <p:sp>
        <p:nvSpPr>
          <p:cNvPr id="29" name="TextBox 29"/>
          <p:cNvSpPr txBox="1"/>
          <p:nvPr/>
        </p:nvSpPr>
        <p:spPr>
          <a:xfrm>
            <a:off x="601384" y="4718461"/>
            <a:ext cx="2174211" cy="314325"/>
          </a:xfrm>
          <a:prstGeom prst="rect">
            <a:avLst/>
          </a:prstGeom>
        </p:spPr>
        <p:txBody>
          <a:bodyPr lIns="0" tIns="0" rIns="0" bIns="0" rtlCol="0" anchor="t">
            <a:spAutoFit/>
          </a:bodyPr>
          <a:lstStyle/>
          <a:p>
            <a:pPr algn="ctr">
              <a:lnSpc>
                <a:spcPts val="2348"/>
              </a:lnSpc>
            </a:pPr>
            <a:r>
              <a:rPr lang="en-US" sz="1957" b="1">
                <a:solidFill>
                  <a:srgbClr val="FFFFFF"/>
                </a:solidFill>
                <a:latin typeface="Poppins Bold"/>
                <a:ea typeface="Poppins Bold"/>
                <a:cs typeface="Poppins Bold"/>
                <a:sym typeface="Poppins Bold"/>
              </a:rPr>
              <a:t>BENEFITS TO YOU</a:t>
            </a:r>
          </a:p>
        </p:txBody>
      </p:sp>
      <p:sp>
        <p:nvSpPr>
          <p:cNvPr id="30" name="TextBox 30"/>
          <p:cNvSpPr txBox="1"/>
          <p:nvPr/>
        </p:nvSpPr>
        <p:spPr>
          <a:xfrm>
            <a:off x="3326105" y="3461167"/>
            <a:ext cx="4446295" cy="2367360"/>
          </a:xfrm>
          <a:prstGeom prst="rect">
            <a:avLst/>
          </a:prstGeom>
        </p:spPr>
        <p:txBody>
          <a:bodyPr lIns="0" tIns="0" rIns="0" bIns="0" rtlCol="0" anchor="t">
            <a:spAutoFit/>
          </a:bodyPr>
          <a:lstStyle/>
          <a:p>
            <a:pPr algn="ctr">
              <a:lnSpc>
                <a:spcPts val="2307"/>
              </a:lnSpc>
              <a:spcBef>
                <a:spcPct val="0"/>
              </a:spcBef>
            </a:pPr>
            <a:r>
              <a:rPr lang="en-US" sz="1922">
                <a:solidFill>
                  <a:srgbClr val="000000"/>
                </a:solidFill>
                <a:latin typeface="Kievit Offc 2"/>
                <a:ea typeface="Kievit Offc 2"/>
                <a:cs typeface="Kievit Offc 2"/>
                <a:sym typeface="Kievit Offc 2"/>
              </a:rPr>
              <a:t>“When I started the </a:t>
            </a:r>
          </a:p>
          <a:p>
            <a:pPr algn="ctr">
              <a:lnSpc>
                <a:spcPts val="2307"/>
              </a:lnSpc>
              <a:spcBef>
                <a:spcPct val="0"/>
              </a:spcBef>
            </a:pPr>
            <a:r>
              <a:rPr lang="en-US" sz="1922">
                <a:solidFill>
                  <a:srgbClr val="000000"/>
                </a:solidFill>
                <a:latin typeface="Kievit Offc 2"/>
                <a:ea typeface="Kievit Offc 2"/>
                <a:cs typeface="Kievit Offc 2"/>
                <a:sym typeface="Kievit Offc 2"/>
              </a:rPr>
              <a:t>program, I was afraid to walk </a:t>
            </a:r>
          </a:p>
          <a:p>
            <a:pPr algn="ctr">
              <a:lnSpc>
                <a:spcPts val="2307"/>
              </a:lnSpc>
              <a:spcBef>
                <a:spcPct val="0"/>
              </a:spcBef>
            </a:pPr>
            <a:r>
              <a:rPr lang="en-US" sz="1922">
                <a:solidFill>
                  <a:srgbClr val="000000"/>
                </a:solidFill>
                <a:latin typeface="Kievit Offc 2"/>
                <a:ea typeface="Kievit Offc 2"/>
                <a:cs typeface="Kievit Offc 2"/>
                <a:sym typeface="Kievit Offc 2"/>
              </a:rPr>
              <a:t>very far because of my knee pain. </a:t>
            </a:r>
          </a:p>
          <a:p>
            <a:pPr algn="ctr">
              <a:lnSpc>
                <a:spcPts val="2307"/>
              </a:lnSpc>
              <a:spcBef>
                <a:spcPct val="0"/>
              </a:spcBef>
            </a:pPr>
            <a:r>
              <a:rPr lang="en-US" sz="1922">
                <a:solidFill>
                  <a:srgbClr val="000000"/>
                </a:solidFill>
                <a:latin typeface="Kievit Offc 2"/>
                <a:ea typeface="Kievit Offc 2"/>
                <a:cs typeface="Kievit Offc 2"/>
                <a:sym typeface="Kievit Offc 2"/>
              </a:rPr>
              <a:t>But Walk With Ease helped me start </a:t>
            </a:r>
          </a:p>
          <a:p>
            <a:pPr algn="ctr">
              <a:lnSpc>
                <a:spcPts val="2307"/>
              </a:lnSpc>
              <a:spcBef>
                <a:spcPct val="0"/>
              </a:spcBef>
            </a:pPr>
            <a:r>
              <a:rPr lang="en-US" sz="1922">
                <a:solidFill>
                  <a:srgbClr val="000000"/>
                </a:solidFill>
                <a:latin typeface="Kievit Offc 2"/>
                <a:ea typeface="Kievit Offc 2"/>
                <a:cs typeface="Kievit Offc 2"/>
                <a:sym typeface="Kievit Offc 2"/>
              </a:rPr>
              <a:t>slow and build up gradually.</a:t>
            </a:r>
          </a:p>
          <a:p>
            <a:pPr algn="ctr">
              <a:lnSpc>
                <a:spcPts val="2307"/>
              </a:lnSpc>
              <a:spcBef>
                <a:spcPct val="0"/>
              </a:spcBef>
            </a:pPr>
            <a:r>
              <a:rPr lang="en-US" sz="1922">
                <a:solidFill>
                  <a:srgbClr val="000000"/>
                </a:solidFill>
                <a:latin typeface="Kievit Offc 2"/>
                <a:ea typeface="Kievit Offc 2"/>
                <a:cs typeface="Kievit Offc 2"/>
                <a:sym typeface="Kievit Offc 2"/>
              </a:rPr>
              <a:t>Now I am confident in my ability to walk easily without making my arthritis worse.” — Walk With Ease participant</a:t>
            </a:r>
          </a:p>
        </p:txBody>
      </p:sp>
      <p:sp>
        <p:nvSpPr>
          <p:cNvPr id="31" name="TextBox 31"/>
          <p:cNvSpPr txBox="1"/>
          <p:nvPr/>
        </p:nvSpPr>
        <p:spPr>
          <a:xfrm>
            <a:off x="208287" y="3321067"/>
            <a:ext cx="2839492" cy="445399"/>
          </a:xfrm>
          <a:prstGeom prst="rect">
            <a:avLst/>
          </a:prstGeom>
        </p:spPr>
        <p:txBody>
          <a:bodyPr lIns="0" tIns="0" rIns="0" bIns="0" rtlCol="0" anchor="t">
            <a:spAutoFit/>
          </a:bodyPr>
          <a:lstStyle/>
          <a:p>
            <a:pPr algn="l">
              <a:lnSpc>
                <a:spcPts val="3275"/>
              </a:lnSpc>
            </a:pPr>
            <a:r>
              <a:rPr lang="en-US" sz="2339">
                <a:solidFill>
                  <a:srgbClr val="FFFFFF"/>
                </a:solidFill>
                <a:latin typeface="Kievit Offc 1"/>
                <a:ea typeface="Kievit Offc 1"/>
                <a:cs typeface="Kievit Offc 1"/>
                <a:sym typeface="Kievit Offc 1"/>
              </a:rPr>
              <a:t>walk.oregonstate.edu</a:t>
            </a:r>
          </a:p>
        </p:txBody>
      </p:sp>
      <p:sp>
        <p:nvSpPr>
          <p:cNvPr id="32" name="AutoShape 32"/>
          <p:cNvSpPr/>
          <p:nvPr/>
        </p:nvSpPr>
        <p:spPr>
          <a:xfrm flipV="1">
            <a:off x="3735200" y="9128932"/>
            <a:ext cx="0" cy="880863"/>
          </a:xfrm>
          <a:prstGeom prst="line">
            <a:avLst/>
          </a:prstGeom>
          <a:ln w="38100" cap="flat">
            <a:solidFill>
              <a:srgbClr val="02B16C"/>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Words>
  <Application>Microsoft Macintosh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Poppins Bold</vt:lpstr>
      <vt:lpstr>Oswald Bold</vt:lpstr>
      <vt:lpstr>Calibri</vt:lpstr>
      <vt:lpstr>Poppins</vt:lpstr>
      <vt:lpstr>Kievit Offc 1</vt:lpstr>
      <vt:lpstr>Oswald</vt:lpstr>
      <vt:lpstr>Stratum2</vt:lpstr>
      <vt:lpstr>Arial</vt:lpstr>
      <vt:lpstr>Kievit Offc 2</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Class Flyer 1-UPDATED</dc:title>
  <cp:lastModifiedBy>Allen, Arius</cp:lastModifiedBy>
  <cp:revision>1</cp:revision>
  <dcterms:created xsi:type="dcterms:W3CDTF">2006-08-16T00:00:00Z</dcterms:created>
  <dcterms:modified xsi:type="dcterms:W3CDTF">2025-01-07T22:53:25Z</dcterms:modified>
  <dc:identifier>DAGMRE-_bKg</dc:identifier>
</cp:coreProperties>
</file>