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7772400" cy="10058400"/>
  <p:notesSz cx="6858000" cy="9144000"/>
  <p:embeddedFontLst>
    <p:embeddedFont>
      <p:font typeface="Kievit Offc 1" panose="020B0504030101020102" pitchFamily="34" charset="77"/>
      <p:regular r:id="rId3"/>
    </p:embeddedFont>
    <p:embeddedFont>
      <p:font typeface="Kievit Offc 2" panose="020B0504030101020102" pitchFamily="34" charset="77"/>
      <p:regular r:id="rId4"/>
    </p:embeddedFont>
    <p:embeddedFont>
      <p:font typeface="Kievit Offc 3" panose="020B0504030101020102" pitchFamily="34" charset="77"/>
      <p:regular r:id="rId5"/>
    </p:embeddedFont>
    <p:embeddedFont>
      <p:font typeface="Poppins 1" pitchFamily="2" charset="77"/>
      <p:regular r:id="rId6"/>
    </p:embeddedFont>
    <p:embeddedFont>
      <p:font typeface="Poppins 2 Bold" pitchFamily="2" charset="77"/>
      <p:regular r:id="rId7"/>
      <p:bold r:id="rId8"/>
    </p:embeddedFont>
    <p:embeddedFont>
      <p:font typeface="Stratum2" panose="020B0506030000020004" pitchFamily="34" charset="77"/>
      <p:regular r:id="rId9"/>
      <p:bold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588" autoAdjust="0"/>
  </p:normalViewPr>
  <p:slideViewPr>
    <p:cSldViewPr>
      <p:cViewPr varScale="1">
        <p:scale>
          <a:sx n="73" d="100"/>
          <a:sy n="73" d="100"/>
        </p:scale>
        <p:origin x="307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6.fntdata"/><Relationship Id="rId13" Type="http://schemas.openxmlformats.org/officeDocument/2006/relationships/theme" Target="theme/theme1.xml"/><Relationship Id="rId3" Type="http://schemas.openxmlformats.org/officeDocument/2006/relationships/font" Target="fonts/font1.fntdata"/><Relationship Id="rId7" Type="http://schemas.openxmlformats.org/officeDocument/2006/relationships/font" Target="fonts/font5.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presProps" Target="presProps.xml"/><Relationship Id="rId5" Type="http://schemas.openxmlformats.org/officeDocument/2006/relationships/font" Target="fonts/font3.fntdata"/><Relationship Id="rId10" Type="http://schemas.openxmlformats.org/officeDocument/2006/relationships/font" Target="fonts/font8.fntdata"/><Relationship Id="rId4" Type="http://schemas.openxmlformats.org/officeDocument/2006/relationships/font" Target="fonts/font2.fntdata"/><Relationship Id="rId9" Type="http://schemas.openxmlformats.org/officeDocument/2006/relationships/font" Target="fonts/font7.fntdata"/><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1/7/25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97772" y="2143125"/>
            <a:ext cx="5300041" cy="3335906"/>
            <a:chOff x="0" y="0"/>
            <a:chExt cx="7066721" cy="4447874"/>
          </a:xfrm>
        </p:grpSpPr>
        <p:pic>
          <p:nvPicPr>
            <p:cNvPr id="3" name="Picture 3"/>
            <p:cNvPicPr>
              <a:picLocks noChangeAspect="1"/>
            </p:cNvPicPr>
            <p:nvPr/>
          </p:nvPicPr>
          <p:blipFill>
            <a:blip r:embed="rId2"/>
            <a:srcRect t="2764" b="2764"/>
            <a:stretch>
              <a:fillRect/>
            </a:stretch>
          </p:blipFill>
          <p:spPr>
            <a:xfrm>
              <a:off x="0" y="0"/>
              <a:ext cx="7066721" cy="4447874"/>
            </a:xfrm>
            <a:prstGeom prst="rect">
              <a:avLst/>
            </a:prstGeom>
          </p:spPr>
        </p:pic>
      </p:grpSp>
      <p:sp>
        <p:nvSpPr>
          <p:cNvPr id="4" name="AutoShape 4"/>
          <p:cNvSpPr/>
          <p:nvPr/>
        </p:nvSpPr>
        <p:spPr>
          <a:xfrm>
            <a:off x="3306124" y="7083117"/>
            <a:ext cx="4104662" cy="0"/>
          </a:xfrm>
          <a:prstGeom prst="line">
            <a:avLst/>
          </a:prstGeom>
          <a:ln w="28575" cap="flat">
            <a:solidFill>
              <a:srgbClr val="00BF63"/>
            </a:solidFill>
            <a:prstDash val="solid"/>
            <a:headEnd type="none" w="sm" len="sm"/>
            <a:tailEnd type="none" w="sm" len="sm"/>
          </a:ln>
        </p:spPr>
        <p:txBody>
          <a:bodyPr/>
          <a:lstStyle/>
          <a:p>
            <a:endParaRPr lang="en-US"/>
          </a:p>
        </p:txBody>
      </p:sp>
      <p:grpSp>
        <p:nvGrpSpPr>
          <p:cNvPr id="5" name="Group 5"/>
          <p:cNvGrpSpPr/>
          <p:nvPr/>
        </p:nvGrpSpPr>
        <p:grpSpPr>
          <a:xfrm>
            <a:off x="3007400" y="5802881"/>
            <a:ext cx="1765066" cy="489770"/>
            <a:chOff x="0" y="0"/>
            <a:chExt cx="2329487" cy="646386"/>
          </a:xfrm>
        </p:grpSpPr>
        <p:sp>
          <p:nvSpPr>
            <p:cNvPr id="6" name="Freeform 6"/>
            <p:cNvSpPr/>
            <p:nvPr/>
          </p:nvSpPr>
          <p:spPr>
            <a:xfrm>
              <a:off x="0" y="0"/>
              <a:ext cx="2329487" cy="646386"/>
            </a:xfrm>
            <a:custGeom>
              <a:avLst/>
              <a:gdLst/>
              <a:ahLst/>
              <a:cxnLst/>
              <a:rect l="l" t="t" r="r" b="b"/>
              <a:pathLst>
                <a:path w="2329487" h="646386">
                  <a:moveTo>
                    <a:pt x="2126287" y="0"/>
                  </a:moveTo>
                  <a:cubicBezTo>
                    <a:pt x="2238511" y="0"/>
                    <a:pt x="2329487" y="144698"/>
                    <a:pt x="2329487" y="323193"/>
                  </a:cubicBezTo>
                  <a:cubicBezTo>
                    <a:pt x="2329487" y="501687"/>
                    <a:pt x="2238511" y="646386"/>
                    <a:pt x="2126287" y="646386"/>
                  </a:cubicBezTo>
                  <a:lnTo>
                    <a:pt x="203200" y="646386"/>
                  </a:lnTo>
                  <a:cubicBezTo>
                    <a:pt x="90976" y="646386"/>
                    <a:pt x="0" y="501687"/>
                    <a:pt x="0" y="323193"/>
                  </a:cubicBezTo>
                  <a:cubicBezTo>
                    <a:pt x="0" y="144698"/>
                    <a:pt x="90976" y="0"/>
                    <a:pt x="203200" y="0"/>
                  </a:cubicBezTo>
                  <a:close/>
                </a:path>
              </a:pathLst>
            </a:custGeom>
            <a:solidFill>
              <a:srgbClr val="000000">
                <a:alpha val="0"/>
              </a:srgbClr>
            </a:solidFill>
            <a:ln w="9525" cap="sq">
              <a:solidFill>
                <a:srgbClr val="000000"/>
              </a:solidFill>
              <a:prstDash val="solid"/>
              <a:miter/>
            </a:ln>
          </p:spPr>
          <p:txBody>
            <a:bodyPr/>
            <a:lstStyle/>
            <a:p>
              <a:endParaRPr lang="en-US"/>
            </a:p>
          </p:txBody>
        </p:sp>
        <p:sp>
          <p:nvSpPr>
            <p:cNvPr id="7" name="TextBox 7"/>
            <p:cNvSpPr txBox="1"/>
            <p:nvPr/>
          </p:nvSpPr>
          <p:spPr>
            <a:xfrm>
              <a:off x="0" y="-9525"/>
              <a:ext cx="2329487" cy="655911"/>
            </a:xfrm>
            <a:prstGeom prst="rect">
              <a:avLst/>
            </a:prstGeom>
          </p:spPr>
          <p:txBody>
            <a:bodyPr lIns="47790" tIns="47790" rIns="47790" bIns="47790" rtlCol="0" anchor="ctr"/>
            <a:lstStyle/>
            <a:p>
              <a:pPr algn="ctr">
                <a:lnSpc>
                  <a:spcPts val="1138"/>
                </a:lnSpc>
              </a:pPr>
              <a:r>
                <a:rPr lang="en-US" sz="1034">
                  <a:solidFill>
                    <a:srgbClr val="1E201E"/>
                  </a:solidFill>
                  <a:latin typeface="Poppins 1"/>
                  <a:ea typeface="Poppins 1"/>
                  <a:cs typeface="Poppins 1"/>
                  <a:sym typeface="Poppins 1"/>
                </a:rPr>
                <a:t>Motivate yourself to get in great shape</a:t>
              </a:r>
            </a:p>
          </p:txBody>
        </p:sp>
      </p:grpSp>
      <p:grpSp>
        <p:nvGrpSpPr>
          <p:cNvPr id="8" name="Group 8"/>
          <p:cNvGrpSpPr/>
          <p:nvPr/>
        </p:nvGrpSpPr>
        <p:grpSpPr>
          <a:xfrm>
            <a:off x="197772" y="602038"/>
            <a:ext cx="7384322" cy="175202"/>
            <a:chOff x="0" y="0"/>
            <a:chExt cx="2574056" cy="61072"/>
          </a:xfrm>
        </p:grpSpPr>
        <p:sp>
          <p:nvSpPr>
            <p:cNvPr id="9" name="Freeform 9"/>
            <p:cNvSpPr/>
            <p:nvPr/>
          </p:nvSpPr>
          <p:spPr>
            <a:xfrm>
              <a:off x="0" y="0"/>
              <a:ext cx="2574056" cy="61072"/>
            </a:xfrm>
            <a:custGeom>
              <a:avLst/>
              <a:gdLst/>
              <a:ahLst/>
              <a:cxnLst/>
              <a:rect l="l" t="t" r="r" b="b"/>
              <a:pathLst>
                <a:path w="2574056" h="61072">
                  <a:moveTo>
                    <a:pt x="0" y="0"/>
                  </a:moveTo>
                  <a:lnTo>
                    <a:pt x="2574056" y="0"/>
                  </a:lnTo>
                  <a:lnTo>
                    <a:pt x="2574056" y="61072"/>
                  </a:lnTo>
                  <a:lnTo>
                    <a:pt x="0" y="61072"/>
                  </a:lnTo>
                  <a:close/>
                </a:path>
              </a:pathLst>
            </a:custGeom>
            <a:solidFill>
              <a:srgbClr val="00BF63"/>
            </a:solidFill>
          </p:spPr>
          <p:txBody>
            <a:bodyPr/>
            <a:lstStyle/>
            <a:p>
              <a:endParaRPr lang="en-US"/>
            </a:p>
          </p:txBody>
        </p:sp>
        <p:sp>
          <p:nvSpPr>
            <p:cNvPr id="10" name="TextBox 10"/>
            <p:cNvSpPr txBox="1"/>
            <p:nvPr/>
          </p:nvSpPr>
          <p:spPr>
            <a:xfrm>
              <a:off x="0" y="-9525"/>
              <a:ext cx="2574056" cy="70597"/>
            </a:xfrm>
            <a:prstGeom prst="rect">
              <a:avLst/>
            </a:prstGeom>
          </p:spPr>
          <p:txBody>
            <a:bodyPr lIns="50800" tIns="50800" rIns="50800" bIns="50800" rtlCol="0" anchor="ctr"/>
            <a:lstStyle/>
            <a:p>
              <a:pPr algn="ctr">
                <a:lnSpc>
                  <a:spcPts val="1138"/>
                </a:lnSpc>
              </a:pPr>
              <a:endParaRPr/>
            </a:p>
          </p:txBody>
        </p:sp>
      </p:grpSp>
      <p:grpSp>
        <p:nvGrpSpPr>
          <p:cNvPr id="11" name="Group 11"/>
          <p:cNvGrpSpPr/>
          <p:nvPr/>
        </p:nvGrpSpPr>
        <p:grpSpPr>
          <a:xfrm>
            <a:off x="194039" y="1967923"/>
            <a:ext cx="7384322" cy="175202"/>
            <a:chOff x="0" y="0"/>
            <a:chExt cx="2574056" cy="61072"/>
          </a:xfrm>
        </p:grpSpPr>
        <p:sp>
          <p:nvSpPr>
            <p:cNvPr id="12" name="Freeform 12"/>
            <p:cNvSpPr/>
            <p:nvPr/>
          </p:nvSpPr>
          <p:spPr>
            <a:xfrm>
              <a:off x="0" y="0"/>
              <a:ext cx="2574056" cy="61072"/>
            </a:xfrm>
            <a:custGeom>
              <a:avLst/>
              <a:gdLst/>
              <a:ahLst/>
              <a:cxnLst/>
              <a:rect l="l" t="t" r="r" b="b"/>
              <a:pathLst>
                <a:path w="2574056" h="61072">
                  <a:moveTo>
                    <a:pt x="0" y="0"/>
                  </a:moveTo>
                  <a:lnTo>
                    <a:pt x="2574056" y="0"/>
                  </a:lnTo>
                  <a:lnTo>
                    <a:pt x="2574056" y="61072"/>
                  </a:lnTo>
                  <a:lnTo>
                    <a:pt x="0" y="61072"/>
                  </a:lnTo>
                  <a:close/>
                </a:path>
              </a:pathLst>
            </a:custGeom>
            <a:solidFill>
              <a:srgbClr val="00BF63"/>
            </a:solidFill>
          </p:spPr>
          <p:txBody>
            <a:bodyPr/>
            <a:lstStyle/>
            <a:p>
              <a:endParaRPr lang="en-US"/>
            </a:p>
          </p:txBody>
        </p:sp>
        <p:sp>
          <p:nvSpPr>
            <p:cNvPr id="13" name="TextBox 13"/>
            <p:cNvSpPr txBox="1"/>
            <p:nvPr/>
          </p:nvSpPr>
          <p:spPr>
            <a:xfrm>
              <a:off x="0" y="-9525"/>
              <a:ext cx="2574056" cy="70597"/>
            </a:xfrm>
            <a:prstGeom prst="rect">
              <a:avLst/>
            </a:prstGeom>
          </p:spPr>
          <p:txBody>
            <a:bodyPr lIns="50800" tIns="50800" rIns="50800" bIns="50800" rtlCol="0" anchor="ctr"/>
            <a:lstStyle/>
            <a:p>
              <a:pPr algn="ctr">
                <a:lnSpc>
                  <a:spcPts val="1138"/>
                </a:lnSpc>
              </a:pPr>
              <a:endParaRPr/>
            </a:p>
          </p:txBody>
        </p:sp>
      </p:grpSp>
      <p:sp>
        <p:nvSpPr>
          <p:cNvPr id="14" name="Freeform 14"/>
          <p:cNvSpPr/>
          <p:nvPr/>
        </p:nvSpPr>
        <p:spPr>
          <a:xfrm flipH="1">
            <a:off x="3206620" y="2143125"/>
            <a:ext cx="2392175" cy="3335906"/>
          </a:xfrm>
          <a:custGeom>
            <a:avLst/>
            <a:gdLst/>
            <a:ahLst/>
            <a:cxnLst/>
            <a:rect l="l" t="t" r="r" b="b"/>
            <a:pathLst>
              <a:path w="2392175" h="3335906">
                <a:moveTo>
                  <a:pt x="2392175" y="0"/>
                </a:moveTo>
                <a:lnTo>
                  <a:pt x="0" y="0"/>
                </a:lnTo>
                <a:lnTo>
                  <a:pt x="0" y="3335906"/>
                </a:lnTo>
                <a:lnTo>
                  <a:pt x="2392175" y="3335906"/>
                </a:lnTo>
                <a:lnTo>
                  <a:pt x="2392175" y="0"/>
                </a:lnTo>
                <a:close/>
              </a:path>
            </a:pathLst>
          </a:custGeom>
          <a:blipFill>
            <a:blip r:embed="rId3"/>
            <a:stretch>
              <a:fillRect t="-2625"/>
            </a:stretch>
          </a:blipFill>
        </p:spPr>
        <p:txBody>
          <a:bodyPr/>
          <a:lstStyle/>
          <a:p>
            <a:endParaRPr lang="en-US"/>
          </a:p>
        </p:txBody>
      </p:sp>
      <p:sp>
        <p:nvSpPr>
          <p:cNvPr id="15" name="TextBox 15"/>
          <p:cNvSpPr txBox="1"/>
          <p:nvPr/>
        </p:nvSpPr>
        <p:spPr>
          <a:xfrm>
            <a:off x="262289" y="695841"/>
            <a:ext cx="5096167" cy="1035600"/>
          </a:xfrm>
          <a:prstGeom prst="rect">
            <a:avLst/>
          </a:prstGeom>
        </p:spPr>
        <p:txBody>
          <a:bodyPr lIns="0" tIns="0" rIns="0" bIns="0" rtlCol="0" anchor="t">
            <a:spAutoFit/>
          </a:bodyPr>
          <a:lstStyle/>
          <a:p>
            <a:pPr algn="l">
              <a:lnSpc>
                <a:spcPts val="7215"/>
              </a:lnSpc>
            </a:pPr>
            <a:r>
              <a:rPr lang="en-US" sz="6012">
                <a:solidFill>
                  <a:srgbClr val="1E201E"/>
                </a:solidFill>
                <a:latin typeface="Stratum2"/>
                <a:ea typeface="Stratum2"/>
                <a:cs typeface="Stratum2"/>
                <a:sym typeface="Stratum2"/>
              </a:rPr>
              <a:t>Walk With Ease</a:t>
            </a:r>
          </a:p>
        </p:txBody>
      </p:sp>
      <p:sp>
        <p:nvSpPr>
          <p:cNvPr id="16" name="TextBox 16"/>
          <p:cNvSpPr txBox="1"/>
          <p:nvPr/>
        </p:nvSpPr>
        <p:spPr>
          <a:xfrm>
            <a:off x="4762092" y="2614002"/>
            <a:ext cx="2820003" cy="2479877"/>
          </a:xfrm>
          <a:prstGeom prst="rect">
            <a:avLst/>
          </a:prstGeom>
        </p:spPr>
        <p:txBody>
          <a:bodyPr lIns="0" tIns="0" rIns="0" bIns="0" rtlCol="0" anchor="t">
            <a:spAutoFit/>
          </a:bodyPr>
          <a:lstStyle/>
          <a:p>
            <a:pPr algn="ctr">
              <a:lnSpc>
                <a:spcPts val="1983"/>
              </a:lnSpc>
            </a:pPr>
            <a:r>
              <a:rPr lang="en-US" sz="1417">
                <a:solidFill>
                  <a:srgbClr val="1E201E"/>
                </a:solidFill>
                <a:latin typeface="Kievit Offc 1"/>
                <a:ea typeface="Kievit Offc 1"/>
                <a:cs typeface="Kievit Offc 1"/>
                <a:sym typeface="Kievit Offc 1"/>
              </a:rPr>
              <a:t>“When I started the </a:t>
            </a:r>
          </a:p>
          <a:p>
            <a:pPr algn="ctr">
              <a:lnSpc>
                <a:spcPts val="1983"/>
              </a:lnSpc>
            </a:pPr>
            <a:r>
              <a:rPr lang="en-US" sz="1417">
                <a:solidFill>
                  <a:srgbClr val="1E201E"/>
                </a:solidFill>
                <a:latin typeface="Kievit Offc 1"/>
                <a:ea typeface="Kievit Offc 1"/>
                <a:cs typeface="Kievit Offc 1"/>
                <a:sym typeface="Kievit Offc 1"/>
              </a:rPr>
              <a:t>program, I was afraid to walk </a:t>
            </a:r>
          </a:p>
          <a:p>
            <a:pPr algn="ctr">
              <a:lnSpc>
                <a:spcPts val="1983"/>
              </a:lnSpc>
            </a:pPr>
            <a:r>
              <a:rPr lang="en-US" sz="1417">
                <a:solidFill>
                  <a:srgbClr val="1E201E"/>
                </a:solidFill>
                <a:latin typeface="Kievit Offc 1"/>
                <a:ea typeface="Kievit Offc 1"/>
                <a:cs typeface="Kievit Offc 1"/>
                <a:sym typeface="Kievit Offc 1"/>
              </a:rPr>
              <a:t>very far because of my knee pain. </a:t>
            </a:r>
          </a:p>
          <a:p>
            <a:pPr algn="ctr">
              <a:lnSpc>
                <a:spcPts val="1983"/>
              </a:lnSpc>
            </a:pPr>
            <a:r>
              <a:rPr lang="en-US" sz="1417">
                <a:solidFill>
                  <a:srgbClr val="1E201E"/>
                </a:solidFill>
                <a:latin typeface="Kievit Offc 1"/>
                <a:ea typeface="Kievit Offc 1"/>
                <a:cs typeface="Kievit Offc 1"/>
                <a:sym typeface="Kievit Offc 1"/>
              </a:rPr>
              <a:t>But Walk With Ease helped me start </a:t>
            </a:r>
          </a:p>
          <a:p>
            <a:pPr algn="ctr">
              <a:lnSpc>
                <a:spcPts val="1983"/>
              </a:lnSpc>
            </a:pPr>
            <a:r>
              <a:rPr lang="en-US" sz="1417">
                <a:solidFill>
                  <a:srgbClr val="1E201E"/>
                </a:solidFill>
                <a:latin typeface="Kievit Offc 1"/>
                <a:ea typeface="Kievit Offc 1"/>
                <a:cs typeface="Kievit Offc 1"/>
                <a:sym typeface="Kievit Offc 1"/>
              </a:rPr>
              <a:t>slow and build up gradually.</a:t>
            </a:r>
          </a:p>
          <a:p>
            <a:pPr algn="ctr">
              <a:lnSpc>
                <a:spcPts val="1983"/>
              </a:lnSpc>
            </a:pPr>
            <a:r>
              <a:rPr lang="en-US" sz="1417">
                <a:solidFill>
                  <a:srgbClr val="1E201E"/>
                </a:solidFill>
                <a:latin typeface="Kievit Offc 1"/>
                <a:ea typeface="Kievit Offc 1"/>
                <a:cs typeface="Kievit Offc 1"/>
                <a:sym typeface="Kievit Offc 1"/>
              </a:rPr>
              <a:t>Now I am confident in my ability to walk easily without making my arthritis worse.” </a:t>
            </a:r>
          </a:p>
          <a:p>
            <a:pPr algn="ctr">
              <a:lnSpc>
                <a:spcPts val="1983"/>
              </a:lnSpc>
            </a:pPr>
            <a:r>
              <a:rPr lang="en-US" sz="1417">
                <a:solidFill>
                  <a:srgbClr val="1E201E"/>
                </a:solidFill>
                <a:latin typeface="Kievit Offc 1"/>
                <a:ea typeface="Kievit Offc 1"/>
                <a:cs typeface="Kievit Offc 1"/>
                <a:sym typeface="Kievit Offc 1"/>
              </a:rPr>
              <a:t>— Walk With Ease participant</a:t>
            </a:r>
          </a:p>
          <a:p>
            <a:pPr algn="l">
              <a:lnSpc>
                <a:spcPts val="1843"/>
              </a:lnSpc>
            </a:pPr>
            <a:endParaRPr lang="en-US" sz="1417">
              <a:solidFill>
                <a:srgbClr val="1E201E"/>
              </a:solidFill>
              <a:latin typeface="Kievit Offc 1"/>
              <a:ea typeface="Kievit Offc 1"/>
              <a:cs typeface="Kievit Offc 1"/>
              <a:sym typeface="Kievit Offc 1"/>
            </a:endParaRPr>
          </a:p>
        </p:txBody>
      </p:sp>
      <p:sp>
        <p:nvSpPr>
          <p:cNvPr id="17" name="TextBox 17"/>
          <p:cNvSpPr txBox="1"/>
          <p:nvPr/>
        </p:nvSpPr>
        <p:spPr>
          <a:xfrm>
            <a:off x="194039" y="6953084"/>
            <a:ext cx="3217911" cy="1507058"/>
          </a:xfrm>
          <a:prstGeom prst="rect">
            <a:avLst/>
          </a:prstGeom>
        </p:spPr>
        <p:txBody>
          <a:bodyPr lIns="0" tIns="0" rIns="0" bIns="0" rtlCol="0" anchor="t">
            <a:spAutoFit/>
          </a:bodyPr>
          <a:lstStyle/>
          <a:p>
            <a:pPr algn="l">
              <a:lnSpc>
                <a:spcPts val="1983"/>
              </a:lnSpc>
            </a:pPr>
            <a:r>
              <a:rPr lang="en-US" sz="1417">
                <a:solidFill>
                  <a:srgbClr val="1E201E"/>
                </a:solidFill>
                <a:latin typeface="Kievit Offc 2"/>
                <a:ea typeface="Kievit Offc 2"/>
                <a:cs typeface="Kievit Offc 2"/>
                <a:sym typeface="Kievit Offc 2"/>
              </a:rPr>
              <a:t>The Arthritis Foundation Walk With Ease Program is an exercise program that can reduce pain and improve overall health. If you can be on your feet for 10 minutes without increased pain, you can have success with Walk With Ease.</a:t>
            </a:r>
          </a:p>
        </p:txBody>
      </p:sp>
      <p:sp>
        <p:nvSpPr>
          <p:cNvPr id="18" name="TextBox 18"/>
          <p:cNvSpPr txBox="1"/>
          <p:nvPr/>
        </p:nvSpPr>
        <p:spPr>
          <a:xfrm>
            <a:off x="1134446" y="1517552"/>
            <a:ext cx="3623912" cy="351579"/>
          </a:xfrm>
          <a:prstGeom prst="rect">
            <a:avLst/>
          </a:prstGeom>
        </p:spPr>
        <p:txBody>
          <a:bodyPr lIns="0" tIns="0" rIns="0" bIns="0" rtlCol="0" anchor="t">
            <a:spAutoFit/>
          </a:bodyPr>
          <a:lstStyle/>
          <a:p>
            <a:pPr algn="l">
              <a:lnSpc>
                <a:spcPts val="2558"/>
              </a:lnSpc>
            </a:pPr>
            <a:r>
              <a:rPr lang="en-US" sz="1827">
                <a:solidFill>
                  <a:srgbClr val="1E201E"/>
                </a:solidFill>
                <a:latin typeface="Kievit Offc 1"/>
                <a:ea typeface="Kievit Offc 1"/>
                <a:cs typeface="Kievit Offc 1"/>
                <a:sym typeface="Kievit Offc 1"/>
              </a:rPr>
              <a:t>a program for better living</a:t>
            </a:r>
          </a:p>
        </p:txBody>
      </p:sp>
      <p:sp>
        <p:nvSpPr>
          <p:cNvPr id="19" name="TextBox 19"/>
          <p:cNvSpPr txBox="1"/>
          <p:nvPr/>
        </p:nvSpPr>
        <p:spPr>
          <a:xfrm>
            <a:off x="5494080" y="930349"/>
            <a:ext cx="2036127" cy="827315"/>
          </a:xfrm>
          <a:prstGeom prst="rect">
            <a:avLst/>
          </a:prstGeom>
        </p:spPr>
        <p:txBody>
          <a:bodyPr lIns="0" tIns="0" rIns="0" bIns="0" rtlCol="0" anchor="t">
            <a:spAutoFit/>
          </a:bodyPr>
          <a:lstStyle/>
          <a:p>
            <a:pPr algn="l">
              <a:lnSpc>
                <a:spcPts val="1649"/>
              </a:lnSpc>
            </a:pPr>
            <a:r>
              <a:rPr lang="en-US" sz="1178">
                <a:solidFill>
                  <a:srgbClr val="1E201E"/>
                </a:solidFill>
                <a:latin typeface="Kievit Offc 1"/>
                <a:ea typeface="Kievit Offc 1"/>
                <a:cs typeface="Kievit Offc 1"/>
                <a:sym typeface="Kievit Offc 1"/>
              </a:rPr>
              <a:t>Experience the </a:t>
            </a:r>
          </a:p>
          <a:p>
            <a:pPr algn="l">
              <a:lnSpc>
                <a:spcPts val="1649"/>
              </a:lnSpc>
            </a:pPr>
            <a:r>
              <a:rPr lang="en-US" sz="1178">
                <a:solidFill>
                  <a:srgbClr val="1E201E"/>
                </a:solidFill>
                <a:latin typeface="Kievit Offc 1"/>
                <a:ea typeface="Kievit Offc 1"/>
                <a:cs typeface="Kievit Offc 1"/>
                <a:sym typeface="Kievit Offc 1"/>
              </a:rPr>
              <a:t>Walk With Ease Program</a:t>
            </a:r>
          </a:p>
          <a:p>
            <a:pPr algn="l">
              <a:lnSpc>
                <a:spcPts val="1649"/>
              </a:lnSpc>
            </a:pPr>
            <a:r>
              <a:rPr lang="en-US" sz="1178">
                <a:solidFill>
                  <a:srgbClr val="1E201E"/>
                </a:solidFill>
                <a:latin typeface="Kievit Offc 3"/>
                <a:ea typeface="Kievit Offc 3"/>
                <a:cs typeface="Kievit Offc 3"/>
                <a:sym typeface="Kievit Offc 3"/>
              </a:rPr>
              <a:t>Arthritis Foundation Certified</a:t>
            </a:r>
          </a:p>
          <a:p>
            <a:pPr algn="l">
              <a:lnSpc>
                <a:spcPts val="1649"/>
              </a:lnSpc>
            </a:pPr>
            <a:r>
              <a:rPr lang="en-US" sz="1178">
                <a:solidFill>
                  <a:srgbClr val="1E201E"/>
                </a:solidFill>
                <a:latin typeface="Kievit Offc 3"/>
                <a:ea typeface="Kievit Offc 3"/>
                <a:cs typeface="Kievit Offc 3"/>
                <a:sym typeface="Kievit Offc 3"/>
              </a:rPr>
              <a:t>Doctor Recommended  </a:t>
            </a:r>
          </a:p>
        </p:txBody>
      </p:sp>
      <p:grpSp>
        <p:nvGrpSpPr>
          <p:cNvPr id="20" name="Group 20"/>
          <p:cNvGrpSpPr/>
          <p:nvPr/>
        </p:nvGrpSpPr>
        <p:grpSpPr>
          <a:xfrm>
            <a:off x="197772" y="5669531"/>
            <a:ext cx="2421178" cy="533484"/>
            <a:chOff x="0" y="0"/>
            <a:chExt cx="922353" cy="203232"/>
          </a:xfrm>
        </p:grpSpPr>
        <p:sp>
          <p:nvSpPr>
            <p:cNvPr id="21" name="Freeform 21"/>
            <p:cNvSpPr/>
            <p:nvPr/>
          </p:nvSpPr>
          <p:spPr>
            <a:xfrm>
              <a:off x="0" y="0"/>
              <a:ext cx="922353" cy="203232"/>
            </a:xfrm>
            <a:custGeom>
              <a:avLst/>
              <a:gdLst/>
              <a:ahLst/>
              <a:cxnLst/>
              <a:rect l="l" t="t" r="r" b="b"/>
              <a:pathLst>
                <a:path w="922353" h="203232">
                  <a:moveTo>
                    <a:pt x="101616" y="0"/>
                  </a:moveTo>
                  <a:lnTo>
                    <a:pt x="820737" y="0"/>
                  </a:lnTo>
                  <a:cubicBezTo>
                    <a:pt x="876858" y="0"/>
                    <a:pt x="922353" y="45495"/>
                    <a:pt x="922353" y="101616"/>
                  </a:cubicBezTo>
                  <a:lnTo>
                    <a:pt x="922353" y="101616"/>
                  </a:lnTo>
                  <a:cubicBezTo>
                    <a:pt x="922353" y="157737"/>
                    <a:pt x="876858" y="203232"/>
                    <a:pt x="820737" y="203232"/>
                  </a:cubicBezTo>
                  <a:lnTo>
                    <a:pt x="101616" y="203232"/>
                  </a:lnTo>
                  <a:cubicBezTo>
                    <a:pt x="45495" y="203232"/>
                    <a:pt x="0" y="157737"/>
                    <a:pt x="0" y="101616"/>
                  </a:cubicBezTo>
                  <a:lnTo>
                    <a:pt x="0" y="101616"/>
                  </a:lnTo>
                  <a:cubicBezTo>
                    <a:pt x="0" y="45495"/>
                    <a:pt x="45495" y="0"/>
                    <a:pt x="101616" y="0"/>
                  </a:cubicBezTo>
                  <a:close/>
                </a:path>
              </a:pathLst>
            </a:custGeom>
            <a:solidFill>
              <a:srgbClr val="00BF63"/>
            </a:solidFill>
          </p:spPr>
          <p:txBody>
            <a:bodyPr/>
            <a:lstStyle/>
            <a:p>
              <a:endParaRPr lang="en-US"/>
            </a:p>
          </p:txBody>
        </p:sp>
        <p:sp>
          <p:nvSpPr>
            <p:cNvPr id="22" name="TextBox 22"/>
            <p:cNvSpPr txBox="1"/>
            <p:nvPr/>
          </p:nvSpPr>
          <p:spPr>
            <a:xfrm>
              <a:off x="0" y="0"/>
              <a:ext cx="922353" cy="203232"/>
            </a:xfrm>
            <a:prstGeom prst="rect">
              <a:avLst/>
            </a:prstGeom>
          </p:spPr>
          <p:txBody>
            <a:bodyPr lIns="47790" tIns="47790" rIns="47790" bIns="47790" rtlCol="0" anchor="ctr"/>
            <a:lstStyle/>
            <a:p>
              <a:pPr algn="ctr">
                <a:lnSpc>
                  <a:spcPts val="1155"/>
                </a:lnSpc>
              </a:pPr>
              <a:endParaRPr/>
            </a:p>
          </p:txBody>
        </p:sp>
      </p:grpSp>
      <p:sp>
        <p:nvSpPr>
          <p:cNvPr id="23" name="TextBox 23"/>
          <p:cNvSpPr txBox="1"/>
          <p:nvPr/>
        </p:nvSpPr>
        <p:spPr>
          <a:xfrm>
            <a:off x="321256" y="5770761"/>
            <a:ext cx="2174211" cy="314325"/>
          </a:xfrm>
          <a:prstGeom prst="rect">
            <a:avLst/>
          </a:prstGeom>
        </p:spPr>
        <p:txBody>
          <a:bodyPr lIns="0" tIns="0" rIns="0" bIns="0" rtlCol="0" anchor="t">
            <a:spAutoFit/>
          </a:bodyPr>
          <a:lstStyle/>
          <a:p>
            <a:pPr algn="ctr">
              <a:lnSpc>
                <a:spcPts val="2348"/>
              </a:lnSpc>
            </a:pPr>
            <a:r>
              <a:rPr lang="en-US" sz="1957" b="1">
                <a:solidFill>
                  <a:srgbClr val="FFFFFF"/>
                </a:solidFill>
                <a:latin typeface="Poppins 2 Bold"/>
                <a:ea typeface="Poppins 2 Bold"/>
                <a:cs typeface="Poppins 2 Bold"/>
                <a:sym typeface="Poppins 2 Bold"/>
              </a:rPr>
              <a:t>BENEFITS TO YOU</a:t>
            </a:r>
          </a:p>
        </p:txBody>
      </p:sp>
      <p:grpSp>
        <p:nvGrpSpPr>
          <p:cNvPr id="24" name="Group 24"/>
          <p:cNvGrpSpPr/>
          <p:nvPr/>
        </p:nvGrpSpPr>
        <p:grpSpPr>
          <a:xfrm>
            <a:off x="194039" y="5418129"/>
            <a:ext cx="7384322" cy="175202"/>
            <a:chOff x="0" y="0"/>
            <a:chExt cx="2574056" cy="61072"/>
          </a:xfrm>
        </p:grpSpPr>
        <p:sp>
          <p:nvSpPr>
            <p:cNvPr id="25" name="Freeform 25"/>
            <p:cNvSpPr/>
            <p:nvPr/>
          </p:nvSpPr>
          <p:spPr>
            <a:xfrm>
              <a:off x="0" y="0"/>
              <a:ext cx="2574056" cy="61072"/>
            </a:xfrm>
            <a:custGeom>
              <a:avLst/>
              <a:gdLst/>
              <a:ahLst/>
              <a:cxnLst/>
              <a:rect l="l" t="t" r="r" b="b"/>
              <a:pathLst>
                <a:path w="2574056" h="61072">
                  <a:moveTo>
                    <a:pt x="0" y="0"/>
                  </a:moveTo>
                  <a:lnTo>
                    <a:pt x="2574056" y="0"/>
                  </a:lnTo>
                  <a:lnTo>
                    <a:pt x="2574056" y="61072"/>
                  </a:lnTo>
                  <a:lnTo>
                    <a:pt x="0" y="61072"/>
                  </a:lnTo>
                  <a:close/>
                </a:path>
              </a:pathLst>
            </a:custGeom>
            <a:solidFill>
              <a:srgbClr val="00BF63"/>
            </a:solidFill>
          </p:spPr>
          <p:txBody>
            <a:bodyPr/>
            <a:lstStyle/>
            <a:p>
              <a:endParaRPr lang="en-US"/>
            </a:p>
          </p:txBody>
        </p:sp>
        <p:sp>
          <p:nvSpPr>
            <p:cNvPr id="26" name="TextBox 26"/>
            <p:cNvSpPr txBox="1"/>
            <p:nvPr/>
          </p:nvSpPr>
          <p:spPr>
            <a:xfrm>
              <a:off x="0" y="-9525"/>
              <a:ext cx="2574056" cy="70597"/>
            </a:xfrm>
            <a:prstGeom prst="rect">
              <a:avLst/>
            </a:prstGeom>
          </p:spPr>
          <p:txBody>
            <a:bodyPr lIns="50800" tIns="50800" rIns="50800" bIns="50800" rtlCol="0" anchor="ctr"/>
            <a:lstStyle/>
            <a:p>
              <a:pPr algn="ctr">
                <a:lnSpc>
                  <a:spcPts val="1138"/>
                </a:lnSpc>
              </a:pPr>
              <a:endParaRPr/>
            </a:p>
          </p:txBody>
        </p:sp>
      </p:grpSp>
      <p:grpSp>
        <p:nvGrpSpPr>
          <p:cNvPr id="27" name="Group 27"/>
          <p:cNvGrpSpPr/>
          <p:nvPr/>
        </p:nvGrpSpPr>
        <p:grpSpPr>
          <a:xfrm>
            <a:off x="3416735" y="6403803"/>
            <a:ext cx="1765066" cy="489770"/>
            <a:chOff x="0" y="0"/>
            <a:chExt cx="2329487" cy="646386"/>
          </a:xfrm>
        </p:grpSpPr>
        <p:sp>
          <p:nvSpPr>
            <p:cNvPr id="28" name="Freeform 28"/>
            <p:cNvSpPr/>
            <p:nvPr/>
          </p:nvSpPr>
          <p:spPr>
            <a:xfrm>
              <a:off x="0" y="0"/>
              <a:ext cx="2329487" cy="646386"/>
            </a:xfrm>
            <a:custGeom>
              <a:avLst/>
              <a:gdLst/>
              <a:ahLst/>
              <a:cxnLst/>
              <a:rect l="l" t="t" r="r" b="b"/>
              <a:pathLst>
                <a:path w="2329487" h="646386">
                  <a:moveTo>
                    <a:pt x="2126287" y="0"/>
                  </a:moveTo>
                  <a:cubicBezTo>
                    <a:pt x="2238511" y="0"/>
                    <a:pt x="2329487" y="144698"/>
                    <a:pt x="2329487" y="323193"/>
                  </a:cubicBezTo>
                  <a:cubicBezTo>
                    <a:pt x="2329487" y="501687"/>
                    <a:pt x="2238511" y="646386"/>
                    <a:pt x="2126287" y="646386"/>
                  </a:cubicBezTo>
                  <a:lnTo>
                    <a:pt x="203200" y="646386"/>
                  </a:lnTo>
                  <a:cubicBezTo>
                    <a:pt x="90976" y="646386"/>
                    <a:pt x="0" y="501687"/>
                    <a:pt x="0" y="323193"/>
                  </a:cubicBezTo>
                  <a:cubicBezTo>
                    <a:pt x="0" y="144698"/>
                    <a:pt x="90976" y="0"/>
                    <a:pt x="203200" y="0"/>
                  </a:cubicBezTo>
                  <a:close/>
                </a:path>
              </a:pathLst>
            </a:custGeom>
            <a:solidFill>
              <a:srgbClr val="000000">
                <a:alpha val="0"/>
              </a:srgbClr>
            </a:solidFill>
            <a:ln w="9525" cap="sq">
              <a:solidFill>
                <a:srgbClr val="000000"/>
              </a:solidFill>
              <a:prstDash val="solid"/>
              <a:miter/>
            </a:ln>
          </p:spPr>
          <p:txBody>
            <a:bodyPr/>
            <a:lstStyle/>
            <a:p>
              <a:endParaRPr lang="en-US"/>
            </a:p>
          </p:txBody>
        </p:sp>
        <p:sp>
          <p:nvSpPr>
            <p:cNvPr id="29" name="TextBox 29"/>
            <p:cNvSpPr txBox="1"/>
            <p:nvPr/>
          </p:nvSpPr>
          <p:spPr>
            <a:xfrm>
              <a:off x="0" y="-9525"/>
              <a:ext cx="2329487" cy="655911"/>
            </a:xfrm>
            <a:prstGeom prst="rect">
              <a:avLst/>
            </a:prstGeom>
          </p:spPr>
          <p:txBody>
            <a:bodyPr lIns="47790" tIns="47790" rIns="47790" bIns="47790" rtlCol="0" anchor="ctr"/>
            <a:lstStyle/>
            <a:p>
              <a:pPr algn="ctr">
                <a:lnSpc>
                  <a:spcPts val="1138"/>
                </a:lnSpc>
              </a:pPr>
              <a:r>
                <a:rPr lang="en-US" sz="1034">
                  <a:solidFill>
                    <a:srgbClr val="1E201E"/>
                  </a:solidFill>
                  <a:latin typeface="Poppins 1"/>
                  <a:ea typeface="Poppins 1"/>
                  <a:cs typeface="Poppins 1"/>
                  <a:sym typeface="Poppins 1"/>
                </a:rPr>
                <a:t>Walk safely and comfortably</a:t>
              </a:r>
            </a:p>
          </p:txBody>
        </p:sp>
      </p:grpSp>
      <p:grpSp>
        <p:nvGrpSpPr>
          <p:cNvPr id="30" name="Group 30"/>
          <p:cNvGrpSpPr/>
          <p:nvPr/>
        </p:nvGrpSpPr>
        <p:grpSpPr>
          <a:xfrm>
            <a:off x="5058217" y="5802881"/>
            <a:ext cx="1765066" cy="489770"/>
            <a:chOff x="0" y="0"/>
            <a:chExt cx="2329487" cy="646386"/>
          </a:xfrm>
        </p:grpSpPr>
        <p:sp>
          <p:nvSpPr>
            <p:cNvPr id="31" name="Freeform 31"/>
            <p:cNvSpPr/>
            <p:nvPr/>
          </p:nvSpPr>
          <p:spPr>
            <a:xfrm>
              <a:off x="0" y="0"/>
              <a:ext cx="2329487" cy="646386"/>
            </a:xfrm>
            <a:custGeom>
              <a:avLst/>
              <a:gdLst/>
              <a:ahLst/>
              <a:cxnLst/>
              <a:rect l="l" t="t" r="r" b="b"/>
              <a:pathLst>
                <a:path w="2329487" h="646386">
                  <a:moveTo>
                    <a:pt x="2126287" y="0"/>
                  </a:moveTo>
                  <a:cubicBezTo>
                    <a:pt x="2238511" y="0"/>
                    <a:pt x="2329487" y="144698"/>
                    <a:pt x="2329487" y="323193"/>
                  </a:cubicBezTo>
                  <a:cubicBezTo>
                    <a:pt x="2329487" y="501687"/>
                    <a:pt x="2238511" y="646386"/>
                    <a:pt x="2126287" y="646386"/>
                  </a:cubicBezTo>
                  <a:lnTo>
                    <a:pt x="203200" y="646386"/>
                  </a:lnTo>
                  <a:cubicBezTo>
                    <a:pt x="90976" y="646386"/>
                    <a:pt x="0" y="501687"/>
                    <a:pt x="0" y="323193"/>
                  </a:cubicBezTo>
                  <a:cubicBezTo>
                    <a:pt x="0" y="144698"/>
                    <a:pt x="90976" y="0"/>
                    <a:pt x="203200" y="0"/>
                  </a:cubicBezTo>
                  <a:close/>
                </a:path>
              </a:pathLst>
            </a:custGeom>
            <a:solidFill>
              <a:srgbClr val="000000">
                <a:alpha val="0"/>
              </a:srgbClr>
            </a:solidFill>
            <a:ln w="9525" cap="sq">
              <a:solidFill>
                <a:srgbClr val="000000"/>
              </a:solidFill>
              <a:prstDash val="solid"/>
              <a:miter/>
            </a:ln>
          </p:spPr>
          <p:txBody>
            <a:bodyPr/>
            <a:lstStyle/>
            <a:p>
              <a:endParaRPr lang="en-US"/>
            </a:p>
          </p:txBody>
        </p:sp>
        <p:sp>
          <p:nvSpPr>
            <p:cNvPr id="32" name="TextBox 32"/>
            <p:cNvSpPr txBox="1"/>
            <p:nvPr/>
          </p:nvSpPr>
          <p:spPr>
            <a:xfrm>
              <a:off x="0" y="-9525"/>
              <a:ext cx="2329487" cy="655911"/>
            </a:xfrm>
            <a:prstGeom prst="rect">
              <a:avLst/>
            </a:prstGeom>
          </p:spPr>
          <p:txBody>
            <a:bodyPr lIns="47790" tIns="47790" rIns="47790" bIns="47790" rtlCol="0" anchor="ctr"/>
            <a:lstStyle/>
            <a:p>
              <a:pPr algn="ctr">
                <a:lnSpc>
                  <a:spcPts val="1138"/>
                </a:lnSpc>
              </a:pPr>
              <a:r>
                <a:rPr lang="en-US" sz="1034">
                  <a:solidFill>
                    <a:srgbClr val="1E201E"/>
                  </a:solidFill>
                  <a:latin typeface="Poppins 1"/>
                  <a:ea typeface="Poppins 1"/>
                  <a:cs typeface="Poppins 1"/>
                  <a:sym typeface="Poppins 1"/>
                </a:rPr>
                <a:t>Improve your flexibility, strength, and stamina</a:t>
              </a:r>
            </a:p>
          </p:txBody>
        </p:sp>
      </p:grpSp>
      <p:grpSp>
        <p:nvGrpSpPr>
          <p:cNvPr id="33" name="Group 33"/>
          <p:cNvGrpSpPr/>
          <p:nvPr/>
        </p:nvGrpSpPr>
        <p:grpSpPr>
          <a:xfrm>
            <a:off x="5497813" y="6403803"/>
            <a:ext cx="1765066" cy="489770"/>
            <a:chOff x="0" y="0"/>
            <a:chExt cx="2329487" cy="646386"/>
          </a:xfrm>
        </p:grpSpPr>
        <p:sp>
          <p:nvSpPr>
            <p:cNvPr id="34" name="Freeform 34"/>
            <p:cNvSpPr/>
            <p:nvPr/>
          </p:nvSpPr>
          <p:spPr>
            <a:xfrm>
              <a:off x="0" y="0"/>
              <a:ext cx="2329487" cy="646386"/>
            </a:xfrm>
            <a:custGeom>
              <a:avLst/>
              <a:gdLst/>
              <a:ahLst/>
              <a:cxnLst/>
              <a:rect l="l" t="t" r="r" b="b"/>
              <a:pathLst>
                <a:path w="2329487" h="646386">
                  <a:moveTo>
                    <a:pt x="2126287" y="0"/>
                  </a:moveTo>
                  <a:cubicBezTo>
                    <a:pt x="2238511" y="0"/>
                    <a:pt x="2329487" y="144698"/>
                    <a:pt x="2329487" y="323193"/>
                  </a:cubicBezTo>
                  <a:cubicBezTo>
                    <a:pt x="2329487" y="501687"/>
                    <a:pt x="2238511" y="646386"/>
                    <a:pt x="2126287" y="646386"/>
                  </a:cubicBezTo>
                  <a:lnTo>
                    <a:pt x="203200" y="646386"/>
                  </a:lnTo>
                  <a:cubicBezTo>
                    <a:pt x="90976" y="646386"/>
                    <a:pt x="0" y="501687"/>
                    <a:pt x="0" y="323193"/>
                  </a:cubicBezTo>
                  <a:cubicBezTo>
                    <a:pt x="0" y="144698"/>
                    <a:pt x="90976" y="0"/>
                    <a:pt x="203200" y="0"/>
                  </a:cubicBezTo>
                  <a:close/>
                </a:path>
              </a:pathLst>
            </a:custGeom>
            <a:solidFill>
              <a:srgbClr val="000000">
                <a:alpha val="0"/>
              </a:srgbClr>
            </a:solidFill>
            <a:ln w="9525" cap="sq">
              <a:solidFill>
                <a:srgbClr val="000000"/>
              </a:solidFill>
              <a:prstDash val="solid"/>
              <a:miter/>
            </a:ln>
          </p:spPr>
          <p:txBody>
            <a:bodyPr/>
            <a:lstStyle/>
            <a:p>
              <a:endParaRPr lang="en-US"/>
            </a:p>
          </p:txBody>
        </p:sp>
        <p:sp>
          <p:nvSpPr>
            <p:cNvPr id="35" name="TextBox 35"/>
            <p:cNvSpPr txBox="1"/>
            <p:nvPr/>
          </p:nvSpPr>
          <p:spPr>
            <a:xfrm>
              <a:off x="0" y="-9525"/>
              <a:ext cx="2329487" cy="655911"/>
            </a:xfrm>
            <a:prstGeom prst="rect">
              <a:avLst/>
            </a:prstGeom>
          </p:spPr>
          <p:txBody>
            <a:bodyPr lIns="47790" tIns="47790" rIns="47790" bIns="47790" rtlCol="0" anchor="ctr"/>
            <a:lstStyle/>
            <a:p>
              <a:pPr algn="ctr">
                <a:lnSpc>
                  <a:spcPts val="1138"/>
                </a:lnSpc>
              </a:pPr>
              <a:r>
                <a:rPr lang="en-US" sz="1034">
                  <a:solidFill>
                    <a:srgbClr val="1E201E"/>
                  </a:solidFill>
                  <a:latin typeface="Poppins 1"/>
                  <a:ea typeface="Poppins 1"/>
                  <a:cs typeface="Poppins 1"/>
                  <a:sym typeface="Poppins 1"/>
                </a:rPr>
                <a:t>Reduce pain and feel great</a:t>
              </a:r>
            </a:p>
          </p:txBody>
        </p:sp>
      </p:grpSp>
      <p:sp>
        <p:nvSpPr>
          <p:cNvPr id="36" name="TextBox 36"/>
          <p:cNvSpPr txBox="1"/>
          <p:nvPr/>
        </p:nvSpPr>
        <p:spPr>
          <a:xfrm>
            <a:off x="262289" y="6160096"/>
            <a:ext cx="2456332" cy="294692"/>
          </a:xfrm>
          <a:prstGeom prst="rect">
            <a:avLst/>
          </a:prstGeom>
        </p:spPr>
        <p:txBody>
          <a:bodyPr lIns="0" tIns="0" rIns="0" bIns="0" rtlCol="0" anchor="t">
            <a:spAutoFit/>
          </a:bodyPr>
          <a:lstStyle/>
          <a:p>
            <a:pPr algn="l">
              <a:lnSpc>
                <a:spcPts val="2132"/>
              </a:lnSpc>
            </a:pPr>
            <a:r>
              <a:rPr lang="en-US" sz="1522">
                <a:solidFill>
                  <a:srgbClr val="00BF63"/>
                </a:solidFill>
                <a:latin typeface="Kievit Offc 1"/>
                <a:ea typeface="Kievit Offc 1"/>
                <a:cs typeface="Kievit Offc 1"/>
                <a:sym typeface="Kievit Offc 1"/>
              </a:rPr>
              <a:t>Walk With Ease will help you:</a:t>
            </a:r>
          </a:p>
        </p:txBody>
      </p:sp>
      <p:grpSp>
        <p:nvGrpSpPr>
          <p:cNvPr id="37" name="Group 37"/>
          <p:cNvGrpSpPr/>
          <p:nvPr/>
        </p:nvGrpSpPr>
        <p:grpSpPr>
          <a:xfrm>
            <a:off x="262289" y="9177723"/>
            <a:ext cx="7365351" cy="2133600"/>
            <a:chOff x="0" y="0"/>
            <a:chExt cx="2805848" cy="812800"/>
          </a:xfrm>
        </p:grpSpPr>
        <p:sp>
          <p:nvSpPr>
            <p:cNvPr id="38" name="Freeform 38"/>
            <p:cNvSpPr/>
            <p:nvPr/>
          </p:nvSpPr>
          <p:spPr>
            <a:xfrm>
              <a:off x="0" y="0"/>
              <a:ext cx="2805848" cy="812800"/>
            </a:xfrm>
            <a:custGeom>
              <a:avLst/>
              <a:gdLst/>
              <a:ahLst/>
              <a:cxnLst/>
              <a:rect l="l" t="t" r="r" b="b"/>
              <a:pathLst>
                <a:path w="2805848" h="812800">
                  <a:moveTo>
                    <a:pt x="98806" y="0"/>
                  </a:moveTo>
                  <a:lnTo>
                    <a:pt x="2707042" y="0"/>
                  </a:lnTo>
                  <a:cubicBezTo>
                    <a:pt x="2761611" y="0"/>
                    <a:pt x="2805848" y="44237"/>
                    <a:pt x="2805848" y="98806"/>
                  </a:cubicBezTo>
                  <a:lnTo>
                    <a:pt x="2805848" y="713994"/>
                  </a:lnTo>
                  <a:cubicBezTo>
                    <a:pt x="2805848" y="740199"/>
                    <a:pt x="2795438" y="765331"/>
                    <a:pt x="2776908" y="783860"/>
                  </a:cubicBezTo>
                  <a:cubicBezTo>
                    <a:pt x="2758379" y="802390"/>
                    <a:pt x="2733247" y="812800"/>
                    <a:pt x="2707042" y="812800"/>
                  </a:cubicBezTo>
                  <a:lnTo>
                    <a:pt x="98806" y="812800"/>
                  </a:lnTo>
                  <a:cubicBezTo>
                    <a:pt x="44237" y="812800"/>
                    <a:pt x="0" y="768563"/>
                    <a:pt x="0" y="713994"/>
                  </a:cubicBezTo>
                  <a:lnTo>
                    <a:pt x="0" y="98806"/>
                  </a:lnTo>
                  <a:cubicBezTo>
                    <a:pt x="0" y="44237"/>
                    <a:pt x="44237" y="0"/>
                    <a:pt x="98806" y="0"/>
                  </a:cubicBezTo>
                  <a:close/>
                </a:path>
              </a:pathLst>
            </a:custGeom>
            <a:solidFill>
              <a:srgbClr val="FFFFFF"/>
            </a:solidFill>
            <a:ln w="38100" cap="rnd">
              <a:solidFill>
                <a:srgbClr val="02B16C"/>
              </a:solidFill>
              <a:prstDash val="solid"/>
              <a:round/>
            </a:ln>
          </p:spPr>
          <p:txBody>
            <a:bodyPr/>
            <a:lstStyle/>
            <a:p>
              <a:endParaRPr lang="en-US"/>
            </a:p>
          </p:txBody>
        </p:sp>
        <p:sp>
          <p:nvSpPr>
            <p:cNvPr id="39" name="TextBox 39"/>
            <p:cNvSpPr txBox="1"/>
            <p:nvPr/>
          </p:nvSpPr>
          <p:spPr>
            <a:xfrm>
              <a:off x="0" y="-38100"/>
              <a:ext cx="2805848" cy="850900"/>
            </a:xfrm>
            <a:prstGeom prst="rect">
              <a:avLst/>
            </a:prstGeom>
          </p:spPr>
          <p:txBody>
            <a:bodyPr lIns="47790" tIns="47790" rIns="47790" bIns="47790" rtlCol="0" anchor="ctr"/>
            <a:lstStyle/>
            <a:p>
              <a:pPr algn="ctr">
                <a:lnSpc>
                  <a:spcPts val="1843"/>
                </a:lnSpc>
              </a:pPr>
              <a:endParaRPr/>
            </a:p>
          </p:txBody>
        </p:sp>
      </p:grpSp>
      <p:sp>
        <p:nvSpPr>
          <p:cNvPr id="40" name="Freeform 40"/>
          <p:cNvSpPr/>
          <p:nvPr/>
        </p:nvSpPr>
        <p:spPr>
          <a:xfrm>
            <a:off x="1134446" y="9267406"/>
            <a:ext cx="2454989" cy="759001"/>
          </a:xfrm>
          <a:custGeom>
            <a:avLst/>
            <a:gdLst/>
            <a:ahLst/>
            <a:cxnLst/>
            <a:rect l="l" t="t" r="r" b="b"/>
            <a:pathLst>
              <a:path w="2454989" h="759001">
                <a:moveTo>
                  <a:pt x="0" y="0"/>
                </a:moveTo>
                <a:lnTo>
                  <a:pt x="2454989" y="0"/>
                </a:lnTo>
                <a:lnTo>
                  <a:pt x="2454989" y="759001"/>
                </a:lnTo>
                <a:lnTo>
                  <a:pt x="0" y="759001"/>
                </a:lnTo>
                <a:lnTo>
                  <a:pt x="0" y="0"/>
                </a:lnTo>
                <a:close/>
              </a:path>
            </a:pathLst>
          </a:custGeom>
          <a:blipFill>
            <a:blip r:embed="rId4"/>
            <a:stretch>
              <a:fillRect/>
            </a:stretch>
          </a:blipFill>
        </p:spPr>
        <p:txBody>
          <a:bodyPr/>
          <a:lstStyle/>
          <a:p>
            <a:endParaRPr lang="en-US"/>
          </a:p>
        </p:txBody>
      </p:sp>
      <p:sp>
        <p:nvSpPr>
          <p:cNvPr id="41" name="AutoShape 41"/>
          <p:cNvSpPr/>
          <p:nvPr/>
        </p:nvSpPr>
        <p:spPr>
          <a:xfrm flipV="1">
            <a:off x="3925914" y="9339645"/>
            <a:ext cx="0" cy="880863"/>
          </a:xfrm>
          <a:prstGeom prst="line">
            <a:avLst/>
          </a:prstGeom>
          <a:ln w="38100" cap="flat">
            <a:solidFill>
              <a:srgbClr val="02B16C"/>
            </a:solidFill>
            <a:prstDash val="solid"/>
            <a:headEnd type="none" w="sm" len="sm"/>
            <a:tailEnd type="none" w="sm" len="sm"/>
          </a:ln>
        </p:spPr>
        <p:txBody>
          <a:bodyPr/>
          <a:lstStyle/>
          <a:p>
            <a:endParaRPr lang="en-US"/>
          </a:p>
        </p:txBody>
      </p:sp>
      <p:sp>
        <p:nvSpPr>
          <p:cNvPr id="42" name="Freeform 42"/>
          <p:cNvSpPr/>
          <p:nvPr/>
        </p:nvSpPr>
        <p:spPr>
          <a:xfrm>
            <a:off x="4387601" y="9267406"/>
            <a:ext cx="2494056" cy="759001"/>
          </a:xfrm>
          <a:custGeom>
            <a:avLst/>
            <a:gdLst/>
            <a:ahLst/>
            <a:cxnLst/>
            <a:rect l="l" t="t" r="r" b="b"/>
            <a:pathLst>
              <a:path w="2494056" h="759001">
                <a:moveTo>
                  <a:pt x="0" y="0"/>
                </a:moveTo>
                <a:lnTo>
                  <a:pt x="2494057" y="0"/>
                </a:lnTo>
                <a:lnTo>
                  <a:pt x="2494057" y="759001"/>
                </a:lnTo>
                <a:lnTo>
                  <a:pt x="0" y="759001"/>
                </a:lnTo>
                <a:lnTo>
                  <a:pt x="0" y="0"/>
                </a:lnTo>
                <a:close/>
              </a:path>
            </a:pathLst>
          </a:custGeom>
          <a:blipFill>
            <a:blip r:embed="rId5"/>
            <a:stretch>
              <a:fillRect b="-35909"/>
            </a:stretch>
          </a:blipFill>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150</Words>
  <Application>Microsoft Macintosh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Poppins 2 Bold</vt:lpstr>
      <vt:lpstr>Kievit Offc 1</vt:lpstr>
      <vt:lpstr>Calibri</vt:lpstr>
      <vt:lpstr>Kievit Offc 3</vt:lpstr>
      <vt:lpstr>Poppins 1</vt:lpstr>
      <vt:lpstr>Stratum2</vt:lpstr>
      <vt:lpstr>Arial</vt:lpstr>
      <vt:lpstr>Kievit Offc 2</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Class Flyer 2-UPDATED</dc:title>
  <cp:lastModifiedBy>Allen, Arius</cp:lastModifiedBy>
  <cp:revision>1</cp:revision>
  <dcterms:created xsi:type="dcterms:W3CDTF">2006-08-16T00:00:00Z</dcterms:created>
  <dcterms:modified xsi:type="dcterms:W3CDTF">2025-01-07T22:54:51Z</dcterms:modified>
  <dc:identifier>DAGMRXt4qmo</dc:identifier>
</cp:coreProperties>
</file>